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Default Extension="gif" ContentType="image/gif"/>
  <Override PartName="/ppt/charts/chart6.xml" ContentType="application/vnd.openxmlformats-officedocument.drawingml.chart+xml"/>
  <Override PartName="/ppt/diagrams/layout2.xml" ContentType="application/vnd.openxmlformats-officedocument.drawingml.diagramLayout+xml"/>
  <Override PartName="/ppt/diagrams/layout3.xml" ContentType="application/vnd.openxmlformats-officedocument.drawingml.diagramLayout+xml"/>
  <Override PartName="/ppt/diagrams/layout1.xml" ContentType="application/vnd.openxmlformats-officedocument.drawingml.diagramLayou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diagrams/data2.xml" ContentType="application/vnd.openxmlformats-officedocument.drawingml.diagramData+xml"/>
  <Override PartName="/ppt/diagrams/data3.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charts/chart1.xml" ContentType="application/vnd.openxmlformats-officedocument.drawingml.chart+xml"/>
  <Override PartName="/ppt/charts/chart2.xml" ContentType="application/vnd.openxmlformats-officedocument.drawingml.chart+xml"/>
  <Override PartName="/ppt/diagrams/colors3.xml" ContentType="application/vnd.openxmlformats-officedocument.drawingml.diagramColors+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diagrams/colors2.xml" ContentType="application/vnd.openxmlformats-officedocument.drawingml.diagramColors+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slideshow.main+xml"/>
  <Override PartName="/ppt/slides/slide13.xml" ContentType="application/vnd.openxmlformats-officedocument.presentationml.slide+xml"/>
  <Override PartName="/ppt/slideLayouts/slideLayout1.xml" ContentType="application/vnd.openxmlformats-officedocument.presentationml.slideLayout+xml"/>
  <Override PartName="/ppt/theme/themeOverride2.xml" ContentType="application/vnd.openxmlformats-officedocument.themeOverr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23"/>
  </p:notesMasterIdLst>
  <p:sldIdLst>
    <p:sldId id="256" r:id="rId3"/>
    <p:sldId id="266" r:id="rId4"/>
    <p:sldId id="267" r:id="rId5"/>
    <p:sldId id="261" r:id="rId6"/>
    <p:sldId id="271" r:id="rId7"/>
    <p:sldId id="258" r:id="rId8"/>
    <p:sldId id="263" r:id="rId9"/>
    <p:sldId id="264" r:id="rId10"/>
    <p:sldId id="262" r:id="rId11"/>
    <p:sldId id="269" r:id="rId12"/>
    <p:sldId id="272" r:id="rId13"/>
    <p:sldId id="270" r:id="rId14"/>
    <p:sldId id="257" r:id="rId15"/>
    <p:sldId id="273" r:id="rId16"/>
    <p:sldId id="276" r:id="rId17"/>
    <p:sldId id="265" r:id="rId18"/>
    <p:sldId id="274" r:id="rId19"/>
    <p:sldId id="275" r:id="rId20"/>
    <p:sldId id="268" r:id="rId21"/>
    <p:sldId id="259" r:id="rId22"/>
  </p:sldIdLst>
  <p:sldSz cx="9144000" cy="6858000" type="screen4x3"/>
  <p:notesSz cx="6858000" cy="9144000"/>
  <p:defaultTextStyle>
    <a:defPPr>
      <a:defRPr lang="fr-CA"/>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00"/>
    <a:srgbClr val="438BC4"/>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07" autoAdjust="0"/>
  </p:normalViewPr>
  <p:slideViewPr>
    <p:cSldViewPr>
      <p:cViewPr varScale="1">
        <p:scale>
          <a:sx n="107" d="100"/>
          <a:sy n="107" d="100"/>
        </p:scale>
        <p:origin x="-84"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1062;&#1080;&#1085;&#1094;&#1080;&#1077;&#1074;\Documents\prezentacija%202011.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1062;&#1080;&#1085;&#1094;&#1080;&#1077;&#1074;\Documents\prezentacija%202011.xlsx" TargetMode="External"/></Relationships>
</file>

<file path=ppt/charts/_rels/chart3.xml.rels><?xml version="1.0" encoding="UTF-8" standalone="yes"?>
<Relationships xmlns="http://schemas.openxmlformats.org/package/2006/relationships"><Relationship Id="rId2" Type="http://schemas.openxmlformats.org/officeDocument/2006/relationships/oleObject" Target="file:///C:\Users\&#1062;&#1080;&#1085;&#1094;&#1080;&#1077;&#1074;\Documents\prezentacija%202011.xlsx" TargetMode="External"/><Relationship Id="rId1" Type="http://schemas.openxmlformats.org/officeDocument/2006/relationships/themeOverride" Target="../theme/themeOverride1.xml"/></Relationships>
</file>

<file path=ppt/charts/_rels/chart4.xml.rels><?xml version="1.0" encoding="UTF-8" standalone="yes"?>
<Relationships xmlns="http://schemas.openxmlformats.org/package/2006/relationships"><Relationship Id="rId2" Type="http://schemas.openxmlformats.org/officeDocument/2006/relationships/oleObject" Target="file:///C:\Users\&#1062;&#1080;&#1085;&#1094;&#1080;&#1077;&#1074;\Documents\prezentacija%202011.xlsx" TargetMode="External"/><Relationship Id="rId1" Type="http://schemas.openxmlformats.org/officeDocument/2006/relationships/themeOverride" Target="../theme/themeOverride2.xml"/></Relationships>
</file>

<file path=ppt/charts/_rels/chart5.xml.rels><?xml version="1.0" encoding="UTF-8" standalone="yes"?>
<Relationships xmlns="http://schemas.openxmlformats.org/package/2006/relationships"><Relationship Id="rId1" Type="http://schemas.openxmlformats.org/officeDocument/2006/relationships/oleObject" Target="file:///C:\Users\&#1062;&#1080;&#1085;&#1094;&#1080;&#1077;&#1074;\Documents\prezentacija%202011.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1062;&#1080;&#1085;&#1094;&#1080;&#1077;&#1074;\Documents\prezentacija%20201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lang val="en-US"/>
  <c:chart>
    <c:title>
      <c:tx>
        <c:rich>
          <a:bodyPr/>
          <a:lstStyle/>
          <a:p>
            <a:pPr algn="ctr">
              <a:defRPr>
                <a:solidFill>
                  <a:srgbClr val="002060"/>
                </a:solidFill>
              </a:defRPr>
            </a:pPr>
            <a:r>
              <a:rPr lang="mk-MK" sz="1200">
                <a:solidFill>
                  <a:srgbClr val="002060"/>
                </a:solidFill>
              </a:rPr>
              <a:t>Структура на пациенти по </a:t>
            </a:r>
            <a:r>
              <a:rPr lang="en-US" sz="1200">
                <a:solidFill>
                  <a:srgbClr val="002060"/>
                </a:solidFill>
              </a:rPr>
              <a:t>DRG</a:t>
            </a:r>
            <a:r>
              <a:rPr lang="mk-MK" sz="1200">
                <a:solidFill>
                  <a:srgbClr val="002060"/>
                </a:solidFill>
              </a:rPr>
              <a:t> во период од 01.01.2009 до 31.12.2009 </a:t>
            </a:r>
            <a:endParaRPr lang="en-US" sz="1200">
              <a:solidFill>
                <a:srgbClr val="002060"/>
              </a:solidFill>
            </a:endParaRPr>
          </a:p>
        </c:rich>
      </c:tx>
      <c:layout>
        <c:manualLayout>
          <c:xMode val="edge"/>
          <c:yMode val="edge"/>
          <c:x val="0.13273021001615509"/>
          <c:y val="3.9564787339268034E-2"/>
        </c:manualLayout>
      </c:layout>
    </c:title>
    <c:view3D>
      <c:rAngAx val="1"/>
    </c:view3D>
    <c:plotArea>
      <c:layout/>
      <c:bar3DChart>
        <c:barDir val="col"/>
        <c:grouping val="stacked"/>
        <c:ser>
          <c:idx val="0"/>
          <c:order val="0"/>
          <c:spPr>
            <a:solidFill>
              <a:srgbClr val="C00000"/>
            </a:solidFill>
          </c:spPr>
          <c:cat>
            <c:strRef>
              <c:f>'структура дрг'!$A$4:$A$22</c:f>
              <c:strCache>
                <c:ptCount val="19"/>
                <c:pt idx="0">
                  <c:v>E62A</c:v>
                </c:pt>
                <c:pt idx="1">
                  <c:v>E62B</c:v>
                </c:pt>
                <c:pt idx="2">
                  <c:v>E62C</c:v>
                </c:pt>
                <c:pt idx="3">
                  <c:v>E65A</c:v>
                </c:pt>
                <c:pt idx="4">
                  <c:v>E65B</c:v>
                </c:pt>
                <c:pt idx="5">
                  <c:v>E69A</c:v>
                </c:pt>
                <c:pt idx="6">
                  <c:v>E69B</c:v>
                </c:pt>
                <c:pt idx="7">
                  <c:v>E69C</c:v>
                </c:pt>
                <c:pt idx="8">
                  <c:v>E71A</c:v>
                </c:pt>
                <c:pt idx="9">
                  <c:v>E71B</c:v>
                </c:pt>
                <c:pt idx="10">
                  <c:v>E71C</c:v>
                </c:pt>
                <c:pt idx="11">
                  <c:v>F62A</c:v>
                </c:pt>
                <c:pt idx="12">
                  <c:v>F62B</c:v>
                </c:pt>
                <c:pt idx="13">
                  <c:v>F66A</c:v>
                </c:pt>
                <c:pt idx="14">
                  <c:v>F66B</c:v>
                </c:pt>
                <c:pt idx="15">
                  <c:v>F67A</c:v>
                </c:pt>
                <c:pt idx="16">
                  <c:v>F67B</c:v>
                </c:pt>
                <c:pt idx="17">
                  <c:v>F72B</c:v>
                </c:pt>
                <c:pt idx="18">
                  <c:v>F75C</c:v>
                </c:pt>
              </c:strCache>
            </c:strRef>
          </c:cat>
          <c:val>
            <c:numRef>
              <c:f>'структура дрг'!$C$4:$C$22</c:f>
              <c:numCache>
                <c:formatCode>General</c:formatCode>
                <c:ptCount val="19"/>
                <c:pt idx="0">
                  <c:v>3</c:v>
                </c:pt>
                <c:pt idx="1">
                  <c:v>30</c:v>
                </c:pt>
                <c:pt idx="2">
                  <c:v>26</c:v>
                </c:pt>
                <c:pt idx="3">
                  <c:v>400</c:v>
                </c:pt>
                <c:pt idx="4">
                  <c:v>328</c:v>
                </c:pt>
                <c:pt idx="5">
                  <c:v>45</c:v>
                </c:pt>
                <c:pt idx="6">
                  <c:v>65</c:v>
                </c:pt>
                <c:pt idx="7">
                  <c:v>24</c:v>
                </c:pt>
                <c:pt idx="8">
                  <c:v>1</c:v>
                </c:pt>
                <c:pt idx="9">
                  <c:v>5</c:v>
                </c:pt>
                <c:pt idx="10">
                  <c:v>1</c:v>
                </c:pt>
                <c:pt idx="11">
                  <c:v>6</c:v>
                </c:pt>
                <c:pt idx="12">
                  <c:v>50</c:v>
                </c:pt>
                <c:pt idx="13">
                  <c:v>56</c:v>
                </c:pt>
                <c:pt idx="14">
                  <c:v>43</c:v>
                </c:pt>
                <c:pt idx="15">
                  <c:v>11</c:v>
                </c:pt>
                <c:pt idx="16">
                  <c:v>20</c:v>
                </c:pt>
                <c:pt idx="17">
                  <c:v>4</c:v>
                </c:pt>
                <c:pt idx="18">
                  <c:v>12</c:v>
                </c:pt>
              </c:numCache>
            </c:numRef>
          </c:val>
        </c:ser>
        <c:ser>
          <c:idx val="1"/>
          <c:order val="1"/>
          <c:cat>
            <c:strRef>
              <c:f>'структура дрг'!$A$1:$A$2</c:f>
              <c:strCache>
                <c:ptCount val="2"/>
                <c:pt idx="0">
                  <c:v>Структура на пациенти по DRG</c:v>
                </c:pt>
                <c:pt idx="1">
                  <c:v>во период од 01.01.2009 до 31.12.2009 </c:v>
                </c:pt>
              </c:strCache>
            </c:strRef>
          </c:cat>
          <c:val>
            <c:numRef>
              <c:f>'структура дрг'!$B$1:$B$2</c:f>
              <c:numCache>
                <c:formatCode>General</c:formatCode>
                <c:ptCount val="2"/>
              </c:numCache>
            </c:numRef>
          </c:val>
        </c:ser>
        <c:ser>
          <c:idx val="2"/>
          <c:order val="2"/>
          <c:cat>
            <c:strRef>
              <c:f>'структура дрг'!$A$1:$A$2</c:f>
              <c:strCache>
                <c:ptCount val="2"/>
                <c:pt idx="0">
                  <c:v>Структура на пациенти по DRG</c:v>
                </c:pt>
                <c:pt idx="1">
                  <c:v>во период од 01.01.2009 до 31.12.2009 </c:v>
                </c:pt>
              </c:strCache>
            </c:strRef>
          </c:cat>
          <c:val>
            <c:numRef>
              <c:f>'структура дрг'!$C$1:$C$2</c:f>
              <c:numCache>
                <c:formatCode>General</c:formatCode>
                <c:ptCount val="2"/>
              </c:numCache>
            </c:numRef>
          </c:val>
        </c:ser>
        <c:ser>
          <c:idx val="3"/>
          <c:order val="3"/>
          <c:cat>
            <c:strRef>
              <c:f>'структура дрг'!$A$1:$A$2</c:f>
              <c:strCache>
                <c:ptCount val="2"/>
                <c:pt idx="0">
                  <c:v>Структура на пациенти по DRG</c:v>
                </c:pt>
                <c:pt idx="1">
                  <c:v>во период од 01.01.2009 до 31.12.2009 </c:v>
                </c:pt>
              </c:strCache>
            </c:strRef>
          </c:cat>
          <c:val>
            <c:numRef>
              <c:f>'структура дрг'!$B$1:$B$2</c:f>
              <c:numCache>
                <c:formatCode>General</c:formatCode>
                <c:ptCount val="2"/>
              </c:numCache>
            </c:numRef>
          </c:val>
        </c:ser>
        <c:ser>
          <c:idx val="4"/>
          <c:order val="4"/>
          <c:cat>
            <c:strRef>
              <c:f>'структура дрг'!$A$1:$A$2</c:f>
              <c:strCache>
                <c:ptCount val="2"/>
                <c:pt idx="0">
                  <c:v>Структура на пациенти по DRG</c:v>
                </c:pt>
                <c:pt idx="1">
                  <c:v>во период од 01.01.2009 до 31.12.2009 </c:v>
                </c:pt>
              </c:strCache>
            </c:strRef>
          </c:cat>
          <c:val>
            <c:numRef>
              <c:f>'структура дрг'!$C$1:$C$2</c:f>
              <c:numCache>
                <c:formatCode>General</c:formatCode>
                <c:ptCount val="2"/>
              </c:numCache>
            </c:numRef>
          </c:val>
        </c:ser>
        <c:ser>
          <c:idx val="5"/>
          <c:order val="5"/>
          <c:cat>
            <c:strRef>
              <c:f>'структура дрг'!$A$1:$A$2</c:f>
              <c:strCache>
                <c:ptCount val="2"/>
                <c:pt idx="0">
                  <c:v>Структура на пациенти по DRG</c:v>
                </c:pt>
                <c:pt idx="1">
                  <c:v>во период од 01.01.2009 до 31.12.2009 </c:v>
                </c:pt>
              </c:strCache>
            </c:strRef>
          </c:cat>
          <c:val>
            <c:numRef>
              <c:f>'структура дрг'!$B$1:$B$2</c:f>
              <c:numCache>
                <c:formatCode>General</c:formatCode>
                <c:ptCount val="2"/>
              </c:numCache>
            </c:numRef>
          </c:val>
        </c:ser>
        <c:ser>
          <c:idx val="6"/>
          <c:order val="6"/>
          <c:cat>
            <c:strRef>
              <c:f>'структура дрг'!$A$1:$A$2</c:f>
              <c:strCache>
                <c:ptCount val="2"/>
                <c:pt idx="0">
                  <c:v>Структура на пациенти по DRG</c:v>
                </c:pt>
                <c:pt idx="1">
                  <c:v>во период од 01.01.2009 до 31.12.2009 </c:v>
                </c:pt>
              </c:strCache>
            </c:strRef>
          </c:cat>
          <c:val>
            <c:numRef>
              <c:f>'структура дрг'!$C$1:$C$2</c:f>
              <c:numCache>
                <c:formatCode>General</c:formatCode>
                <c:ptCount val="2"/>
              </c:numCache>
            </c:numRef>
          </c:val>
        </c:ser>
        <c:gapWidth val="55"/>
        <c:gapDepth val="55"/>
        <c:shape val="cylinder"/>
        <c:axId val="48592000"/>
        <c:axId val="48593536"/>
        <c:axId val="0"/>
      </c:bar3DChart>
      <c:catAx>
        <c:axId val="48592000"/>
        <c:scaling>
          <c:orientation val="minMax"/>
        </c:scaling>
        <c:axPos val="b"/>
        <c:majorTickMark val="none"/>
        <c:tickLblPos val="nextTo"/>
        <c:spPr>
          <a:solidFill>
            <a:srgbClr val="1F497D">
              <a:lumMod val="20000"/>
              <a:lumOff val="80000"/>
              <a:alpha val="49000"/>
            </a:srgbClr>
          </a:solidFill>
        </c:spPr>
        <c:txPr>
          <a:bodyPr rot="-5400000" vert="horz"/>
          <a:lstStyle/>
          <a:p>
            <a:pPr>
              <a:defRPr baseline="0">
                <a:solidFill>
                  <a:srgbClr val="C00000"/>
                </a:solidFill>
              </a:defRPr>
            </a:pPr>
            <a:endParaRPr lang="en-US"/>
          </a:p>
        </c:txPr>
        <c:crossAx val="48593536"/>
        <c:crosses val="autoZero"/>
        <c:auto val="1"/>
        <c:lblAlgn val="ctr"/>
        <c:lblOffset val="10"/>
        <c:tickLblSkip val="1"/>
      </c:catAx>
      <c:valAx>
        <c:axId val="48593536"/>
        <c:scaling>
          <c:orientation val="minMax"/>
        </c:scaling>
        <c:axPos val="l"/>
        <c:majorGridlines>
          <c:spPr>
            <a:ln>
              <a:solidFill>
                <a:schemeClr val="bg2">
                  <a:lumMod val="50000"/>
                </a:schemeClr>
              </a:solidFill>
            </a:ln>
            <a:effectLst>
              <a:innerShdw blurRad="63500" dist="50800" dir="13500000">
                <a:prstClr val="black">
                  <a:alpha val="50000"/>
                </a:prstClr>
              </a:innerShdw>
            </a:effectLst>
          </c:spPr>
        </c:majorGridlines>
        <c:numFmt formatCode="General" sourceLinked="1"/>
        <c:majorTickMark val="none"/>
        <c:tickLblPos val="nextTo"/>
        <c:crossAx val="48592000"/>
        <c:crosses val="autoZero"/>
        <c:crossBetween val="between"/>
      </c:valAx>
      <c:spPr>
        <a:solidFill>
          <a:srgbClr val="4F81BD">
            <a:lumMod val="40000"/>
            <a:lumOff val="60000"/>
            <a:alpha val="11000"/>
          </a:srgbClr>
        </a:solidFill>
        <a:ln>
          <a:noFill/>
        </a:ln>
        <a:effectLst>
          <a:innerShdw blurRad="63500" dist="50800" dir="18900000">
            <a:prstClr val="black">
              <a:alpha val="50000"/>
            </a:prstClr>
          </a:innerShdw>
        </a:effectLst>
      </c:spPr>
    </c:plotArea>
    <c:plotVisOnly val="1"/>
  </c:chart>
  <c:spPr>
    <a:solidFill>
      <a:srgbClr val="4BACC6">
        <a:lumMod val="20000"/>
        <a:lumOff val="80000"/>
        <a:alpha val="67000"/>
      </a:srgbClr>
    </a:solidFill>
    <a:ln>
      <a:noFill/>
    </a:ln>
  </c:sp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en-US"/>
  <c:chart>
    <c:title>
      <c:tx>
        <c:rich>
          <a:bodyPr/>
          <a:lstStyle/>
          <a:p>
            <a:pPr algn="ctr">
              <a:defRPr>
                <a:solidFill>
                  <a:srgbClr val="002060"/>
                </a:solidFill>
              </a:defRPr>
            </a:pPr>
            <a:r>
              <a:rPr lang="mk-MK" sz="1200">
                <a:solidFill>
                  <a:srgbClr val="002060"/>
                </a:solidFill>
              </a:rPr>
              <a:t>Структура на пациенти по </a:t>
            </a:r>
            <a:r>
              <a:rPr lang="en-US" sz="1200">
                <a:solidFill>
                  <a:srgbClr val="002060"/>
                </a:solidFill>
              </a:rPr>
              <a:t>DRG</a:t>
            </a:r>
            <a:r>
              <a:rPr lang="mk-MK" sz="1200">
                <a:solidFill>
                  <a:srgbClr val="002060"/>
                </a:solidFill>
              </a:rPr>
              <a:t> во период од 01.01.2010 до 31.12.2010 </a:t>
            </a:r>
            <a:endParaRPr lang="en-US" sz="1200">
              <a:solidFill>
                <a:srgbClr val="002060"/>
              </a:solidFill>
            </a:endParaRPr>
          </a:p>
        </c:rich>
      </c:tx>
      <c:layout>
        <c:manualLayout>
          <c:xMode val="edge"/>
          <c:yMode val="edge"/>
          <c:x val="0.13273021001615509"/>
          <c:y val="3.9564787339268027E-2"/>
        </c:manualLayout>
      </c:layout>
    </c:title>
    <c:view3D>
      <c:rAngAx val="1"/>
    </c:view3D>
    <c:plotArea>
      <c:layout/>
      <c:bar3DChart>
        <c:barDir val="col"/>
        <c:grouping val="stacked"/>
        <c:ser>
          <c:idx val="0"/>
          <c:order val="0"/>
          <c:spPr>
            <a:solidFill>
              <a:srgbClr val="C00000"/>
            </a:solidFill>
          </c:spPr>
          <c:cat>
            <c:strRef>
              <c:f>'структура дрг'!$A$30:$A$46</c:f>
              <c:strCache>
                <c:ptCount val="17"/>
                <c:pt idx="0">
                  <c:v>E62A</c:v>
                </c:pt>
                <c:pt idx="1">
                  <c:v>E62B</c:v>
                </c:pt>
                <c:pt idx="2">
                  <c:v>E65A</c:v>
                </c:pt>
                <c:pt idx="3">
                  <c:v>E65B</c:v>
                </c:pt>
                <c:pt idx="4">
                  <c:v>E69A</c:v>
                </c:pt>
                <c:pt idx="5">
                  <c:v>E69B</c:v>
                </c:pt>
                <c:pt idx="6">
                  <c:v>E69C</c:v>
                </c:pt>
                <c:pt idx="7">
                  <c:v>E71A</c:v>
                </c:pt>
                <c:pt idx="8">
                  <c:v>E71B</c:v>
                </c:pt>
                <c:pt idx="9">
                  <c:v>E71C</c:v>
                </c:pt>
                <c:pt idx="10">
                  <c:v>F62A</c:v>
                </c:pt>
                <c:pt idx="11">
                  <c:v>F62B</c:v>
                </c:pt>
                <c:pt idx="12">
                  <c:v>F66A</c:v>
                </c:pt>
                <c:pt idx="13">
                  <c:v>F66B</c:v>
                </c:pt>
                <c:pt idx="14">
                  <c:v>F67A</c:v>
                </c:pt>
                <c:pt idx="15">
                  <c:v>F67B</c:v>
                </c:pt>
                <c:pt idx="16">
                  <c:v>F75C</c:v>
                </c:pt>
              </c:strCache>
            </c:strRef>
          </c:cat>
          <c:val>
            <c:numRef>
              <c:f>'структура дрг'!$C$30:$C$46</c:f>
              <c:numCache>
                <c:formatCode>General</c:formatCode>
                <c:ptCount val="17"/>
                <c:pt idx="0">
                  <c:v>29</c:v>
                </c:pt>
                <c:pt idx="1">
                  <c:v>39</c:v>
                </c:pt>
                <c:pt idx="2">
                  <c:v>441</c:v>
                </c:pt>
                <c:pt idx="3">
                  <c:v>269</c:v>
                </c:pt>
                <c:pt idx="4">
                  <c:v>49</c:v>
                </c:pt>
                <c:pt idx="5">
                  <c:v>80</c:v>
                </c:pt>
                <c:pt idx="6">
                  <c:v>20</c:v>
                </c:pt>
                <c:pt idx="7">
                  <c:v>4</c:v>
                </c:pt>
                <c:pt idx="8">
                  <c:v>1</c:v>
                </c:pt>
                <c:pt idx="9">
                  <c:v>5</c:v>
                </c:pt>
                <c:pt idx="10">
                  <c:v>41</c:v>
                </c:pt>
                <c:pt idx="11">
                  <c:v>62</c:v>
                </c:pt>
                <c:pt idx="12">
                  <c:v>43</c:v>
                </c:pt>
                <c:pt idx="13">
                  <c:v>17</c:v>
                </c:pt>
                <c:pt idx="14">
                  <c:v>11</c:v>
                </c:pt>
                <c:pt idx="15">
                  <c:v>32</c:v>
                </c:pt>
                <c:pt idx="16">
                  <c:v>7</c:v>
                </c:pt>
              </c:numCache>
            </c:numRef>
          </c:val>
        </c:ser>
        <c:gapWidth val="55"/>
        <c:gapDepth val="55"/>
        <c:shape val="cylinder"/>
        <c:axId val="49183360"/>
        <c:axId val="49201536"/>
        <c:axId val="0"/>
      </c:bar3DChart>
      <c:catAx>
        <c:axId val="49183360"/>
        <c:scaling>
          <c:orientation val="minMax"/>
        </c:scaling>
        <c:axPos val="b"/>
        <c:majorTickMark val="none"/>
        <c:tickLblPos val="nextTo"/>
        <c:spPr>
          <a:solidFill>
            <a:srgbClr val="1F497D">
              <a:lumMod val="20000"/>
              <a:lumOff val="80000"/>
              <a:alpha val="49000"/>
            </a:srgbClr>
          </a:solidFill>
        </c:spPr>
        <c:txPr>
          <a:bodyPr rot="-5400000" vert="horz"/>
          <a:lstStyle/>
          <a:p>
            <a:pPr>
              <a:defRPr baseline="0">
                <a:solidFill>
                  <a:srgbClr val="C00000"/>
                </a:solidFill>
              </a:defRPr>
            </a:pPr>
            <a:endParaRPr lang="en-US"/>
          </a:p>
        </c:txPr>
        <c:crossAx val="49201536"/>
        <c:crosses val="autoZero"/>
        <c:auto val="1"/>
        <c:lblAlgn val="ctr"/>
        <c:lblOffset val="10"/>
        <c:tickLblSkip val="1"/>
      </c:catAx>
      <c:valAx>
        <c:axId val="49201536"/>
        <c:scaling>
          <c:orientation val="minMax"/>
        </c:scaling>
        <c:axPos val="l"/>
        <c:majorGridlines>
          <c:spPr>
            <a:ln>
              <a:solidFill>
                <a:schemeClr val="bg2">
                  <a:lumMod val="50000"/>
                </a:schemeClr>
              </a:solidFill>
            </a:ln>
            <a:effectLst>
              <a:innerShdw blurRad="63500" dist="50800" dir="13500000">
                <a:prstClr val="black">
                  <a:alpha val="50000"/>
                </a:prstClr>
              </a:innerShdw>
            </a:effectLst>
          </c:spPr>
        </c:majorGridlines>
        <c:numFmt formatCode="General" sourceLinked="1"/>
        <c:majorTickMark val="none"/>
        <c:tickLblPos val="nextTo"/>
        <c:crossAx val="49183360"/>
        <c:crosses val="autoZero"/>
        <c:crossBetween val="between"/>
      </c:valAx>
      <c:spPr>
        <a:solidFill>
          <a:srgbClr val="4F81BD">
            <a:lumMod val="40000"/>
            <a:lumOff val="60000"/>
            <a:alpha val="11000"/>
          </a:srgbClr>
        </a:solidFill>
        <a:ln>
          <a:noFill/>
        </a:ln>
        <a:effectLst>
          <a:innerShdw blurRad="63500" dist="50800" dir="18900000">
            <a:prstClr val="black">
              <a:alpha val="50000"/>
            </a:prstClr>
          </a:innerShdw>
        </a:effectLst>
      </c:spPr>
    </c:plotArea>
    <c:plotVisOnly val="1"/>
  </c:chart>
  <c:spPr>
    <a:solidFill>
      <a:srgbClr val="4BACC6">
        <a:lumMod val="20000"/>
        <a:lumOff val="80000"/>
        <a:alpha val="67000"/>
      </a:srgbClr>
    </a:solidFill>
    <a:ln>
      <a:noFill/>
    </a:ln>
  </c:sp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en-US"/>
  <c:clrMapOvr bg1="lt1" tx1="dk1" bg2="lt2" tx2="dk2" accent1="accent1" accent2="accent2" accent3="accent3" accent4="accent4" accent5="accent5" accent6="accent6" hlink="hlink" folHlink="folHlink"/>
  <c:chart>
    <c:title>
      <c:tx>
        <c:rich>
          <a:bodyPr/>
          <a:lstStyle/>
          <a:p>
            <a:pPr>
              <a:defRPr/>
            </a:pPr>
            <a:r>
              <a:rPr lang="mk-MK" sz="1400"/>
              <a:t>Структура на трошоци во период од  01.01.2010 до 31.12.2010</a:t>
            </a:r>
            <a:endParaRPr lang="en-US" sz="1400"/>
          </a:p>
        </c:rich>
      </c:tx>
      <c:layout/>
    </c:title>
    <c:view3D>
      <c:rotX val="75"/>
      <c:perspective val="30"/>
    </c:view3D>
    <c:plotArea>
      <c:layout/>
      <c:pie3DChart>
        <c:varyColors val="1"/>
        <c:ser>
          <c:idx val="0"/>
          <c:order val="0"/>
          <c:explosion val="25"/>
          <c:dLbls>
            <c:dLbl>
              <c:idx val="2"/>
              <c:layout>
                <c:manualLayout>
                  <c:x val="0.13146653543307091"/>
                  <c:y val="5.5148731408573917E-2"/>
                </c:manualLayout>
              </c:layout>
              <c:showPercent val="1"/>
            </c:dLbl>
            <c:numFmt formatCode="0.00%" sourceLinked="0"/>
            <c:txPr>
              <a:bodyPr/>
              <a:lstStyle/>
              <a:p>
                <a:pPr>
                  <a:defRPr sz="1200" b="1"/>
                </a:pPr>
                <a:endParaRPr lang="en-US"/>
              </a:p>
            </c:txPr>
            <c:showPercent val="1"/>
            <c:showLeaderLines val="1"/>
          </c:dLbls>
          <c:cat>
            <c:strRef>
              <c:f>тррошоци!$C$3:$C$5</c:f>
              <c:strCache>
                <c:ptCount val="3"/>
                <c:pt idx="0">
                  <c:v>%  услуги</c:v>
                </c:pt>
                <c:pt idx="1">
                  <c:v>%  Бол. денови</c:v>
                </c:pt>
                <c:pt idx="2">
                  <c:v>%  материјали</c:v>
                </c:pt>
              </c:strCache>
            </c:strRef>
          </c:cat>
          <c:val>
            <c:numRef>
              <c:f>тррошоци!$D$3:$D$5</c:f>
              <c:numCache>
                <c:formatCode>General</c:formatCode>
                <c:ptCount val="3"/>
                <c:pt idx="0">
                  <c:v>62.120000000000012</c:v>
                </c:pt>
                <c:pt idx="1">
                  <c:v>28.979999999999993</c:v>
                </c:pt>
                <c:pt idx="2">
                  <c:v>8.9</c:v>
                </c:pt>
              </c:numCache>
            </c:numRef>
          </c:val>
        </c:ser>
        <c:dLbls>
          <c:showPercent val="1"/>
        </c:dLbls>
      </c:pie3DChart>
    </c:plotArea>
    <c:legend>
      <c:legendPos val="r"/>
      <c:layout/>
      <c:txPr>
        <a:bodyPr/>
        <a:lstStyle/>
        <a:p>
          <a:pPr rtl="0">
            <a:defRPr sz="1400" b="1"/>
          </a:pPr>
          <a:endParaRPr lang="en-US"/>
        </a:p>
      </c:txPr>
    </c:legend>
    <c:plotVisOnly val="1"/>
  </c:chart>
  <c:spPr>
    <a:noFill/>
    <a:ln>
      <a:noFill/>
    </a:ln>
  </c:spPr>
  <c:externalData r:id="rId2"/>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US"/>
  <c:clrMapOvr bg1="lt1" tx1="dk1" bg2="lt2" tx2="dk2" accent1="accent1" accent2="accent2" accent3="accent3" accent4="accent4" accent5="accent5" accent6="accent6" hlink="hlink" folHlink="folHlink"/>
  <c:chart>
    <c:title>
      <c:tx>
        <c:rich>
          <a:bodyPr/>
          <a:lstStyle/>
          <a:p>
            <a:pPr>
              <a:defRPr/>
            </a:pPr>
            <a:r>
              <a:rPr lang="mk-MK" sz="1400"/>
              <a:t>Структура на трошоци во период од  01.01.2009 до 31.12.2009</a:t>
            </a:r>
            <a:endParaRPr lang="en-US" sz="1400"/>
          </a:p>
        </c:rich>
      </c:tx>
      <c:layout/>
    </c:title>
    <c:view3D>
      <c:rotX val="75"/>
      <c:perspective val="30"/>
    </c:view3D>
    <c:plotArea>
      <c:layout/>
      <c:pie3DChart>
        <c:varyColors val="1"/>
        <c:ser>
          <c:idx val="0"/>
          <c:order val="0"/>
          <c:explosion val="25"/>
          <c:dLbls>
            <c:dLbl>
              <c:idx val="0"/>
              <c:layout>
                <c:manualLayout>
                  <c:x val="-0.11068996062992115"/>
                  <c:y val="-8.6651356080490086E-2"/>
                </c:manualLayout>
              </c:layout>
              <c:showPercent val="1"/>
            </c:dLbl>
            <c:dLbl>
              <c:idx val="2"/>
              <c:layout>
                <c:manualLayout>
                  <c:x val="0.13173009623797036"/>
                  <c:y val="5.5148731408573917E-2"/>
                </c:manualLayout>
              </c:layout>
              <c:showPercent val="1"/>
            </c:dLbl>
            <c:numFmt formatCode="0.00%" sourceLinked="0"/>
            <c:txPr>
              <a:bodyPr/>
              <a:lstStyle/>
              <a:p>
                <a:pPr>
                  <a:defRPr sz="1200" b="1"/>
                </a:pPr>
                <a:endParaRPr lang="en-US"/>
              </a:p>
            </c:txPr>
            <c:showPercent val="1"/>
            <c:showLeaderLines val="1"/>
          </c:dLbls>
          <c:cat>
            <c:strRef>
              <c:f>тррошоци!$C$3:$C$5</c:f>
              <c:strCache>
                <c:ptCount val="3"/>
                <c:pt idx="0">
                  <c:v>%  услуги</c:v>
                </c:pt>
                <c:pt idx="1">
                  <c:v>%  Бол. денови</c:v>
                </c:pt>
                <c:pt idx="2">
                  <c:v>%  материјали</c:v>
                </c:pt>
              </c:strCache>
            </c:strRef>
          </c:cat>
          <c:val>
            <c:numRef>
              <c:f>тррошоци!$D$12:$D$14</c:f>
              <c:numCache>
                <c:formatCode>General</c:formatCode>
                <c:ptCount val="3"/>
                <c:pt idx="0">
                  <c:v>62.53</c:v>
                </c:pt>
                <c:pt idx="1">
                  <c:v>28.919999999999995</c:v>
                </c:pt>
                <c:pt idx="2">
                  <c:v>8.5400000000000009</c:v>
                </c:pt>
              </c:numCache>
            </c:numRef>
          </c:val>
        </c:ser>
        <c:dLbls>
          <c:showPercent val="1"/>
        </c:dLbls>
      </c:pie3DChart>
    </c:plotArea>
    <c:legend>
      <c:legendPos val="r"/>
      <c:layout/>
      <c:txPr>
        <a:bodyPr/>
        <a:lstStyle/>
        <a:p>
          <a:pPr rtl="0">
            <a:defRPr sz="1400" b="1"/>
          </a:pPr>
          <a:endParaRPr lang="en-US"/>
        </a:p>
      </c:txPr>
    </c:legend>
    <c:plotVisOnly val="1"/>
  </c:chart>
  <c:spPr>
    <a:noFill/>
    <a:ln>
      <a:noFill/>
    </a:ln>
  </c:spPr>
  <c:externalData r:id="rId2"/>
</c:chartSpace>
</file>

<file path=ppt/charts/chart5.xml><?xml version="1.0" encoding="utf-8"?>
<c:chartSpace xmlns:c="http://schemas.openxmlformats.org/drawingml/2006/chart" xmlns:a="http://schemas.openxmlformats.org/drawingml/2006/main" xmlns:r="http://schemas.openxmlformats.org/officeDocument/2006/relationships">
  <c:lang val="en-US"/>
  <c:chart>
    <c:title>
      <c:tx>
        <c:rich>
          <a:bodyPr/>
          <a:lstStyle/>
          <a:p>
            <a:pPr>
              <a:defRPr/>
            </a:pPr>
            <a:r>
              <a:rPr lang="mk-MK">
                <a:solidFill>
                  <a:srgbClr val="C00000"/>
                </a:solidFill>
              </a:rPr>
              <a:t>Фактуриран износ За период од 01.01.2010 до 31.12.2010</a:t>
            </a:r>
            <a:endParaRPr lang="en-US">
              <a:solidFill>
                <a:srgbClr val="C00000"/>
              </a:solidFill>
            </a:endParaRPr>
          </a:p>
        </c:rich>
      </c:tx>
      <c:layout>
        <c:manualLayout>
          <c:xMode val="edge"/>
          <c:yMode val="edge"/>
          <c:x val="0.2601248906386705"/>
          <c:y val="4.0072859744990877E-2"/>
        </c:manualLayout>
      </c:layout>
    </c:title>
    <c:view3D>
      <c:rotX val="30"/>
      <c:perspective val="30"/>
    </c:view3D>
    <c:plotArea>
      <c:layout/>
      <c:pie3DChart>
        <c:varyColors val="1"/>
        <c:ser>
          <c:idx val="0"/>
          <c:order val="0"/>
          <c:explosion val="25"/>
          <c:dLbls>
            <c:dLbl>
              <c:idx val="0"/>
              <c:layout>
                <c:manualLayout>
                  <c:x val="-0.25880653980752422"/>
                  <c:y val="-0.15006927412761939"/>
                </c:manualLayout>
              </c:layout>
              <c:showCatName val="1"/>
              <c:showPercent val="1"/>
            </c:dLbl>
            <c:dLbl>
              <c:idx val="3"/>
              <c:layout>
                <c:manualLayout>
                  <c:x val="-0.26092880577427896"/>
                  <c:y val="5.4015174332716707E-2"/>
                </c:manualLayout>
              </c:layout>
              <c:showCatName val="1"/>
              <c:showPercent val="1"/>
            </c:dLbl>
            <c:numFmt formatCode="0.00%" sourceLinked="0"/>
            <c:txPr>
              <a:bodyPr/>
              <a:lstStyle/>
              <a:p>
                <a:pPr>
                  <a:defRPr b="1"/>
                </a:pPr>
                <a:endParaRPr lang="en-US"/>
              </a:p>
            </c:txPr>
            <c:showCatName val="1"/>
            <c:showPercent val="1"/>
            <c:showLeaderLines val="1"/>
          </c:dLbls>
          <c:cat>
            <c:strRef>
              <c:f>'G:\MIT\jasenovo\[21.csv]21'!$A$4:$A$7</c:f>
              <c:strCache>
                <c:ptCount val="4"/>
                <c:pt idx="0">
                  <c:v>ПО ДСГ</c:v>
                </c:pt>
                <c:pt idx="1">
                  <c:v>По пресметка</c:v>
                </c:pt>
                <c:pt idx="2">
                  <c:v>По Пакети</c:v>
                </c:pt>
                <c:pt idx="3">
                  <c:v>Амбуланта (сервисни услуги)</c:v>
                </c:pt>
              </c:strCache>
            </c:strRef>
          </c:cat>
          <c:val>
            <c:numRef>
              <c:f>'G:\MIT\jasenovo\[21.csv]21'!$D$4:$D$7</c:f>
              <c:numCache>
                <c:formatCode>General</c:formatCode>
                <c:ptCount val="4"/>
                <c:pt idx="0">
                  <c:v>21815616</c:v>
                </c:pt>
                <c:pt idx="1">
                  <c:v>53950</c:v>
                </c:pt>
                <c:pt idx="2">
                  <c:v>8010976</c:v>
                </c:pt>
                <c:pt idx="3">
                  <c:v>1909583</c:v>
                </c:pt>
              </c:numCache>
            </c:numRef>
          </c:val>
        </c:ser>
        <c:dLbls>
          <c:showCatName val="1"/>
          <c:showPercent val="1"/>
        </c:dLbls>
      </c:pie3DChart>
    </c:plotArea>
    <c:plotVisOnly val="1"/>
  </c:chart>
  <c:spPr>
    <a:gradFill>
      <a:gsLst>
        <a:gs pos="0">
          <a:srgbClr val="DDEBCF">
            <a:alpha val="49000"/>
          </a:srgbClr>
        </a:gs>
        <a:gs pos="50000">
          <a:srgbClr val="9CB86E"/>
        </a:gs>
        <a:gs pos="100000">
          <a:srgbClr val="156B13"/>
        </a:gs>
      </a:gsLst>
      <a:lin ang="5400000" scaled="0"/>
    </a:gradFill>
    <a:ln>
      <a:noFill/>
    </a:ln>
  </c:sp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lang val="en-US"/>
  <c:chart>
    <c:title>
      <c:tx>
        <c:rich>
          <a:bodyPr/>
          <a:lstStyle/>
          <a:p>
            <a:pPr>
              <a:defRPr/>
            </a:pPr>
            <a:r>
              <a:rPr lang="mk-MK">
                <a:solidFill>
                  <a:srgbClr val="C00000"/>
                </a:solidFill>
              </a:rPr>
              <a:t>Фактуриран износ За период од 01.01.2011 до 31.05.2011</a:t>
            </a:r>
            <a:endParaRPr lang="en-US">
              <a:solidFill>
                <a:srgbClr val="C00000"/>
              </a:solidFill>
            </a:endParaRPr>
          </a:p>
        </c:rich>
      </c:tx>
      <c:layout>
        <c:manualLayout>
          <c:xMode val="edge"/>
          <c:yMode val="edge"/>
          <c:x val="0.26012489063867061"/>
          <c:y val="4.0072859744990877E-2"/>
        </c:manualLayout>
      </c:layout>
    </c:title>
    <c:view3D>
      <c:rotX val="30"/>
      <c:perspective val="30"/>
    </c:view3D>
    <c:plotArea>
      <c:layout/>
      <c:pie3DChart>
        <c:varyColors val="1"/>
        <c:ser>
          <c:idx val="0"/>
          <c:order val="0"/>
          <c:explosion val="28"/>
          <c:dLbls>
            <c:dLbl>
              <c:idx val="0"/>
              <c:layout>
                <c:manualLayout>
                  <c:x val="-0.24782513123359581"/>
                  <c:y val="-0.16645152962437068"/>
                </c:manualLayout>
              </c:layout>
              <c:showCatName val="1"/>
              <c:showPercent val="1"/>
            </c:dLbl>
            <c:dLbl>
              <c:idx val="3"/>
              <c:layout>
                <c:manualLayout>
                  <c:x val="-0.25207217847769031"/>
                  <c:y val="3.2157250835448847E-2"/>
                </c:manualLayout>
              </c:layout>
              <c:showCatName val="1"/>
              <c:showPercent val="1"/>
            </c:dLbl>
            <c:numFmt formatCode="0.00%" sourceLinked="0"/>
            <c:txPr>
              <a:bodyPr/>
              <a:lstStyle/>
              <a:p>
                <a:pPr>
                  <a:defRPr b="1"/>
                </a:pPr>
                <a:endParaRPr lang="en-US"/>
              </a:p>
            </c:txPr>
            <c:showCatName val="1"/>
            <c:showPercent val="1"/>
            <c:showLeaderLines val="1"/>
          </c:dLbls>
          <c:cat>
            <c:strRef>
              <c:f>Фактурирано!$A$13:$A$16</c:f>
              <c:strCache>
                <c:ptCount val="4"/>
                <c:pt idx="0">
                  <c:v>ПО ДСГ</c:v>
                </c:pt>
                <c:pt idx="1">
                  <c:v>По пресметка</c:v>
                </c:pt>
                <c:pt idx="2">
                  <c:v>По Пакети</c:v>
                </c:pt>
                <c:pt idx="3">
                  <c:v>Амбуланта (сервисни услуги)</c:v>
                </c:pt>
              </c:strCache>
            </c:strRef>
          </c:cat>
          <c:val>
            <c:numRef>
              <c:f>'G:\MIT\jasenovo\[21.csv]21'!$D$13:$D$16</c:f>
              <c:numCache>
                <c:formatCode>General</c:formatCode>
                <c:ptCount val="4"/>
                <c:pt idx="0">
                  <c:v>8022475</c:v>
                </c:pt>
                <c:pt idx="1">
                  <c:v>41783</c:v>
                </c:pt>
                <c:pt idx="2">
                  <c:v>2261732</c:v>
                </c:pt>
                <c:pt idx="3">
                  <c:v>1024976</c:v>
                </c:pt>
              </c:numCache>
            </c:numRef>
          </c:val>
        </c:ser>
        <c:dLbls>
          <c:showCatName val="1"/>
          <c:showPercent val="1"/>
        </c:dLbls>
      </c:pie3DChart>
    </c:plotArea>
    <c:plotVisOnly val="1"/>
  </c:chart>
  <c:spPr>
    <a:gradFill>
      <a:gsLst>
        <a:gs pos="0">
          <a:srgbClr val="DDEBCF">
            <a:alpha val="49000"/>
          </a:srgbClr>
        </a:gs>
        <a:gs pos="50000">
          <a:srgbClr val="9CB86E"/>
        </a:gs>
        <a:gs pos="100000">
          <a:srgbClr val="156B13"/>
        </a:gs>
      </a:gsLst>
      <a:lin ang="5400000" scaled="0"/>
    </a:gradFill>
    <a:ln>
      <a:noFill/>
    </a:ln>
  </c:spPr>
  <c:externalData r:id="rId1"/>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B106DD5-0B4D-4E5F-B69A-B437FC66E3A9}"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mk-MK"/>
        </a:p>
      </dgm:t>
    </dgm:pt>
    <dgm:pt modelId="{2ABCA40D-774E-43DD-BBD1-AF7582902D41}">
      <dgm:prSet/>
      <dgm:spPr/>
      <dgm:t>
        <a:bodyPr>
          <a:scene3d>
            <a:camera prst="orthographicFront"/>
            <a:lightRig rig="threePt" dir="t"/>
          </a:scene3d>
          <a:sp3d extrusionH="57150" prstMaterial="metal">
            <a:bevelT w="38100" h="38100" prst="convex"/>
            <a:extrusionClr>
              <a:srgbClr val="002060"/>
            </a:extrusionClr>
          </a:sp3d>
        </a:bodyPr>
        <a:lstStyle/>
        <a:p>
          <a:pPr rtl="0"/>
          <a:r>
            <a:rPr lang="mk-MK" b="1" dirty="0" smtClean="0">
              <a:effectLst>
                <a:outerShdw blurRad="63500" dist="63500" dir="3840000" sx="99000" sy="99000" kx="-800400" algn="bl" rotWithShape="0">
                  <a:prstClr val="black">
                    <a:alpha val="67000"/>
                  </a:prstClr>
                </a:outerShdw>
              </a:effectLst>
            </a:rPr>
            <a:t>КЛУЧНИТЕ ПРАВИЛА ЗА КОДИРАЊЕ ЗА ДСГ КЛАСИФИКАЦИЈАТА</a:t>
          </a:r>
          <a:endParaRPr lang="mk-MK" b="1" dirty="0">
            <a:effectLst>
              <a:outerShdw blurRad="63500" dist="63500" dir="3840000" sx="99000" sy="99000" kx="-800400" algn="bl" rotWithShape="0">
                <a:prstClr val="black">
                  <a:alpha val="67000"/>
                </a:prstClr>
              </a:outerShdw>
            </a:effectLst>
          </a:endParaRPr>
        </a:p>
      </dgm:t>
    </dgm:pt>
    <dgm:pt modelId="{46F07C97-F130-45C1-92A5-BFBED008887C}" type="parTrans" cxnId="{9C16B10C-FD06-49AE-8EED-5C97BC962059}">
      <dgm:prSet/>
      <dgm:spPr/>
      <dgm:t>
        <a:bodyPr/>
        <a:lstStyle/>
        <a:p>
          <a:endParaRPr lang="mk-MK"/>
        </a:p>
      </dgm:t>
    </dgm:pt>
    <dgm:pt modelId="{9D8FF153-B3DC-4984-84E8-63EC7B4E488C}" type="sibTrans" cxnId="{9C16B10C-FD06-49AE-8EED-5C97BC962059}">
      <dgm:prSet/>
      <dgm:spPr/>
      <dgm:t>
        <a:bodyPr/>
        <a:lstStyle/>
        <a:p>
          <a:endParaRPr lang="mk-MK"/>
        </a:p>
      </dgm:t>
    </dgm:pt>
    <dgm:pt modelId="{8C7E49EB-62C9-4BF3-8EB7-055CEB11CC37}" type="pres">
      <dgm:prSet presAssocID="{FB106DD5-0B4D-4E5F-B69A-B437FC66E3A9}" presName="linear" presStyleCnt="0">
        <dgm:presLayoutVars>
          <dgm:animLvl val="lvl"/>
          <dgm:resizeHandles val="exact"/>
        </dgm:presLayoutVars>
      </dgm:prSet>
      <dgm:spPr/>
      <dgm:t>
        <a:bodyPr/>
        <a:lstStyle/>
        <a:p>
          <a:endParaRPr lang="en-US"/>
        </a:p>
      </dgm:t>
    </dgm:pt>
    <dgm:pt modelId="{986C6DAF-5A68-42E8-893B-D96A0B0ADB72}" type="pres">
      <dgm:prSet presAssocID="{2ABCA40D-774E-43DD-BBD1-AF7582902D41}" presName="parentText" presStyleLbl="node1" presStyleIdx="0" presStyleCnt="1">
        <dgm:presLayoutVars>
          <dgm:chMax val="0"/>
          <dgm:bulletEnabled val="1"/>
        </dgm:presLayoutVars>
      </dgm:prSet>
      <dgm:spPr/>
      <dgm:t>
        <a:bodyPr/>
        <a:lstStyle/>
        <a:p>
          <a:endParaRPr lang="mk-MK"/>
        </a:p>
      </dgm:t>
    </dgm:pt>
  </dgm:ptLst>
  <dgm:cxnLst>
    <dgm:cxn modelId="{9C16B10C-FD06-49AE-8EED-5C97BC962059}" srcId="{FB106DD5-0B4D-4E5F-B69A-B437FC66E3A9}" destId="{2ABCA40D-774E-43DD-BBD1-AF7582902D41}" srcOrd="0" destOrd="0" parTransId="{46F07C97-F130-45C1-92A5-BFBED008887C}" sibTransId="{9D8FF153-B3DC-4984-84E8-63EC7B4E488C}"/>
    <dgm:cxn modelId="{37EC72D4-013B-4CF8-81E4-001506CF2317}" type="presOf" srcId="{FB106DD5-0B4D-4E5F-B69A-B437FC66E3A9}" destId="{8C7E49EB-62C9-4BF3-8EB7-055CEB11CC37}" srcOrd="0" destOrd="0" presId="urn:microsoft.com/office/officeart/2005/8/layout/vList2"/>
    <dgm:cxn modelId="{98C14F84-40D8-4706-A317-ABC24DBABC08}" type="presOf" srcId="{2ABCA40D-774E-43DD-BBD1-AF7582902D41}" destId="{986C6DAF-5A68-42E8-893B-D96A0B0ADB72}" srcOrd="0" destOrd="0" presId="urn:microsoft.com/office/officeart/2005/8/layout/vList2"/>
    <dgm:cxn modelId="{1903A980-6432-4A0E-BB5A-9EEF13311E3E}" type="presParOf" srcId="{8C7E49EB-62C9-4BF3-8EB7-055CEB11CC37}" destId="{986C6DAF-5A68-42E8-893B-D96A0B0ADB72}" srcOrd="0" destOrd="0" presId="urn:microsoft.com/office/officeart/2005/8/layout/vList2"/>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D574218-FE37-4294-8971-9FD18E728E4E}"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mk-MK"/>
        </a:p>
      </dgm:t>
    </dgm:pt>
    <dgm:pt modelId="{8BF576E7-FCA7-4C53-88B3-3762F7688BD1}">
      <dgm:prSet custT="1"/>
      <dgm:spPr>
        <a:gradFill rotWithShape="0">
          <a:gsLst>
            <a:gs pos="0">
              <a:schemeClr val="accent2">
                <a:lumMod val="40000"/>
                <a:lumOff val="60000"/>
                <a:alpha val="45000"/>
              </a:schemeClr>
            </a:gs>
            <a:gs pos="50000">
              <a:srgbClr val="9CB86E"/>
            </a:gs>
            <a:gs pos="100000">
              <a:srgbClr val="156B13"/>
            </a:gs>
          </a:gsLst>
          <a:lin ang="6000000" scaled="0"/>
        </a:gradFill>
      </dgm:spPr>
      <dgm:t>
        <a:bodyPr/>
        <a:lstStyle/>
        <a:p>
          <a:pPr rtl="0"/>
          <a:r>
            <a:rPr lang="mk-MK" sz="1800" b="1" dirty="0" smtClean="0">
              <a:solidFill>
                <a:schemeClr val="tx1">
                  <a:lumMod val="95000"/>
                  <a:lumOff val="5000"/>
                </a:schemeClr>
              </a:solidFill>
              <a:effectLst>
                <a:outerShdw blurRad="50800" dist="38100" sx="132000" sy="132000" algn="l" rotWithShape="0">
                  <a:schemeClr val="bg1">
                    <a:lumMod val="95000"/>
                    <a:alpha val="40000"/>
                  </a:schemeClr>
                </a:outerShdw>
              </a:effectLst>
              <a:latin typeface="Arial" pitchFamily="34" charset="0"/>
              <a:cs typeface="Arial" pitchFamily="34" charset="0"/>
            </a:rPr>
            <a:t>ЗАКЛУЧОК И ПРЕПОРАКИ</a:t>
          </a:r>
          <a:endParaRPr lang="en-US" sz="1800" b="1" dirty="0">
            <a:solidFill>
              <a:schemeClr val="tx1">
                <a:lumMod val="95000"/>
                <a:lumOff val="5000"/>
              </a:schemeClr>
            </a:solidFill>
            <a:effectLst>
              <a:outerShdw blurRad="50800" dist="38100" sx="132000" sy="132000" algn="l" rotWithShape="0">
                <a:schemeClr val="bg1">
                  <a:lumMod val="95000"/>
                  <a:alpha val="40000"/>
                </a:schemeClr>
              </a:outerShdw>
            </a:effectLst>
            <a:latin typeface="Arial" pitchFamily="34" charset="0"/>
            <a:cs typeface="Arial" pitchFamily="34" charset="0"/>
          </a:endParaRPr>
        </a:p>
      </dgm:t>
    </dgm:pt>
    <dgm:pt modelId="{CF7E5CB7-BD5F-4462-8401-B4B45AE867BF}" type="parTrans" cxnId="{A974FEB9-D852-471C-8F73-F097B20B98F9}">
      <dgm:prSet/>
      <dgm:spPr/>
      <dgm:t>
        <a:bodyPr/>
        <a:lstStyle/>
        <a:p>
          <a:endParaRPr lang="mk-MK"/>
        </a:p>
      </dgm:t>
    </dgm:pt>
    <dgm:pt modelId="{B6F64791-BE48-4E1D-A886-C7B07DEEEDC5}" type="sibTrans" cxnId="{A974FEB9-D852-471C-8F73-F097B20B98F9}">
      <dgm:prSet/>
      <dgm:spPr/>
      <dgm:t>
        <a:bodyPr/>
        <a:lstStyle/>
        <a:p>
          <a:endParaRPr lang="mk-MK"/>
        </a:p>
      </dgm:t>
    </dgm:pt>
    <dgm:pt modelId="{61C619F9-F315-4AB3-9D0E-8BF16F141048}" type="pres">
      <dgm:prSet presAssocID="{CD574218-FE37-4294-8971-9FD18E728E4E}" presName="CompostProcess" presStyleCnt="0">
        <dgm:presLayoutVars>
          <dgm:dir/>
          <dgm:resizeHandles val="exact"/>
        </dgm:presLayoutVars>
      </dgm:prSet>
      <dgm:spPr/>
      <dgm:t>
        <a:bodyPr/>
        <a:lstStyle/>
        <a:p>
          <a:endParaRPr lang="mk-MK"/>
        </a:p>
      </dgm:t>
    </dgm:pt>
    <dgm:pt modelId="{FA88ED02-59B6-4414-B675-410B355810EA}" type="pres">
      <dgm:prSet presAssocID="{CD574218-FE37-4294-8971-9FD18E728E4E}" presName="arrow" presStyleLbl="bgShp" presStyleIdx="0" presStyleCnt="1" custScaleX="115583" custLinFactNeighborX="0"/>
      <dgm:spPr>
        <a:solidFill>
          <a:schemeClr val="tx2">
            <a:lumMod val="60000"/>
            <a:lumOff val="40000"/>
          </a:schemeClr>
        </a:solidFill>
      </dgm:spPr>
      <dgm:t>
        <a:bodyPr/>
        <a:lstStyle/>
        <a:p>
          <a:endParaRPr lang="mk-MK"/>
        </a:p>
      </dgm:t>
    </dgm:pt>
    <dgm:pt modelId="{69662640-7AF2-48BD-9D2C-BBCC50EDEADB}" type="pres">
      <dgm:prSet presAssocID="{CD574218-FE37-4294-8971-9FD18E728E4E}" presName="linearProcess" presStyleCnt="0"/>
      <dgm:spPr/>
    </dgm:pt>
    <dgm:pt modelId="{CA9665B1-E1B5-419F-A872-35892AC3D6B0}" type="pres">
      <dgm:prSet presAssocID="{8BF576E7-FCA7-4C53-88B3-3762F7688BD1}" presName="textNode" presStyleLbl="node1" presStyleIdx="0" presStyleCnt="1" custScaleX="212121" custScaleY="192114" custLinFactNeighborX="-22727" custLinFactNeighborY="6766">
        <dgm:presLayoutVars>
          <dgm:bulletEnabled val="1"/>
        </dgm:presLayoutVars>
      </dgm:prSet>
      <dgm:spPr/>
      <dgm:t>
        <a:bodyPr/>
        <a:lstStyle/>
        <a:p>
          <a:endParaRPr lang="mk-MK"/>
        </a:p>
      </dgm:t>
    </dgm:pt>
  </dgm:ptLst>
  <dgm:cxnLst>
    <dgm:cxn modelId="{4D46850C-AA42-45A8-A078-A28D2F862823}" type="presOf" srcId="{8BF576E7-FCA7-4C53-88B3-3762F7688BD1}" destId="{CA9665B1-E1B5-419F-A872-35892AC3D6B0}" srcOrd="0" destOrd="0" presId="urn:microsoft.com/office/officeart/2005/8/layout/hProcess9"/>
    <dgm:cxn modelId="{A974FEB9-D852-471C-8F73-F097B20B98F9}" srcId="{CD574218-FE37-4294-8971-9FD18E728E4E}" destId="{8BF576E7-FCA7-4C53-88B3-3762F7688BD1}" srcOrd="0" destOrd="0" parTransId="{CF7E5CB7-BD5F-4462-8401-B4B45AE867BF}" sibTransId="{B6F64791-BE48-4E1D-A886-C7B07DEEEDC5}"/>
    <dgm:cxn modelId="{3EB651B4-6AD5-4DFC-9911-70101C430434}" type="presOf" srcId="{CD574218-FE37-4294-8971-9FD18E728E4E}" destId="{61C619F9-F315-4AB3-9D0E-8BF16F141048}" srcOrd="0" destOrd="0" presId="urn:microsoft.com/office/officeart/2005/8/layout/hProcess9"/>
    <dgm:cxn modelId="{8E4EA4E0-3335-4FA8-B03E-810E861E01E1}" type="presParOf" srcId="{61C619F9-F315-4AB3-9D0E-8BF16F141048}" destId="{FA88ED02-59B6-4414-B675-410B355810EA}" srcOrd="0" destOrd="0" presId="urn:microsoft.com/office/officeart/2005/8/layout/hProcess9"/>
    <dgm:cxn modelId="{71FF84ED-97EA-4379-8F4E-F30304094D57}" type="presParOf" srcId="{61C619F9-F315-4AB3-9D0E-8BF16F141048}" destId="{69662640-7AF2-48BD-9D2C-BBCC50EDEADB}" srcOrd="1" destOrd="0" presId="urn:microsoft.com/office/officeart/2005/8/layout/hProcess9"/>
    <dgm:cxn modelId="{BB6F7F99-DF52-40D0-9DCD-B27D213B6B4C}" type="presParOf" srcId="{69662640-7AF2-48BD-9D2C-BBCC50EDEADB}" destId="{CA9665B1-E1B5-419F-A872-35892AC3D6B0}" srcOrd="0" destOrd="0" presId="urn:microsoft.com/office/officeart/2005/8/layout/hProcess9"/>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1E11A46-8EBC-463D-8572-3643A1CE6C57}" type="doc">
      <dgm:prSet loTypeId="urn:microsoft.com/office/officeart/2005/8/layout/vList2" loCatId="list" qsTypeId="urn:microsoft.com/office/officeart/2005/8/quickstyle/3d2" qsCatId="3D" csTypeId="urn:microsoft.com/office/officeart/2005/8/colors/accent1_2" csCatId="accent1" phldr="1"/>
      <dgm:spPr/>
      <dgm:t>
        <a:bodyPr/>
        <a:lstStyle/>
        <a:p>
          <a:endParaRPr lang="mk-MK"/>
        </a:p>
      </dgm:t>
    </dgm:pt>
    <dgm:pt modelId="{FC4EC899-3CCE-45DE-91C8-EE2B1E203A69}">
      <dgm:prSet/>
      <dgm:spPr>
        <a:solidFill>
          <a:srgbClr val="00B050"/>
        </a:solidFill>
      </dgm:spPr>
      <dgm:t>
        <a:bodyPr/>
        <a:lstStyle/>
        <a:p>
          <a:pPr algn="ctr" rtl="0"/>
          <a:r>
            <a:rPr lang="mk-MK" b="1" dirty="0" smtClean="0">
              <a:effectLst>
                <a:outerShdw blurRad="75057" dist="368300" dir="8700000" sx="103000" sy="103000" rotWithShape="0">
                  <a:prstClr val="black">
                    <a:alpha val="33000"/>
                  </a:prstClr>
                </a:outerShdw>
              </a:effectLst>
              <a:latin typeface="Arial" pitchFamily="34" charset="0"/>
              <a:cs typeface="Arial" pitchFamily="34" charset="0"/>
            </a:rPr>
            <a:t>БЛАГОДАРАМ НА ВНИМАНИЕТО</a:t>
          </a:r>
          <a:endParaRPr lang="mk-MK" b="1" dirty="0">
            <a:effectLst>
              <a:outerShdw blurRad="75057" dist="368300" dir="8700000" sx="103000" sy="103000" rotWithShape="0">
                <a:prstClr val="black">
                  <a:alpha val="33000"/>
                </a:prstClr>
              </a:outerShdw>
            </a:effectLst>
            <a:latin typeface="Arial" pitchFamily="34" charset="0"/>
            <a:cs typeface="Arial" pitchFamily="34" charset="0"/>
          </a:endParaRPr>
        </a:p>
      </dgm:t>
    </dgm:pt>
    <dgm:pt modelId="{EEF4D72E-A6C6-46B4-8B41-4B9341C2E568}" type="parTrans" cxnId="{46F2C8EB-8483-4A98-AC0A-0CEDFB105236}">
      <dgm:prSet/>
      <dgm:spPr/>
      <dgm:t>
        <a:bodyPr/>
        <a:lstStyle/>
        <a:p>
          <a:endParaRPr lang="mk-MK"/>
        </a:p>
      </dgm:t>
    </dgm:pt>
    <dgm:pt modelId="{0E89EB23-4108-4F7A-BB4F-9FA181CE3B4D}" type="sibTrans" cxnId="{46F2C8EB-8483-4A98-AC0A-0CEDFB105236}">
      <dgm:prSet/>
      <dgm:spPr/>
      <dgm:t>
        <a:bodyPr/>
        <a:lstStyle/>
        <a:p>
          <a:endParaRPr lang="mk-MK"/>
        </a:p>
      </dgm:t>
    </dgm:pt>
    <dgm:pt modelId="{2741F350-428F-4DE8-8EDE-C10E237AD65B}" type="pres">
      <dgm:prSet presAssocID="{B1E11A46-8EBC-463D-8572-3643A1CE6C57}" presName="linear" presStyleCnt="0">
        <dgm:presLayoutVars>
          <dgm:animLvl val="lvl"/>
          <dgm:resizeHandles val="exact"/>
        </dgm:presLayoutVars>
      </dgm:prSet>
      <dgm:spPr/>
      <dgm:t>
        <a:bodyPr/>
        <a:lstStyle/>
        <a:p>
          <a:endParaRPr lang="mk-MK"/>
        </a:p>
      </dgm:t>
    </dgm:pt>
    <dgm:pt modelId="{8DD4D45C-2719-437A-9696-922D61128AB1}" type="pres">
      <dgm:prSet presAssocID="{FC4EC899-3CCE-45DE-91C8-EE2B1E203A69}" presName="parentText" presStyleLbl="node1" presStyleIdx="0" presStyleCnt="1" custLinFactNeighborX="-750">
        <dgm:presLayoutVars>
          <dgm:chMax val="0"/>
          <dgm:bulletEnabled val="1"/>
        </dgm:presLayoutVars>
      </dgm:prSet>
      <dgm:spPr/>
      <dgm:t>
        <a:bodyPr/>
        <a:lstStyle/>
        <a:p>
          <a:endParaRPr lang="mk-MK"/>
        </a:p>
      </dgm:t>
    </dgm:pt>
  </dgm:ptLst>
  <dgm:cxnLst>
    <dgm:cxn modelId="{46F2C8EB-8483-4A98-AC0A-0CEDFB105236}" srcId="{B1E11A46-8EBC-463D-8572-3643A1CE6C57}" destId="{FC4EC899-3CCE-45DE-91C8-EE2B1E203A69}" srcOrd="0" destOrd="0" parTransId="{EEF4D72E-A6C6-46B4-8B41-4B9341C2E568}" sibTransId="{0E89EB23-4108-4F7A-BB4F-9FA181CE3B4D}"/>
    <dgm:cxn modelId="{473AEA05-034D-42F4-9EF5-5A5A8EB4A3FC}" type="presOf" srcId="{FC4EC899-3CCE-45DE-91C8-EE2B1E203A69}" destId="{8DD4D45C-2719-437A-9696-922D61128AB1}" srcOrd="0" destOrd="0" presId="urn:microsoft.com/office/officeart/2005/8/layout/vList2"/>
    <dgm:cxn modelId="{7826DFFF-676E-4D97-8955-F64C52FF0F63}" type="presOf" srcId="{B1E11A46-8EBC-463D-8572-3643A1CE6C57}" destId="{2741F350-428F-4DE8-8EDE-C10E237AD65B}" srcOrd="0" destOrd="0" presId="urn:microsoft.com/office/officeart/2005/8/layout/vList2"/>
    <dgm:cxn modelId="{913AD5B7-50E9-4DC6-8158-1DF8442B2408}" type="presParOf" srcId="{2741F350-428F-4DE8-8EDE-C10E237AD65B}" destId="{8DD4D45C-2719-437A-9696-922D61128AB1}" srcOrd="0"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86C6DAF-5A68-42E8-893B-D96A0B0ADB72}">
      <dsp:nvSpPr>
        <dsp:cNvPr id="0" name=""/>
        <dsp:cNvSpPr/>
      </dsp:nvSpPr>
      <dsp:spPr>
        <a:xfrm>
          <a:off x="0" y="78115"/>
          <a:ext cx="8572559" cy="55165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scene3d>
            <a:camera prst="orthographicFront"/>
            <a:lightRig rig="threePt" dir="t"/>
          </a:scene3d>
          <a:sp3d extrusionH="57150" prstMaterial="metal">
            <a:bevelT w="38100" h="38100" prst="convex"/>
            <a:extrusionClr>
              <a:srgbClr val="002060"/>
            </a:extrusionClr>
          </a:sp3d>
        </a:bodyPr>
        <a:lstStyle/>
        <a:p>
          <a:pPr lvl="0" algn="l" defTabSz="1022350" rtl="0">
            <a:lnSpc>
              <a:spcPct val="90000"/>
            </a:lnSpc>
            <a:spcBef>
              <a:spcPct val="0"/>
            </a:spcBef>
            <a:spcAft>
              <a:spcPct val="35000"/>
            </a:spcAft>
          </a:pPr>
          <a:r>
            <a:rPr lang="mk-MK" sz="2300" b="1" kern="1200" dirty="0" smtClean="0">
              <a:effectLst>
                <a:outerShdw blurRad="63500" dist="63500" dir="3840000" sx="99000" sy="99000" kx="-800400" algn="bl" rotWithShape="0">
                  <a:prstClr val="black">
                    <a:alpha val="67000"/>
                  </a:prstClr>
                </a:outerShdw>
              </a:effectLst>
            </a:rPr>
            <a:t>КЛУЧНИТЕ ПРАВИЛА ЗА КОДИРАЊЕ ЗА ДСГ КЛАСИФИКАЦИЈАТА</a:t>
          </a:r>
          <a:endParaRPr lang="mk-MK" sz="2300" b="1" kern="1200" dirty="0">
            <a:effectLst>
              <a:outerShdw blurRad="63500" dist="63500" dir="3840000" sx="99000" sy="99000" kx="-800400" algn="bl" rotWithShape="0">
                <a:prstClr val="black">
                  <a:alpha val="67000"/>
                </a:prstClr>
              </a:outerShdw>
            </a:effectLst>
          </a:endParaRPr>
        </a:p>
      </dsp:txBody>
      <dsp:txXfrm>
        <a:off x="0" y="78115"/>
        <a:ext cx="8572559" cy="551655"/>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A88ED02-59B6-4414-B675-410B355810EA}">
      <dsp:nvSpPr>
        <dsp:cNvPr id="0" name=""/>
        <dsp:cNvSpPr/>
      </dsp:nvSpPr>
      <dsp:spPr>
        <a:xfrm>
          <a:off x="71440" y="0"/>
          <a:ext cx="8001050" cy="785793"/>
        </a:xfrm>
        <a:prstGeom prst="rightArrow">
          <a:avLst/>
        </a:prstGeom>
        <a:solidFill>
          <a:schemeClr val="tx2">
            <a:lumMod val="60000"/>
            <a:lumOff val="40000"/>
          </a:schemeClr>
        </a:solidFill>
        <a:ln>
          <a:noFill/>
        </a:ln>
        <a:effectLst/>
      </dsp:spPr>
      <dsp:style>
        <a:lnRef idx="0">
          <a:scrgbClr r="0" g="0" b="0"/>
        </a:lnRef>
        <a:fillRef idx="1">
          <a:scrgbClr r="0" g="0" b="0"/>
        </a:fillRef>
        <a:effectRef idx="0">
          <a:scrgbClr r="0" g="0" b="0"/>
        </a:effectRef>
        <a:fontRef idx="minor"/>
      </dsp:style>
    </dsp:sp>
    <dsp:sp modelId="{CA9665B1-E1B5-419F-A872-35892AC3D6B0}">
      <dsp:nvSpPr>
        <dsp:cNvPr id="0" name=""/>
        <dsp:cNvSpPr/>
      </dsp:nvSpPr>
      <dsp:spPr>
        <a:xfrm>
          <a:off x="7724" y="112239"/>
          <a:ext cx="6694058" cy="603848"/>
        </a:xfrm>
        <a:prstGeom prst="roundRect">
          <a:avLst/>
        </a:prstGeom>
        <a:gradFill rotWithShape="0">
          <a:gsLst>
            <a:gs pos="0">
              <a:schemeClr val="accent2">
                <a:lumMod val="40000"/>
                <a:lumOff val="60000"/>
                <a:alpha val="45000"/>
              </a:schemeClr>
            </a:gs>
            <a:gs pos="50000">
              <a:srgbClr val="9CB86E"/>
            </a:gs>
            <a:gs pos="100000">
              <a:srgbClr val="156B13"/>
            </a:gs>
          </a:gsLst>
          <a:lin ang="60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mk-MK" sz="1800" b="1" kern="1200" dirty="0" smtClean="0">
              <a:solidFill>
                <a:schemeClr val="tx1">
                  <a:lumMod val="95000"/>
                  <a:lumOff val="5000"/>
                </a:schemeClr>
              </a:solidFill>
              <a:effectLst>
                <a:outerShdw blurRad="50800" dist="38100" sx="132000" sy="132000" algn="l" rotWithShape="0">
                  <a:schemeClr val="bg1">
                    <a:lumMod val="95000"/>
                    <a:alpha val="40000"/>
                  </a:schemeClr>
                </a:outerShdw>
              </a:effectLst>
              <a:latin typeface="Arial" pitchFamily="34" charset="0"/>
              <a:cs typeface="Arial" pitchFamily="34" charset="0"/>
            </a:rPr>
            <a:t>ЗАКЛУЧОК И ПРЕПОРАКИ</a:t>
          </a:r>
          <a:endParaRPr lang="en-US" sz="1800" b="1" kern="1200" dirty="0">
            <a:solidFill>
              <a:schemeClr val="tx1">
                <a:lumMod val="95000"/>
                <a:lumOff val="5000"/>
              </a:schemeClr>
            </a:solidFill>
            <a:effectLst>
              <a:outerShdw blurRad="50800" dist="38100" sx="132000" sy="132000" algn="l" rotWithShape="0">
                <a:schemeClr val="bg1">
                  <a:lumMod val="95000"/>
                  <a:alpha val="40000"/>
                </a:schemeClr>
              </a:outerShdw>
            </a:effectLst>
            <a:latin typeface="Arial" pitchFamily="34" charset="0"/>
            <a:cs typeface="Arial" pitchFamily="34" charset="0"/>
          </a:endParaRPr>
        </a:p>
      </dsp:txBody>
      <dsp:txXfrm>
        <a:off x="7724" y="112239"/>
        <a:ext cx="6694058" cy="603848"/>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DD4D45C-2719-437A-9696-922D61128AB1}">
      <dsp:nvSpPr>
        <dsp:cNvPr id="0" name=""/>
        <dsp:cNvSpPr/>
      </dsp:nvSpPr>
      <dsp:spPr>
        <a:xfrm>
          <a:off x="0" y="154938"/>
          <a:ext cx="4205894" cy="444599"/>
        </a:xfrm>
        <a:prstGeom prst="roundRect">
          <a:avLst/>
        </a:prstGeom>
        <a:solidFill>
          <a:srgbClr val="00B05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rtl="0">
            <a:lnSpc>
              <a:spcPct val="90000"/>
            </a:lnSpc>
            <a:spcBef>
              <a:spcPct val="0"/>
            </a:spcBef>
            <a:spcAft>
              <a:spcPct val="35000"/>
            </a:spcAft>
          </a:pPr>
          <a:r>
            <a:rPr lang="mk-MK" sz="1900" b="1" kern="1200" dirty="0" smtClean="0">
              <a:effectLst>
                <a:outerShdw blurRad="75057" dist="368300" dir="8700000" sx="103000" sy="103000" rotWithShape="0">
                  <a:prstClr val="black">
                    <a:alpha val="33000"/>
                  </a:prstClr>
                </a:outerShdw>
              </a:effectLst>
              <a:latin typeface="Arial" pitchFamily="34" charset="0"/>
              <a:cs typeface="Arial" pitchFamily="34" charset="0"/>
            </a:rPr>
            <a:t>БЛАГОДАРАМ НА ВНИМАНИЕТО</a:t>
          </a:r>
          <a:endParaRPr lang="mk-MK" sz="1900" b="1" kern="1200" dirty="0">
            <a:effectLst>
              <a:outerShdw blurRad="75057" dist="368300" dir="8700000" sx="103000" sy="103000" rotWithShape="0">
                <a:prstClr val="black">
                  <a:alpha val="33000"/>
                </a:prstClr>
              </a:outerShdw>
            </a:effectLst>
            <a:latin typeface="Arial" pitchFamily="34" charset="0"/>
            <a:cs typeface="Arial" pitchFamily="34" charset="0"/>
          </a:endParaRPr>
        </a:p>
      </dsp:txBody>
      <dsp:txXfrm>
        <a:off x="0" y="154938"/>
        <a:ext cx="4205894" cy="44459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mk-MK"/>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F66BC02-981B-492C-AC27-006104C31053}" type="datetimeFigureOut">
              <a:rPr lang="mk-MK" smtClean="0"/>
              <a:pPr/>
              <a:t>13.06.2011</a:t>
            </a:fld>
            <a:endParaRPr lang="mk-MK"/>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mk-MK"/>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mk-MK"/>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mk-MK"/>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251F714-DDAB-48B6-A1BC-5E029B0F8598}" type="slidenum">
              <a:rPr lang="mk-MK" smtClean="0"/>
              <a:pPr/>
              <a:t>‹#›</a:t>
            </a:fld>
            <a:endParaRPr lang="mk-MK"/>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mk-MK" sz="1200" kern="1200" dirty="0" smtClean="0">
                <a:solidFill>
                  <a:schemeClr val="tx1"/>
                </a:solidFill>
                <a:latin typeface="+mn-lt"/>
                <a:ea typeface="+mn-ea"/>
                <a:cs typeface="+mn-cs"/>
              </a:rPr>
              <a:t>Информацијата треба да биде евидентирана што е можно поскоро.</a:t>
            </a:r>
          </a:p>
          <a:p>
            <a:r>
              <a:rPr lang="mk-MK" sz="1200" kern="1200" dirty="0" smtClean="0">
                <a:solidFill>
                  <a:schemeClr val="tx1"/>
                </a:solidFill>
                <a:latin typeface="+mn-lt"/>
                <a:ea typeface="+mn-ea"/>
                <a:cs typeface="+mn-cs"/>
              </a:rPr>
              <a:t>Термините и кратенките треба да бидат користени внимателно за да се зголеми ефикасноста и точноста на клиничкиот запис, и според тоа, и клиничкото кодирање</a:t>
            </a:r>
          </a:p>
          <a:p>
            <a:r>
              <a:rPr lang="mk-MK" sz="1200" kern="1200" dirty="0" smtClean="0">
                <a:solidFill>
                  <a:schemeClr val="tx1"/>
                </a:solidFill>
                <a:latin typeface="+mn-lt"/>
                <a:ea typeface="+mn-ea"/>
                <a:cs typeface="+mn-cs"/>
              </a:rPr>
              <a:t>Ако ракописот на клиничарот е тежок за читање, клиничкиот кодер треба да му го укаже тоа и да го постави прашањето на состанок на клиничкиот тим доколку проблемот не е разрешен</a:t>
            </a:r>
          </a:p>
          <a:p>
            <a:r>
              <a:rPr lang="mk-MK" sz="1200" kern="1200" dirty="0" smtClean="0">
                <a:solidFill>
                  <a:schemeClr val="tx1"/>
                </a:solidFill>
                <a:latin typeface="+mn-lt"/>
                <a:ea typeface="+mn-ea"/>
                <a:cs typeface="+mn-cs"/>
              </a:rPr>
              <a:t>Дијагностичките изјави што извлекуваат заклучоци од историјатот, испитувањата и наодите се корисни. </a:t>
            </a:r>
          </a:p>
          <a:p>
            <a:r>
              <a:rPr lang="mk-MK" sz="1200" kern="1200" dirty="0" smtClean="0">
                <a:solidFill>
                  <a:schemeClr val="tx1"/>
                </a:solidFill>
                <a:latin typeface="+mn-lt"/>
                <a:ea typeface="+mn-ea"/>
                <a:cs typeface="+mn-cs"/>
              </a:rPr>
              <a:t>„</a:t>
            </a:r>
            <a:r>
              <a:rPr lang="mk-MK" sz="1200" b="1" kern="1200" dirty="0" smtClean="0">
                <a:solidFill>
                  <a:schemeClr val="tx1"/>
                </a:solidFill>
                <a:latin typeface="+mn-lt"/>
                <a:ea typeface="+mn-ea"/>
                <a:cs typeface="+mn-cs"/>
              </a:rPr>
              <a:t>Дијагноза поставена после проучувањето </a:t>
            </a:r>
            <a:r>
              <a:rPr lang="mk-MK" sz="1200" kern="1200" dirty="0" smtClean="0">
                <a:solidFill>
                  <a:schemeClr val="tx1"/>
                </a:solidFill>
                <a:latin typeface="+mn-lt"/>
                <a:ea typeface="+mn-ea"/>
                <a:cs typeface="+mn-cs"/>
              </a:rPr>
              <a:t>да биде главно одговорна за предизвикување на епизодата на пружена нега на пациентот во болница (или присуство во здравствен капацитет)“.</a:t>
            </a:r>
            <a:endParaRPr lang="en-US" sz="1200" kern="1200" dirty="0" smtClean="0">
              <a:solidFill>
                <a:schemeClr val="tx1"/>
              </a:solidFill>
              <a:latin typeface="+mn-lt"/>
              <a:ea typeface="+mn-ea"/>
              <a:cs typeface="+mn-cs"/>
            </a:endParaRPr>
          </a:p>
          <a:p>
            <a:r>
              <a:rPr lang="mk-MK" sz="1200" kern="1200" dirty="0" smtClean="0">
                <a:solidFill>
                  <a:schemeClr val="tx1"/>
                </a:solidFill>
                <a:latin typeface="+mn-lt"/>
                <a:ea typeface="+mn-ea"/>
                <a:cs typeface="+mn-cs"/>
              </a:rPr>
              <a:t>Начинот на кој главната дијагноза е избрана може исто така да има голем ефект на плаќањето што болницата го добива</a:t>
            </a: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mk-MK" sz="1200" kern="1200" dirty="0" smtClean="0">
                <a:solidFill>
                  <a:schemeClr val="tx1"/>
                </a:solidFill>
                <a:latin typeface="+mn-lt"/>
                <a:ea typeface="+mn-ea"/>
                <a:cs typeface="+mn-cs"/>
              </a:rPr>
              <a:t>„</a:t>
            </a:r>
            <a:r>
              <a:rPr lang="mk-MK" sz="1200" b="1" kern="1200" dirty="0" smtClean="0">
                <a:solidFill>
                  <a:schemeClr val="tx1"/>
                </a:solidFill>
                <a:latin typeface="+mn-lt"/>
                <a:ea typeface="+mn-ea"/>
                <a:cs typeface="+mn-cs"/>
              </a:rPr>
              <a:t>Дополнителна дијагноза </a:t>
            </a:r>
            <a:r>
              <a:rPr lang="mk-MK" sz="1200" kern="1200" dirty="0" smtClean="0">
                <a:solidFill>
                  <a:schemeClr val="tx1"/>
                </a:solidFill>
                <a:latin typeface="+mn-lt"/>
                <a:ea typeface="+mn-ea"/>
                <a:cs typeface="+mn-cs"/>
              </a:rPr>
              <a:t>е состојбата или поплаката што или коегзистира со главната дијагноза или се појавува во текот на епизодата на пружање здравствена заштита или при присуството во здравствениот капацитет.“</a:t>
            </a:r>
            <a:endParaRPr lang="en-US" sz="1200" kern="1200" dirty="0" smtClean="0">
              <a:solidFill>
                <a:schemeClr val="tx1"/>
              </a:solidFill>
              <a:latin typeface="+mn-lt"/>
              <a:ea typeface="+mn-ea"/>
              <a:cs typeface="+mn-cs"/>
            </a:endParaRPr>
          </a:p>
          <a:p>
            <a:r>
              <a:rPr lang="mk-MK" sz="1200" b="1" kern="1200" dirty="0" smtClean="0">
                <a:solidFill>
                  <a:schemeClr val="tx1"/>
                </a:solidFill>
                <a:latin typeface="+mn-lt"/>
                <a:ea typeface="+mn-ea"/>
                <a:cs typeface="+mn-cs"/>
              </a:rPr>
              <a:t>Процедура е</a:t>
            </a:r>
            <a:r>
              <a:rPr lang="mk-MK" sz="1200" kern="1200" dirty="0" smtClean="0">
                <a:solidFill>
                  <a:schemeClr val="tx1"/>
                </a:solidFill>
                <a:latin typeface="+mn-lt"/>
                <a:ea typeface="+mn-ea"/>
                <a:cs typeface="+mn-cs"/>
              </a:rPr>
              <a:t> клиничка интервенција што исполнува еден или повеќе од следниве критериуми:</a:t>
            </a:r>
            <a:r>
              <a:rPr lang="mk-MK" sz="1200" i="1" kern="1200" dirty="0" smtClean="0">
                <a:solidFill>
                  <a:schemeClr val="tx1"/>
                </a:solidFill>
                <a:latin typeface="+mn-lt"/>
                <a:ea typeface="+mn-ea"/>
                <a:cs typeface="+mn-cs"/>
              </a:rPr>
              <a:t>Хируршка е по природа;Носи процедурален ризик;Носи ризик од анестезија;Бара специјализирана обука; Бара опрема или посебни просторни капацитети, единствено достапни во поставка за пружање акутна здравствена заштита.</a:t>
            </a:r>
            <a:endParaRPr lang="mk-MK" sz="11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mk-MK" sz="1200" kern="1200" dirty="0" smtClean="0">
              <a:solidFill>
                <a:schemeClr val="tx1"/>
              </a:solidFill>
              <a:latin typeface="+mn-lt"/>
              <a:ea typeface="+mn-ea"/>
              <a:cs typeface="+mn-cs"/>
            </a:endParaRPr>
          </a:p>
          <a:p>
            <a:endParaRPr lang="mk-MK" dirty="0"/>
          </a:p>
        </p:txBody>
      </p:sp>
      <p:sp>
        <p:nvSpPr>
          <p:cNvPr id="4" name="Slide Number Placeholder 3"/>
          <p:cNvSpPr>
            <a:spLocks noGrp="1"/>
          </p:cNvSpPr>
          <p:nvPr>
            <p:ph type="sldNum" sz="quarter" idx="10"/>
          </p:nvPr>
        </p:nvSpPr>
        <p:spPr/>
        <p:txBody>
          <a:bodyPr/>
          <a:lstStyle/>
          <a:p>
            <a:fld id="{E25655AF-C603-43CA-9AB9-46F21F484485}" type="slidenum">
              <a:rPr lang="en-US" smtClean="0"/>
              <a:pPr/>
              <a:t>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en-US" smtClean="0"/>
              <a:t>Click to edit Master title style</a:t>
            </a:r>
            <a:endParaRPr lang="fr-CA"/>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fr-CA"/>
          </a:p>
        </p:txBody>
      </p:sp>
      <p:sp>
        <p:nvSpPr>
          <p:cNvPr id="4" name="Espace réservé de la date 3"/>
          <p:cNvSpPr>
            <a:spLocks noGrp="1"/>
          </p:cNvSpPr>
          <p:nvPr>
            <p:ph type="dt" sz="half" idx="10"/>
          </p:nvPr>
        </p:nvSpPr>
        <p:spPr/>
        <p:txBody>
          <a:bodyPr/>
          <a:lstStyle>
            <a:lvl1pPr>
              <a:defRPr/>
            </a:lvl1pPr>
          </a:lstStyle>
          <a:p>
            <a:pPr>
              <a:defRPr/>
            </a:pPr>
            <a:fld id="{8A3F23A1-E1DB-4C95-923C-7BDBAF5AA438}" type="datetimeFigureOut">
              <a:rPr lang="fr-FR"/>
              <a:pPr>
                <a:defRPr/>
              </a:pPr>
              <a:t>13/06/2011</a:t>
            </a:fld>
            <a:endParaRPr lang="fr-CA"/>
          </a:p>
        </p:txBody>
      </p:sp>
      <p:sp>
        <p:nvSpPr>
          <p:cNvPr id="5" name="Espace réservé du pied de page 4"/>
          <p:cNvSpPr>
            <a:spLocks noGrp="1"/>
          </p:cNvSpPr>
          <p:nvPr>
            <p:ph type="ftr" sz="quarter" idx="11"/>
          </p:nvPr>
        </p:nvSpPr>
        <p:spPr/>
        <p:txBody>
          <a:bodyPr/>
          <a:lstStyle>
            <a:lvl1pPr>
              <a:defRPr/>
            </a:lvl1pPr>
          </a:lstStyle>
          <a:p>
            <a:pPr>
              <a:defRPr/>
            </a:pPr>
            <a:endParaRPr lang="fr-CA"/>
          </a:p>
        </p:txBody>
      </p:sp>
      <p:sp>
        <p:nvSpPr>
          <p:cNvPr id="6" name="Espace réservé du numéro de diapositive 5"/>
          <p:cNvSpPr>
            <a:spLocks noGrp="1"/>
          </p:cNvSpPr>
          <p:nvPr>
            <p:ph type="sldNum" sz="quarter" idx="12"/>
          </p:nvPr>
        </p:nvSpPr>
        <p:spPr/>
        <p:txBody>
          <a:bodyPr/>
          <a:lstStyle>
            <a:lvl1pPr>
              <a:defRPr/>
            </a:lvl1pPr>
          </a:lstStyle>
          <a:p>
            <a:pPr>
              <a:defRPr/>
            </a:pPr>
            <a:fld id="{8C2D2352-23A7-43C4-8385-503620625A6B}" type="slidenum">
              <a:rPr lang="fr-CA"/>
              <a:pPr>
                <a:defRPr/>
              </a:pPr>
              <a:t>‹#›</a:t>
            </a:fld>
            <a:endParaRPr lang="fr-C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smtClean="0"/>
              <a:t>Click to edit Master title style</a:t>
            </a:r>
            <a:endParaRPr lang="fr-CA"/>
          </a:p>
        </p:txBody>
      </p:sp>
      <p:sp>
        <p:nvSpPr>
          <p:cNvPr id="3" name="Espace réservé du contenu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CA"/>
          </a:p>
        </p:txBody>
      </p:sp>
      <p:sp>
        <p:nvSpPr>
          <p:cNvPr id="4" name="Espace réservé de la date 3"/>
          <p:cNvSpPr>
            <a:spLocks noGrp="1"/>
          </p:cNvSpPr>
          <p:nvPr>
            <p:ph type="dt" sz="half" idx="10"/>
          </p:nvPr>
        </p:nvSpPr>
        <p:spPr/>
        <p:txBody>
          <a:bodyPr/>
          <a:lstStyle>
            <a:lvl1pPr>
              <a:defRPr/>
            </a:lvl1pPr>
          </a:lstStyle>
          <a:p>
            <a:pPr>
              <a:defRPr/>
            </a:pPr>
            <a:fld id="{DA216AFE-A6B6-4C95-B1E1-825C80EAD9BA}" type="datetimeFigureOut">
              <a:rPr lang="fr-FR"/>
              <a:pPr>
                <a:defRPr/>
              </a:pPr>
              <a:t>13/06/2011</a:t>
            </a:fld>
            <a:endParaRPr lang="fr-CA"/>
          </a:p>
        </p:txBody>
      </p:sp>
      <p:sp>
        <p:nvSpPr>
          <p:cNvPr id="5" name="Espace réservé du pied de page 4"/>
          <p:cNvSpPr>
            <a:spLocks noGrp="1"/>
          </p:cNvSpPr>
          <p:nvPr>
            <p:ph type="ftr" sz="quarter" idx="11"/>
          </p:nvPr>
        </p:nvSpPr>
        <p:spPr/>
        <p:txBody>
          <a:bodyPr/>
          <a:lstStyle>
            <a:lvl1pPr>
              <a:defRPr/>
            </a:lvl1pPr>
          </a:lstStyle>
          <a:p>
            <a:pPr>
              <a:defRPr/>
            </a:pPr>
            <a:endParaRPr lang="fr-CA"/>
          </a:p>
        </p:txBody>
      </p:sp>
      <p:sp>
        <p:nvSpPr>
          <p:cNvPr id="6" name="Espace réservé du numéro de diapositive 5"/>
          <p:cNvSpPr>
            <a:spLocks noGrp="1"/>
          </p:cNvSpPr>
          <p:nvPr>
            <p:ph type="sldNum" sz="quarter" idx="12"/>
          </p:nvPr>
        </p:nvSpPr>
        <p:spPr/>
        <p:txBody>
          <a:bodyPr/>
          <a:lstStyle>
            <a:lvl1pPr>
              <a:defRPr/>
            </a:lvl1pPr>
          </a:lstStyle>
          <a:p>
            <a:pPr>
              <a:defRPr/>
            </a:pPr>
            <a:fld id="{52E65C63-0B50-4E42-8DE3-199FE49559C0}" type="slidenum">
              <a:rPr lang="fr-CA"/>
              <a:pPr>
                <a:defRPr/>
              </a:pPr>
              <a:t>‹#›</a:t>
            </a:fld>
            <a:endParaRPr lang="fr-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fr-CA"/>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Espace réservé de la date 3"/>
          <p:cNvSpPr>
            <a:spLocks noGrp="1"/>
          </p:cNvSpPr>
          <p:nvPr>
            <p:ph type="dt" sz="half" idx="10"/>
          </p:nvPr>
        </p:nvSpPr>
        <p:spPr/>
        <p:txBody>
          <a:bodyPr/>
          <a:lstStyle>
            <a:lvl1pPr>
              <a:defRPr/>
            </a:lvl1pPr>
          </a:lstStyle>
          <a:p>
            <a:pPr>
              <a:defRPr/>
            </a:pPr>
            <a:fld id="{DDC5DEC1-5E8A-4012-820C-1F691A299018}" type="datetimeFigureOut">
              <a:rPr lang="fr-FR"/>
              <a:pPr>
                <a:defRPr/>
              </a:pPr>
              <a:t>13/06/2011</a:t>
            </a:fld>
            <a:endParaRPr lang="fr-CA"/>
          </a:p>
        </p:txBody>
      </p:sp>
      <p:sp>
        <p:nvSpPr>
          <p:cNvPr id="5" name="Espace réservé du pied de page 4"/>
          <p:cNvSpPr>
            <a:spLocks noGrp="1"/>
          </p:cNvSpPr>
          <p:nvPr>
            <p:ph type="ftr" sz="quarter" idx="11"/>
          </p:nvPr>
        </p:nvSpPr>
        <p:spPr/>
        <p:txBody>
          <a:bodyPr/>
          <a:lstStyle>
            <a:lvl1pPr>
              <a:defRPr/>
            </a:lvl1pPr>
          </a:lstStyle>
          <a:p>
            <a:pPr>
              <a:defRPr/>
            </a:pPr>
            <a:endParaRPr lang="fr-CA"/>
          </a:p>
        </p:txBody>
      </p:sp>
      <p:sp>
        <p:nvSpPr>
          <p:cNvPr id="6" name="Espace réservé du numéro de diapositive 5"/>
          <p:cNvSpPr>
            <a:spLocks noGrp="1"/>
          </p:cNvSpPr>
          <p:nvPr>
            <p:ph type="sldNum" sz="quarter" idx="12"/>
          </p:nvPr>
        </p:nvSpPr>
        <p:spPr/>
        <p:txBody>
          <a:bodyPr/>
          <a:lstStyle>
            <a:lvl1pPr>
              <a:defRPr/>
            </a:lvl1pPr>
          </a:lstStyle>
          <a:p>
            <a:pPr>
              <a:defRPr/>
            </a:pPr>
            <a:fld id="{86BCA3DB-955C-4FA8-9765-D0BF9C22EE62}" type="slidenum">
              <a:rPr lang="fr-CA"/>
              <a:pPr>
                <a:defRPr/>
              </a:pPr>
              <a:t>‹#›</a:t>
            </a:fld>
            <a:endParaRPr lang="fr-C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smtClean="0"/>
              <a:t>Click to edit Master title style</a:t>
            </a:r>
            <a:endParaRPr lang="fr-CA"/>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CA"/>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CA"/>
          </a:p>
        </p:txBody>
      </p:sp>
      <p:sp>
        <p:nvSpPr>
          <p:cNvPr id="5" name="Espace réservé de la date 3"/>
          <p:cNvSpPr>
            <a:spLocks noGrp="1"/>
          </p:cNvSpPr>
          <p:nvPr>
            <p:ph type="dt" sz="half" idx="10"/>
          </p:nvPr>
        </p:nvSpPr>
        <p:spPr/>
        <p:txBody>
          <a:bodyPr/>
          <a:lstStyle>
            <a:lvl1pPr>
              <a:defRPr/>
            </a:lvl1pPr>
          </a:lstStyle>
          <a:p>
            <a:pPr>
              <a:defRPr/>
            </a:pPr>
            <a:fld id="{D0126F2E-D314-4EEC-8D86-EFB448AB1130}" type="datetimeFigureOut">
              <a:rPr lang="fr-FR"/>
              <a:pPr>
                <a:defRPr/>
              </a:pPr>
              <a:t>13/06/2011</a:t>
            </a:fld>
            <a:endParaRPr lang="fr-CA"/>
          </a:p>
        </p:txBody>
      </p:sp>
      <p:sp>
        <p:nvSpPr>
          <p:cNvPr id="6" name="Espace réservé du pied de page 4"/>
          <p:cNvSpPr>
            <a:spLocks noGrp="1"/>
          </p:cNvSpPr>
          <p:nvPr>
            <p:ph type="ftr" sz="quarter" idx="11"/>
          </p:nvPr>
        </p:nvSpPr>
        <p:spPr/>
        <p:txBody>
          <a:bodyPr/>
          <a:lstStyle>
            <a:lvl1pPr>
              <a:defRPr/>
            </a:lvl1pPr>
          </a:lstStyle>
          <a:p>
            <a:pPr>
              <a:defRPr/>
            </a:pPr>
            <a:endParaRPr lang="fr-CA"/>
          </a:p>
        </p:txBody>
      </p:sp>
      <p:sp>
        <p:nvSpPr>
          <p:cNvPr id="7" name="Espace réservé du numéro de diapositive 5"/>
          <p:cNvSpPr>
            <a:spLocks noGrp="1"/>
          </p:cNvSpPr>
          <p:nvPr>
            <p:ph type="sldNum" sz="quarter" idx="12"/>
          </p:nvPr>
        </p:nvSpPr>
        <p:spPr/>
        <p:txBody>
          <a:bodyPr/>
          <a:lstStyle>
            <a:lvl1pPr>
              <a:defRPr/>
            </a:lvl1pPr>
          </a:lstStyle>
          <a:p>
            <a:pPr>
              <a:defRPr/>
            </a:pPr>
            <a:fld id="{030EE89C-D82A-468D-A043-5A72FBAEAEB2}" type="slidenum">
              <a:rPr lang="fr-CA"/>
              <a:pPr>
                <a:defRPr/>
              </a:pPr>
              <a:t>‹#›</a:t>
            </a:fld>
            <a:endParaRPr lang="fr-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en-US" smtClean="0"/>
              <a:t>Click to edit Master title style</a:t>
            </a:r>
            <a:endParaRPr lang="fr-CA"/>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CA"/>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CA"/>
          </a:p>
        </p:txBody>
      </p:sp>
      <p:sp>
        <p:nvSpPr>
          <p:cNvPr id="7" name="Espace réservé de la date 3"/>
          <p:cNvSpPr>
            <a:spLocks noGrp="1"/>
          </p:cNvSpPr>
          <p:nvPr>
            <p:ph type="dt" sz="half" idx="10"/>
          </p:nvPr>
        </p:nvSpPr>
        <p:spPr/>
        <p:txBody>
          <a:bodyPr/>
          <a:lstStyle>
            <a:lvl1pPr>
              <a:defRPr/>
            </a:lvl1pPr>
          </a:lstStyle>
          <a:p>
            <a:pPr>
              <a:defRPr/>
            </a:pPr>
            <a:fld id="{1DC8ABD4-FAFF-4905-85EF-17438733EBF7}" type="datetimeFigureOut">
              <a:rPr lang="fr-FR"/>
              <a:pPr>
                <a:defRPr/>
              </a:pPr>
              <a:t>13/06/2011</a:t>
            </a:fld>
            <a:endParaRPr lang="fr-CA"/>
          </a:p>
        </p:txBody>
      </p:sp>
      <p:sp>
        <p:nvSpPr>
          <p:cNvPr id="8" name="Espace réservé du pied de page 4"/>
          <p:cNvSpPr>
            <a:spLocks noGrp="1"/>
          </p:cNvSpPr>
          <p:nvPr>
            <p:ph type="ftr" sz="quarter" idx="11"/>
          </p:nvPr>
        </p:nvSpPr>
        <p:spPr/>
        <p:txBody>
          <a:bodyPr/>
          <a:lstStyle>
            <a:lvl1pPr>
              <a:defRPr/>
            </a:lvl1pPr>
          </a:lstStyle>
          <a:p>
            <a:pPr>
              <a:defRPr/>
            </a:pPr>
            <a:endParaRPr lang="fr-CA"/>
          </a:p>
        </p:txBody>
      </p:sp>
      <p:sp>
        <p:nvSpPr>
          <p:cNvPr id="9" name="Espace réservé du numéro de diapositive 5"/>
          <p:cNvSpPr>
            <a:spLocks noGrp="1"/>
          </p:cNvSpPr>
          <p:nvPr>
            <p:ph type="sldNum" sz="quarter" idx="12"/>
          </p:nvPr>
        </p:nvSpPr>
        <p:spPr/>
        <p:txBody>
          <a:bodyPr/>
          <a:lstStyle>
            <a:lvl1pPr>
              <a:defRPr/>
            </a:lvl1pPr>
          </a:lstStyle>
          <a:p>
            <a:pPr>
              <a:defRPr/>
            </a:pPr>
            <a:fld id="{BAD28709-C459-4172-9DDD-30B39AA90991}" type="slidenum">
              <a:rPr lang="fr-CA"/>
              <a:pPr>
                <a:defRPr/>
              </a:pPr>
              <a:t>‹#›</a:t>
            </a:fld>
            <a:endParaRPr lang="fr-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smtClean="0"/>
              <a:t>Click to edit Master title style</a:t>
            </a:r>
            <a:endParaRPr lang="fr-CA"/>
          </a:p>
        </p:txBody>
      </p:sp>
      <p:sp>
        <p:nvSpPr>
          <p:cNvPr id="3" name="Espace réservé de la date 3"/>
          <p:cNvSpPr>
            <a:spLocks noGrp="1"/>
          </p:cNvSpPr>
          <p:nvPr>
            <p:ph type="dt" sz="half" idx="10"/>
          </p:nvPr>
        </p:nvSpPr>
        <p:spPr/>
        <p:txBody>
          <a:bodyPr/>
          <a:lstStyle>
            <a:lvl1pPr>
              <a:defRPr/>
            </a:lvl1pPr>
          </a:lstStyle>
          <a:p>
            <a:pPr>
              <a:defRPr/>
            </a:pPr>
            <a:fld id="{FEB1ABE8-06E1-4902-963C-5A78F2955D3F}" type="datetimeFigureOut">
              <a:rPr lang="fr-FR"/>
              <a:pPr>
                <a:defRPr/>
              </a:pPr>
              <a:t>13/06/2011</a:t>
            </a:fld>
            <a:endParaRPr lang="fr-CA"/>
          </a:p>
        </p:txBody>
      </p:sp>
      <p:sp>
        <p:nvSpPr>
          <p:cNvPr id="4" name="Espace réservé du pied de page 4"/>
          <p:cNvSpPr>
            <a:spLocks noGrp="1"/>
          </p:cNvSpPr>
          <p:nvPr>
            <p:ph type="ftr" sz="quarter" idx="11"/>
          </p:nvPr>
        </p:nvSpPr>
        <p:spPr/>
        <p:txBody>
          <a:bodyPr/>
          <a:lstStyle>
            <a:lvl1pPr>
              <a:defRPr/>
            </a:lvl1pPr>
          </a:lstStyle>
          <a:p>
            <a:pPr>
              <a:defRPr/>
            </a:pPr>
            <a:endParaRPr lang="fr-CA"/>
          </a:p>
        </p:txBody>
      </p:sp>
      <p:sp>
        <p:nvSpPr>
          <p:cNvPr id="5" name="Espace réservé du numéro de diapositive 5"/>
          <p:cNvSpPr>
            <a:spLocks noGrp="1"/>
          </p:cNvSpPr>
          <p:nvPr>
            <p:ph type="sldNum" sz="quarter" idx="12"/>
          </p:nvPr>
        </p:nvSpPr>
        <p:spPr/>
        <p:txBody>
          <a:bodyPr/>
          <a:lstStyle>
            <a:lvl1pPr>
              <a:defRPr/>
            </a:lvl1pPr>
          </a:lstStyle>
          <a:p>
            <a:pPr>
              <a:defRPr/>
            </a:pPr>
            <a:fld id="{04A77CDD-F94F-410F-9830-EDE040396590}" type="slidenum">
              <a:rPr lang="fr-CA"/>
              <a:pPr>
                <a:defRPr/>
              </a:pPr>
              <a:t>‹#›</a:t>
            </a:fld>
            <a:endParaRPr lang="fr-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3"/>
          <p:cNvSpPr>
            <a:spLocks noGrp="1"/>
          </p:cNvSpPr>
          <p:nvPr>
            <p:ph type="dt" sz="half" idx="10"/>
          </p:nvPr>
        </p:nvSpPr>
        <p:spPr/>
        <p:txBody>
          <a:bodyPr/>
          <a:lstStyle>
            <a:lvl1pPr>
              <a:defRPr/>
            </a:lvl1pPr>
          </a:lstStyle>
          <a:p>
            <a:pPr>
              <a:defRPr/>
            </a:pPr>
            <a:fld id="{2AFF9512-79CF-4882-8A8E-C62FFE450338}" type="datetimeFigureOut">
              <a:rPr lang="fr-FR"/>
              <a:pPr>
                <a:defRPr/>
              </a:pPr>
              <a:t>13/06/2011</a:t>
            </a:fld>
            <a:endParaRPr lang="fr-CA"/>
          </a:p>
        </p:txBody>
      </p:sp>
      <p:sp>
        <p:nvSpPr>
          <p:cNvPr id="3" name="Espace réservé du pied de page 4"/>
          <p:cNvSpPr>
            <a:spLocks noGrp="1"/>
          </p:cNvSpPr>
          <p:nvPr>
            <p:ph type="ftr" sz="quarter" idx="11"/>
          </p:nvPr>
        </p:nvSpPr>
        <p:spPr/>
        <p:txBody>
          <a:bodyPr/>
          <a:lstStyle>
            <a:lvl1pPr>
              <a:defRPr/>
            </a:lvl1pPr>
          </a:lstStyle>
          <a:p>
            <a:pPr>
              <a:defRPr/>
            </a:pPr>
            <a:endParaRPr lang="fr-CA"/>
          </a:p>
        </p:txBody>
      </p:sp>
      <p:sp>
        <p:nvSpPr>
          <p:cNvPr id="4" name="Espace réservé du numéro de diapositive 5"/>
          <p:cNvSpPr>
            <a:spLocks noGrp="1"/>
          </p:cNvSpPr>
          <p:nvPr>
            <p:ph type="sldNum" sz="quarter" idx="12"/>
          </p:nvPr>
        </p:nvSpPr>
        <p:spPr/>
        <p:txBody>
          <a:bodyPr/>
          <a:lstStyle>
            <a:lvl1pPr>
              <a:defRPr/>
            </a:lvl1pPr>
          </a:lstStyle>
          <a:p>
            <a:pPr>
              <a:defRPr/>
            </a:pPr>
            <a:fld id="{D4C77DFE-4A64-46F5-9DF9-CBC4565159F7}" type="slidenum">
              <a:rPr lang="fr-CA"/>
              <a:pPr>
                <a:defRPr/>
              </a:pPr>
              <a:t>‹#›</a:t>
            </a:fld>
            <a:endParaRPr lang="fr-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fr-CA"/>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CA"/>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Espace réservé de la date 3"/>
          <p:cNvSpPr>
            <a:spLocks noGrp="1"/>
          </p:cNvSpPr>
          <p:nvPr>
            <p:ph type="dt" sz="half" idx="10"/>
          </p:nvPr>
        </p:nvSpPr>
        <p:spPr/>
        <p:txBody>
          <a:bodyPr/>
          <a:lstStyle>
            <a:lvl1pPr>
              <a:defRPr/>
            </a:lvl1pPr>
          </a:lstStyle>
          <a:p>
            <a:pPr>
              <a:defRPr/>
            </a:pPr>
            <a:fld id="{20275947-D2ED-4BD1-9119-479CD354738B}" type="datetimeFigureOut">
              <a:rPr lang="fr-FR"/>
              <a:pPr>
                <a:defRPr/>
              </a:pPr>
              <a:t>13/06/2011</a:t>
            </a:fld>
            <a:endParaRPr lang="fr-CA"/>
          </a:p>
        </p:txBody>
      </p:sp>
      <p:sp>
        <p:nvSpPr>
          <p:cNvPr id="6" name="Espace réservé du pied de page 4"/>
          <p:cNvSpPr>
            <a:spLocks noGrp="1"/>
          </p:cNvSpPr>
          <p:nvPr>
            <p:ph type="ftr" sz="quarter" idx="11"/>
          </p:nvPr>
        </p:nvSpPr>
        <p:spPr/>
        <p:txBody>
          <a:bodyPr/>
          <a:lstStyle>
            <a:lvl1pPr>
              <a:defRPr/>
            </a:lvl1pPr>
          </a:lstStyle>
          <a:p>
            <a:pPr>
              <a:defRPr/>
            </a:pPr>
            <a:endParaRPr lang="fr-CA"/>
          </a:p>
        </p:txBody>
      </p:sp>
      <p:sp>
        <p:nvSpPr>
          <p:cNvPr id="7" name="Espace réservé du numéro de diapositive 5"/>
          <p:cNvSpPr>
            <a:spLocks noGrp="1"/>
          </p:cNvSpPr>
          <p:nvPr>
            <p:ph type="sldNum" sz="quarter" idx="12"/>
          </p:nvPr>
        </p:nvSpPr>
        <p:spPr/>
        <p:txBody>
          <a:bodyPr/>
          <a:lstStyle>
            <a:lvl1pPr>
              <a:defRPr/>
            </a:lvl1pPr>
          </a:lstStyle>
          <a:p>
            <a:pPr>
              <a:defRPr/>
            </a:pPr>
            <a:fld id="{B7F7F3AD-DDB1-4A3D-B019-224C908A9946}" type="slidenum">
              <a:rPr lang="fr-CA"/>
              <a:pPr>
                <a:defRPr/>
              </a:pPr>
              <a:t>‹#›</a:t>
            </a:fld>
            <a:endParaRPr lang="fr-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fr-CA"/>
          </a:p>
        </p:txBody>
      </p:sp>
      <p:sp>
        <p:nvSpPr>
          <p:cNvPr id="3" name="Espace réservé pour une imag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fr-CA" noProof="0" smtClean="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Espace réservé de la date 3"/>
          <p:cNvSpPr>
            <a:spLocks noGrp="1"/>
          </p:cNvSpPr>
          <p:nvPr>
            <p:ph type="dt" sz="half" idx="10"/>
          </p:nvPr>
        </p:nvSpPr>
        <p:spPr/>
        <p:txBody>
          <a:bodyPr/>
          <a:lstStyle>
            <a:lvl1pPr>
              <a:defRPr/>
            </a:lvl1pPr>
          </a:lstStyle>
          <a:p>
            <a:pPr>
              <a:defRPr/>
            </a:pPr>
            <a:fld id="{00DD3E03-3194-4EF2-BF0C-229CEF5E4DA4}" type="datetimeFigureOut">
              <a:rPr lang="fr-FR"/>
              <a:pPr>
                <a:defRPr/>
              </a:pPr>
              <a:t>13/06/2011</a:t>
            </a:fld>
            <a:endParaRPr lang="fr-CA"/>
          </a:p>
        </p:txBody>
      </p:sp>
      <p:sp>
        <p:nvSpPr>
          <p:cNvPr id="6" name="Espace réservé du pied de page 4"/>
          <p:cNvSpPr>
            <a:spLocks noGrp="1"/>
          </p:cNvSpPr>
          <p:nvPr>
            <p:ph type="ftr" sz="quarter" idx="11"/>
          </p:nvPr>
        </p:nvSpPr>
        <p:spPr/>
        <p:txBody>
          <a:bodyPr/>
          <a:lstStyle>
            <a:lvl1pPr>
              <a:defRPr/>
            </a:lvl1pPr>
          </a:lstStyle>
          <a:p>
            <a:pPr>
              <a:defRPr/>
            </a:pPr>
            <a:endParaRPr lang="fr-CA"/>
          </a:p>
        </p:txBody>
      </p:sp>
      <p:sp>
        <p:nvSpPr>
          <p:cNvPr id="7" name="Espace réservé du numéro de diapositive 5"/>
          <p:cNvSpPr>
            <a:spLocks noGrp="1"/>
          </p:cNvSpPr>
          <p:nvPr>
            <p:ph type="sldNum" sz="quarter" idx="12"/>
          </p:nvPr>
        </p:nvSpPr>
        <p:spPr/>
        <p:txBody>
          <a:bodyPr/>
          <a:lstStyle>
            <a:lvl1pPr>
              <a:defRPr/>
            </a:lvl1pPr>
          </a:lstStyle>
          <a:p>
            <a:pPr>
              <a:defRPr/>
            </a:pPr>
            <a:fld id="{89CB0319-583C-417B-BBA4-8E4C32E8B19C}" type="slidenum">
              <a:rPr lang="fr-CA"/>
              <a:pPr>
                <a:defRPr/>
              </a:pPr>
              <a:t>‹#›</a:t>
            </a:fld>
            <a:endParaRPr lang="fr-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smtClean="0"/>
              <a:t>Click to edit Master title style</a:t>
            </a:r>
            <a:endParaRPr lang="fr-CA"/>
          </a:p>
        </p:txBody>
      </p:sp>
      <p:sp>
        <p:nvSpPr>
          <p:cNvPr id="3" name="Espace réservé du texte vertical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CA"/>
          </a:p>
        </p:txBody>
      </p:sp>
      <p:sp>
        <p:nvSpPr>
          <p:cNvPr id="4" name="Espace réservé de la date 3"/>
          <p:cNvSpPr>
            <a:spLocks noGrp="1"/>
          </p:cNvSpPr>
          <p:nvPr>
            <p:ph type="dt" sz="half" idx="10"/>
          </p:nvPr>
        </p:nvSpPr>
        <p:spPr/>
        <p:txBody>
          <a:bodyPr/>
          <a:lstStyle>
            <a:lvl1pPr>
              <a:defRPr/>
            </a:lvl1pPr>
          </a:lstStyle>
          <a:p>
            <a:pPr>
              <a:defRPr/>
            </a:pPr>
            <a:fld id="{C32932D8-F334-416B-864C-59F8ACDBBFBF}" type="datetimeFigureOut">
              <a:rPr lang="fr-FR"/>
              <a:pPr>
                <a:defRPr/>
              </a:pPr>
              <a:t>13/06/2011</a:t>
            </a:fld>
            <a:endParaRPr lang="fr-CA"/>
          </a:p>
        </p:txBody>
      </p:sp>
      <p:sp>
        <p:nvSpPr>
          <p:cNvPr id="5" name="Espace réservé du pied de page 4"/>
          <p:cNvSpPr>
            <a:spLocks noGrp="1"/>
          </p:cNvSpPr>
          <p:nvPr>
            <p:ph type="ftr" sz="quarter" idx="11"/>
          </p:nvPr>
        </p:nvSpPr>
        <p:spPr/>
        <p:txBody>
          <a:bodyPr/>
          <a:lstStyle>
            <a:lvl1pPr>
              <a:defRPr/>
            </a:lvl1pPr>
          </a:lstStyle>
          <a:p>
            <a:pPr>
              <a:defRPr/>
            </a:pPr>
            <a:endParaRPr lang="fr-CA"/>
          </a:p>
        </p:txBody>
      </p:sp>
      <p:sp>
        <p:nvSpPr>
          <p:cNvPr id="6" name="Espace réservé du numéro de diapositive 5"/>
          <p:cNvSpPr>
            <a:spLocks noGrp="1"/>
          </p:cNvSpPr>
          <p:nvPr>
            <p:ph type="sldNum" sz="quarter" idx="12"/>
          </p:nvPr>
        </p:nvSpPr>
        <p:spPr/>
        <p:txBody>
          <a:bodyPr/>
          <a:lstStyle>
            <a:lvl1pPr>
              <a:defRPr/>
            </a:lvl1pPr>
          </a:lstStyle>
          <a:p>
            <a:pPr>
              <a:defRPr/>
            </a:pPr>
            <a:fld id="{358E2036-0414-4805-965E-E10AEF405DAD}" type="slidenum">
              <a:rPr lang="fr-CA"/>
              <a:pPr>
                <a:defRPr/>
              </a:pPr>
              <a:t>‹#›</a:t>
            </a:fld>
            <a:endParaRPr lang="fr-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en-US" smtClean="0"/>
              <a:t>Click to edit Master title style</a:t>
            </a:r>
            <a:endParaRPr lang="fr-CA"/>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CA"/>
          </a:p>
        </p:txBody>
      </p:sp>
      <p:sp>
        <p:nvSpPr>
          <p:cNvPr id="4" name="Espace réservé de la date 3"/>
          <p:cNvSpPr>
            <a:spLocks noGrp="1"/>
          </p:cNvSpPr>
          <p:nvPr>
            <p:ph type="dt" sz="half" idx="10"/>
          </p:nvPr>
        </p:nvSpPr>
        <p:spPr/>
        <p:txBody>
          <a:bodyPr/>
          <a:lstStyle>
            <a:lvl1pPr>
              <a:defRPr/>
            </a:lvl1pPr>
          </a:lstStyle>
          <a:p>
            <a:pPr>
              <a:defRPr/>
            </a:pPr>
            <a:fld id="{F07F9E27-202C-436E-9A7D-F0F0D9733734}" type="datetimeFigureOut">
              <a:rPr lang="fr-FR"/>
              <a:pPr>
                <a:defRPr/>
              </a:pPr>
              <a:t>13/06/2011</a:t>
            </a:fld>
            <a:endParaRPr lang="fr-CA"/>
          </a:p>
        </p:txBody>
      </p:sp>
      <p:sp>
        <p:nvSpPr>
          <p:cNvPr id="5" name="Espace réservé du pied de page 4"/>
          <p:cNvSpPr>
            <a:spLocks noGrp="1"/>
          </p:cNvSpPr>
          <p:nvPr>
            <p:ph type="ftr" sz="quarter" idx="11"/>
          </p:nvPr>
        </p:nvSpPr>
        <p:spPr/>
        <p:txBody>
          <a:bodyPr/>
          <a:lstStyle>
            <a:lvl1pPr>
              <a:defRPr/>
            </a:lvl1pPr>
          </a:lstStyle>
          <a:p>
            <a:pPr>
              <a:defRPr/>
            </a:pPr>
            <a:endParaRPr lang="fr-CA"/>
          </a:p>
        </p:txBody>
      </p:sp>
      <p:sp>
        <p:nvSpPr>
          <p:cNvPr id="6" name="Espace réservé du numéro de diapositive 5"/>
          <p:cNvSpPr>
            <a:spLocks noGrp="1"/>
          </p:cNvSpPr>
          <p:nvPr>
            <p:ph type="sldNum" sz="quarter" idx="12"/>
          </p:nvPr>
        </p:nvSpPr>
        <p:spPr/>
        <p:txBody>
          <a:bodyPr/>
          <a:lstStyle>
            <a:lvl1pPr>
              <a:defRPr/>
            </a:lvl1pPr>
          </a:lstStyle>
          <a:p>
            <a:pPr>
              <a:defRPr/>
            </a:pPr>
            <a:fld id="{AEA9C3DA-FAFE-49AD-A506-3EFCBD73C3C5}" type="slidenum">
              <a:rPr lang="fr-CA"/>
              <a:pPr>
                <a:defRPr/>
              </a:pPr>
              <a:t>‹#›</a:t>
            </a:fld>
            <a:endParaRPr lang="fr-C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0066FF"/>
                    </a:gs>
                    <a:gs pos="28000">
                      <a:srgbClr val="2E59B0"/>
                    </a:gs>
                    <a:gs pos="62000">
                      <a:srgbClr val="2B395F"/>
                    </a:gs>
                    <a:gs pos="88000">
                      <a:srgbClr val="000000"/>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smtClean="0"/>
              <a:t>click to…</a:t>
            </a:r>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Espace réservé du titre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CA" smtClean="0"/>
              <a:t>Cliquez pour modifier le style du titre</a:t>
            </a:r>
          </a:p>
        </p:txBody>
      </p:sp>
      <p:sp>
        <p:nvSpPr>
          <p:cNvPr id="1027" name="Espace réservé du texte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CA" smtClean="0"/>
              <a:t>Cliquez pour modifier les styles du texte du masque</a:t>
            </a:r>
          </a:p>
          <a:p>
            <a:pPr lvl="1"/>
            <a:r>
              <a:rPr lang="fr-CA" smtClean="0"/>
              <a:t>Deuxième niveau</a:t>
            </a:r>
          </a:p>
          <a:p>
            <a:pPr lvl="2"/>
            <a:r>
              <a:rPr lang="fr-CA" smtClean="0"/>
              <a:t>Troisième niveau</a:t>
            </a:r>
          </a:p>
          <a:p>
            <a:pPr lvl="3"/>
            <a:r>
              <a:rPr lang="fr-CA" smtClean="0"/>
              <a:t>Quatrième niveau</a:t>
            </a:r>
          </a:p>
          <a:p>
            <a:pPr lvl="4"/>
            <a:r>
              <a:rPr lang="fr-CA" smtClean="0"/>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D94B0BE1-A4B2-4B56-A121-CDA9D0ABF98A}" type="datetimeFigureOut">
              <a:rPr lang="fr-FR"/>
              <a:pPr>
                <a:defRPr/>
              </a:pPr>
              <a:t>13/06/2011</a:t>
            </a:fld>
            <a:endParaRPr lang="fr-CA"/>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fr-CA"/>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A1D07226-DBD7-45AF-B796-FFAC173572EA}" type="slidenum">
              <a:rPr lang="fr-CA"/>
              <a:pPr>
                <a:defRPr/>
              </a:pPr>
              <a:t>‹#›</a:t>
            </a:fld>
            <a:endParaRPr lang="fr-C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png"/><Relationship Id="rId7" Type="http://schemas.openxmlformats.org/officeDocument/2006/relationships/diagramColors" Target="../diagrams/colors1.xml"/><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3.gif"/></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1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chart" Target="../charts/chart6.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2.png"/><Relationship Id="rId2" Type="http://schemas.openxmlformats.org/officeDocument/2006/relationships/diagramData" Target="../diagrams/data2.xml"/><Relationship Id="rId1" Type="http://schemas.openxmlformats.org/officeDocument/2006/relationships/slideLayout" Target="../slideLayouts/slideLayout1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0.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050" name="Titre 1"/>
          <p:cNvSpPr>
            <a:spLocks noGrp="1"/>
          </p:cNvSpPr>
          <p:nvPr>
            <p:ph type="ctrTitle"/>
          </p:nvPr>
        </p:nvSpPr>
        <p:spPr>
          <a:xfrm>
            <a:off x="611560" y="2060848"/>
            <a:ext cx="7772400" cy="869950"/>
          </a:xfrm>
        </p:spPr>
        <p:txBody>
          <a:bodyPr/>
          <a:lstStyle/>
          <a:p>
            <a:r>
              <a:rPr lang="fr-CA" sz="4000" dirty="0" smtClean="0">
                <a:solidFill>
                  <a:srgbClr val="438BC4"/>
                </a:solidFill>
              </a:rPr>
              <a:t>PRESENTATION  NAME</a:t>
            </a:r>
          </a:p>
        </p:txBody>
      </p:sp>
      <p:sp>
        <p:nvSpPr>
          <p:cNvPr id="2051" name="Sous-titre 2"/>
          <p:cNvSpPr>
            <a:spLocks noGrp="1"/>
          </p:cNvSpPr>
          <p:nvPr>
            <p:ph type="subTitle" idx="1"/>
          </p:nvPr>
        </p:nvSpPr>
        <p:spPr>
          <a:xfrm>
            <a:off x="323528" y="5805264"/>
            <a:ext cx="8424936" cy="936104"/>
          </a:xfrm>
        </p:spPr>
        <p:txBody>
          <a:bodyPr/>
          <a:lstStyle/>
          <a:p>
            <a:r>
              <a:rPr lang="mk-MK" sz="2800" dirty="0" smtClean="0">
                <a:solidFill>
                  <a:srgbClr val="C00000"/>
                </a:solidFill>
                <a:effectLst>
                  <a:outerShdw blurRad="60007" dist="310007" dir="7680000" kx="1300200" algn="ctr" rotWithShape="0">
                    <a:prstClr val="black">
                      <a:alpha val="32000"/>
                    </a:prstClr>
                  </a:outerShdw>
                </a:effectLst>
              </a:rPr>
              <a:t>Ј.З.У. Специјална болница за белодробни заболувања и туберкулоза ,,ЈАСЕНОВО,, Велес</a:t>
            </a:r>
            <a:endParaRPr lang="fr-CA" sz="2800" dirty="0" smtClean="0">
              <a:solidFill>
                <a:srgbClr val="C00000"/>
              </a:solidFill>
              <a:effectLst>
                <a:outerShdw blurRad="60007" dist="310007" dir="7680000" kx="1300200" algn="ctr" rotWithShape="0">
                  <a:prstClr val="black">
                    <a:alpha val="32000"/>
                  </a:prstClr>
                </a:outerShdw>
              </a:effectLst>
            </a:endParaRPr>
          </a:p>
        </p:txBody>
      </p:sp>
      <p:pic>
        <p:nvPicPr>
          <p:cNvPr id="4" name="Picture 3" descr="Знак во боја"/>
          <p:cNvPicPr/>
          <p:nvPr/>
        </p:nvPicPr>
        <p:blipFill>
          <a:blip r:embed="rId3" cstate="print"/>
          <a:srcRect/>
          <a:stretch>
            <a:fillRect/>
          </a:stretch>
        </p:blipFill>
        <p:spPr bwMode="auto">
          <a:xfrm>
            <a:off x="3563888" y="404664"/>
            <a:ext cx="1402878" cy="1546893"/>
          </a:xfrm>
          <a:prstGeom prst="rect">
            <a:avLst/>
          </a:prstGeom>
          <a:noFill/>
          <a:ln w="9525">
            <a:noFill/>
            <a:miter lim="800000"/>
            <a:headEnd/>
            <a:tailEnd/>
          </a:ln>
          <a:effectLst>
            <a:outerShdw blurRad="152400" dist="317500" dir="5400000" sx="90000" sy="-19000" rotWithShape="0">
              <a:prstClr val="black">
                <a:alpha val="15000"/>
              </a:prstClr>
            </a:outerShdw>
          </a:effectLst>
        </p:spPr>
      </p:pic>
      <p:sp>
        <p:nvSpPr>
          <p:cNvPr id="5" name="Titre 1"/>
          <p:cNvSpPr txBox="1">
            <a:spLocks/>
          </p:cNvSpPr>
          <p:nvPr/>
        </p:nvSpPr>
        <p:spPr bwMode="auto">
          <a:xfrm>
            <a:off x="5076056" y="4653136"/>
            <a:ext cx="3451920" cy="8699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mk-MK" sz="2400" b="0" i="0" u="none" strike="noStrike" kern="1200" cap="none" spc="0" normalizeH="0" baseline="0" noProof="0" dirty="0" smtClean="0">
                <a:ln>
                  <a:noFill/>
                </a:ln>
                <a:solidFill>
                  <a:srgbClr val="002060"/>
                </a:solidFill>
                <a:effectLst/>
                <a:uLnTx/>
                <a:uFillTx/>
                <a:latin typeface="+mj-lt"/>
                <a:ea typeface="+mj-ea"/>
                <a:cs typeface="+mj-cs"/>
              </a:rPr>
              <a:t>М-р Драганчо Цинциев</a:t>
            </a:r>
            <a:endParaRPr kumimoji="0" lang="fr-CA" sz="2400" b="0" i="0" u="none" strike="noStrike" kern="1200" cap="none" spc="0" normalizeH="0" baseline="0" noProof="0" dirty="0" smtClean="0">
              <a:ln>
                <a:noFill/>
              </a:ln>
              <a:solidFill>
                <a:srgbClr val="002060"/>
              </a:solidFill>
              <a:effectLst/>
              <a:uLnTx/>
              <a:uFillTx/>
              <a:latin typeface="+mj-lt"/>
              <a:ea typeface="+mj-ea"/>
              <a:cs typeface="+mj-cs"/>
            </a:endParaRPr>
          </a:p>
        </p:txBody>
      </p:sp>
      <p:sp>
        <p:nvSpPr>
          <p:cNvPr id="6" name="Titre 1"/>
          <p:cNvSpPr txBox="1">
            <a:spLocks/>
          </p:cNvSpPr>
          <p:nvPr/>
        </p:nvSpPr>
        <p:spPr bwMode="auto">
          <a:xfrm>
            <a:off x="360454" y="4653136"/>
            <a:ext cx="2879906" cy="8699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mk-MK" sz="2400" b="0" i="0" u="none" strike="noStrike" kern="1200" cap="none" spc="0" normalizeH="0" baseline="0" noProof="0" dirty="0" smtClean="0">
                <a:ln>
                  <a:noFill/>
                </a:ln>
                <a:solidFill>
                  <a:srgbClr val="002060"/>
                </a:solidFill>
                <a:effectLst/>
                <a:uLnTx/>
                <a:uFillTx/>
                <a:latin typeface="+mj-lt"/>
                <a:ea typeface="+mj-ea"/>
                <a:cs typeface="+mj-cs"/>
              </a:rPr>
              <a:t>Д-р Гоце Бузалков</a:t>
            </a:r>
            <a:endParaRPr kumimoji="0" lang="fr-CA" sz="2400" b="0" i="0" u="none" strike="noStrike" kern="1200" cap="none" spc="0" normalizeH="0" baseline="0" noProof="0" dirty="0" smtClean="0">
              <a:ln>
                <a:noFill/>
              </a:ln>
              <a:solidFill>
                <a:srgbClr val="002060"/>
              </a:solidFill>
              <a:effectLst/>
              <a:uLnTx/>
              <a:uFillTx/>
              <a:latin typeface="+mj-lt"/>
              <a:ea typeface="+mj-ea"/>
              <a:cs typeface="+mj-cs"/>
            </a:endParaRPr>
          </a:p>
        </p:txBody>
      </p:sp>
      <p:sp>
        <p:nvSpPr>
          <p:cNvPr id="7" name="Titre 1"/>
          <p:cNvSpPr txBox="1">
            <a:spLocks/>
          </p:cNvSpPr>
          <p:nvPr/>
        </p:nvSpPr>
        <p:spPr bwMode="auto">
          <a:xfrm>
            <a:off x="179512" y="404664"/>
            <a:ext cx="3384376" cy="65392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smtClean="0">
                <a:ln>
                  <a:noFill/>
                </a:ln>
                <a:solidFill>
                  <a:schemeClr val="accent5">
                    <a:lumMod val="20000"/>
                    <a:lumOff val="80000"/>
                  </a:schemeClr>
                </a:solidFill>
                <a:effectLst>
                  <a:outerShdw blurRad="60007" dir="2000400" sy="-30000" kx="-800400" algn="bl" rotWithShape="0">
                    <a:prstClr val="black">
                      <a:alpha val="20000"/>
                    </a:prstClr>
                  </a:outerShdw>
                </a:effectLst>
                <a:uLnTx/>
                <a:uFillTx/>
                <a:latin typeface="+mj-lt"/>
                <a:ea typeface="+mj-ea"/>
                <a:cs typeface="+mj-cs"/>
              </a:rPr>
              <a:t>www.sbjasenovo.org.mk</a:t>
            </a:r>
            <a:endParaRPr kumimoji="0" lang="fr-CA" sz="2400" b="0" i="0" u="none" strike="noStrike" kern="1200" cap="none" spc="0" normalizeH="0" baseline="0" noProof="0" dirty="0" smtClean="0">
              <a:ln>
                <a:noFill/>
              </a:ln>
              <a:solidFill>
                <a:schemeClr val="accent5">
                  <a:lumMod val="20000"/>
                  <a:lumOff val="80000"/>
                </a:schemeClr>
              </a:solidFill>
              <a:effectLst>
                <a:outerShdw blurRad="60007" dir="2000400" sy="-30000" kx="-800400" algn="bl" rotWithShape="0">
                  <a:prstClr val="black">
                    <a:alpha val="20000"/>
                  </a:prstClr>
                </a:outerShdw>
              </a:effectLst>
              <a:uLnTx/>
              <a:uFillTx/>
              <a:latin typeface="+mj-lt"/>
              <a:ea typeface="+mj-ea"/>
              <a:cs typeface="+mj-cs"/>
            </a:endParaRPr>
          </a:p>
        </p:txBody>
      </p:sp>
      <p:sp>
        <p:nvSpPr>
          <p:cNvPr id="8" name="Titre 1"/>
          <p:cNvSpPr txBox="1">
            <a:spLocks/>
          </p:cNvSpPr>
          <p:nvPr/>
        </p:nvSpPr>
        <p:spPr bwMode="auto">
          <a:xfrm>
            <a:off x="4932040" y="404664"/>
            <a:ext cx="3384376" cy="65392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smtClean="0">
                <a:ln>
                  <a:noFill/>
                </a:ln>
                <a:solidFill>
                  <a:schemeClr val="accent5">
                    <a:lumMod val="20000"/>
                    <a:lumOff val="80000"/>
                  </a:schemeClr>
                </a:solidFill>
                <a:effectLst>
                  <a:outerShdw blurRad="60007" dir="2000400" sy="-30000" kx="-800400" algn="bl" rotWithShape="0">
                    <a:prstClr val="black">
                      <a:alpha val="20000"/>
                    </a:prstClr>
                  </a:outerShdw>
                </a:effectLst>
                <a:uLnTx/>
                <a:uFillTx/>
                <a:latin typeface="+mj-lt"/>
                <a:ea typeface="+mj-ea"/>
                <a:cs typeface="+mj-cs"/>
              </a:rPr>
              <a:t>sbjasenovo@org.mk</a:t>
            </a:r>
            <a:endParaRPr kumimoji="0" lang="fr-CA" sz="2400" b="0" i="0" u="none" strike="noStrike" kern="1200" cap="none" spc="0" normalizeH="0" baseline="0" noProof="0" dirty="0" smtClean="0">
              <a:ln>
                <a:noFill/>
              </a:ln>
              <a:solidFill>
                <a:schemeClr val="accent5">
                  <a:lumMod val="20000"/>
                  <a:lumOff val="80000"/>
                </a:schemeClr>
              </a:solidFill>
              <a:effectLst>
                <a:outerShdw blurRad="60007" dir="2000400" sy="-30000" kx="-800400" algn="bl" rotWithShape="0">
                  <a:prstClr val="black">
                    <a:alpha val="20000"/>
                  </a:prstClr>
                </a:outerShdw>
              </a:effectLst>
              <a:uLnTx/>
              <a:uFillTx/>
              <a:latin typeface="+mj-lt"/>
              <a:ea typeface="+mj-ea"/>
              <a:cs typeface="+mj-cs"/>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additive="base">
                                        <p:cTn id="7" dur="2000" fill="hold"/>
                                        <p:tgtEl>
                                          <p:spTgt spid="2050"/>
                                        </p:tgtEl>
                                        <p:attrNameLst>
                                          <p:attrName>ppt_x</p:attrName>
                                        </p:attrNameLst>
                                      </p:cBhvr>
                                      <p:tavLst>
                                        <p:tav tm="0">
                                          <p:val>
                                            <p:strVal val="#ppt_x"/>
                                          </p:val>
                                        </p:tav>
                                        <p:tav tm="100000">
                                          <p:val>
                                            <p:strVal val="#ppt_x"/>
                                          </p:val>
                                        </p:tav>
                                      </p:tavLst>
                                    </p:anim>
                                    <p:anim calcmode="lin" valueType="num">
                                      <p:cBhvr additive="base">
                                        <p:cTn id="8" dur="2000" fill="hold"/>
                                        <p:tgtEl>
                                          <p:spTgt spid="205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2000" fill="hold"/>
                                        <p:tgtEl>
                                          <p:spTgt spid="5"/>
                                        </p:tgtEl>
                                        <p:attrNameLst>
                                          <p:attrName>ppt_x</p:attrName>
                                        </p:attrNameLst>
                                      </p:cBhvr>
                                      <p:tavLst>
                                        <p:tav tm="0">
                                          <p:val>
                                            <p:strVal val="#ppt_x"/>
                                          </p:val>
                                        </p:tav>
                                        <p:tav tm="100000">
                                          <p:val>
                                            <p:strVal val="#ppt_x"/>
                                          </p:val>
                                        </p:tav>
                                      </p:tavLst>
                                    </p:anim>
                                    <p:anim calcmode="lin" valueType="num">
                                      <p:cBhvr additive="base">
                                        <p:cTn id="14" dur="2000" fill="hold"/>
                                        <p:tgtEl>
                                          <p:spTgt spid="5"/>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2000" fill="hold"/>
                                        <p:tgtEl>
                                          <p:spTgt spid="6"/>
                                        </p:tgtEl>
                                        <p:attrNameLst>
                                          <p:attrName>ppt_x</p:attrName>
                                        </p:attrNameLst>
                                      </p:cBhvr>
                                      <p:tavLst>
                                        <p:tav tm="0">
                                          <p:val>
                                            <p:strVal val="#ppt_x"/>
                                          </p:val>
                                        </p:tav>
                                        <p:tav tm="100000">
                                          <p:val>
                                            <p:strVal val="#ppt_x"/>
                                          </p:val>
                                        </p:tav>
                                      </p:tavLst>
                                    </p:anim>
                                    <p:anim calcmode="lin" valueType="num">
                                      <p:cBhvr additive="base">
                                        <p:cTn id="18" dur="2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p:bldP spid="5"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11" name="Picture 10" descr="Знак во боја"/>
          <p:cNvPicPr/>
          <p:nvPr/>
        </p:nvPicPr>
        <p:blipFill>
          <a:blip r:embed="rId3" cstate="print"/>
          <a:srcRect/>
          <a:stretch>
            <a:fillRect/>
          </a:stretch>
        </p:blipFill>
        <p:spPr bwMode="auto">
          <a:xfrm>
            <a:off x="3851920" y="0"/>
            <a:ext cx="1402878" cy="1546893"/>
          </a:xfrm>
          <a:prstGeom prst="rect">
            <a:avLst/>
          </a:prstGeom>
          <a:noFill/>
          <a:ln w="9525">
            <a:noFill/>
            <a:miter lim="800000"/>
            <a:headEnd/>
            <a:tailEnd/>
          </a:ln>
        </p:spPr>
      </p:pic>
      <p:sp>
        <p:nvSpPr>
          <p:cNvPr id="6" name="Rectangle 1"/>
          <p:cNvSpPr>
            <a:spLocks noChangeArrowheads="1"/>
          </p:cNvSpPr>
          <p:nvPr/>
        </p:nvSpPr>
        <p:spPr bwMode="auto">
          <a:xfrm>
            <a:off x="611560" y="1988840"/>
            <a:ext cx="7858180" cy="22467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mk-MK" sz="1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Напредните современи болници се управувани од тимови и раководени од компетентни лидери. Лидерите во здравствениот систем имаат јасна стратегија, бизнис ориентирано мислење, </a:t>
            </a:r>
            <a:r>
              <a:rPr kumimoji="0" lang="mk-MK" sz="1600" b="1" i="0" u="none" strike="noStrike" cap="none" normalizeH="0" baseline="0" dirty="0" smtClean="0">
                <a:ln>
                  <a:noFill/>
                </a:ln>
                <a:solidFill>
                  <a:schemeClr val="tx1"/>
                </a:solidFill>
                <a:effectLst/>
                <a:latin typeface="Arial" pitchFamily="34" charset="0"/>
                <a:ea typeface="Calibri" pitchFamily="34" charset="0"/>
                <a:cs typeface="Arial" pitchFamily="34" charset="0"/>
              </a:rPr>
              <a:t>умеат да мотивираат </a:t>
            </a:r>
            <a:r>
              <a:rPr kumimoji="0" lang="mk-MK" sz="1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и постојано ги зголемуваат своите компетенции. </a:t>
            </a:r>
            <a:r>
              <a:rPr kumimoji="0" lang="mk-MK" sz="1600" b="1" i="0" u="none" strike="noStrike" cap="none" normalizeH="0" baseline="0" dirty="0" smtClean="0">
                <a:ln>
                  <a:noFill/>
                </a:ln>
                <a:solidFill>
                  <a:schemeClr val="tx2">
                    <a:lumMod val="50000"/>
                  </a:schemeClr>
                </a:solidFill>
                <a:effectLst/>
                <a:latin typeface="Arial" pitchFamily="34" charset="0"/>
                <a:ea typeface="Calibri" pitchFamily="34" charset="0"/>
                <a:cs typeface="Arial" pitchFamily="34" charset="0"/>
              </a:rPr>
              <a:t>Предизвиците и одговорностите на лидерите во здравствениот систем се значително поголеми во споредба со нивните колеги од другите сфери, но респективно, и задоволството од постигнатото е неизмерно посуштествено.</a:t>
            </a:r>
          </a:p>
          <a:p>
            <a:pPr marL="0" marR="0" lvl="0" indent="457200" algn="just" defTabSz="914400" rtl="0" eaLnBrk="1" fontAlgn="base" latinLnBrk="0" hangingPunct="1">
              <a:lnSpc>
                <a:spcPct val="100000"/>
              </a:lnSpc>
              <a:spcBef>
                <a:spcPct val="0"/>
              </a:spcBef>
              <a:spcAft>
                <a:spcPct val="0"/>
              </a:spcAft>
              <a:buClrTx/>
              <a:buSzTx/>
              <a:buFontTx/>
              <a:buNone/>
              <a:tabLst/>
            </a:pPr>
            <a:endParaRPr kumimoji="0" lang="mk-MK" sz="1400" b="1" i="0" u="none" strike="noStrike" cap="none" normalizeH="0" baseline="0" dirty="0" smtClean="0">
              <a:ln>
                <a:noFill/>
              </a:ln>
              <a:solidFill>
                <a:schemeClr val="tx2">
                  <a:lumMod val="50000"/>
                </a:schemeClr>
              </a:solidFill>
              <a:effectLst/>
              <a:latin typeface="Arial" pitchFamily="34" charset="0"/>
              <a:cs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pPr>
            <a:endParaRPr kumimoji="0" lang="mk-MK" sz="1400" b="0" i="0" u="none" strike="noStrike" cap="none" normalizeH="0" baseline="0" dirty="0" smtClean="0">
              <a:ln>
                <a:noFill/>
              </a:ln>
              <a:solidFill>
                <a:schemeClr val="tx1"/>
              </a:solidFill>
              <a:effectLst/>
              <a:latin typeface="Arial" pitchFamily="34" charset="0"/>
              <a:cs typeface="Arial" pitchFamily="34" charset="0"/>
            </a:endParaRPr>
          </a:p>
        </p:txBody>
      </p:sp>
      <p:sp>
        <p:nvSpPr>
          <p:cNvPr id="7" name="Right Arrow 6"/>
          <p:cNvSpPr/>
          <p:nvPr/>
        </p:nvSpPr>
        <p:spPr bwMode="auto">
          <a:xfrm>
            <a:off x="2915816" y="4437112"/>
            <a:ext cx="4143404" cy="1000132"/>
          </a:xfrm>
          <a:prstGeom prst="rightArrow">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mk-MK" sz="2300" dirty="0" smtClean="0">
              <a:solidFill>
                <a:schemeClr val="tx1"/>
              </a:solidFill>
              <a:latin typeface="Segoe" pitchFamily="34" charset="0"/>
            </a:endParaRPr>
          </a:p>
        </p:txBody>
      </p:sp>
      <p:sp>
        <p:nvSpPr>
          <p:cNvPr id="8" name="Rectangle 7"/>
          <p:cNvSpPr/>
          <p:nvPr/>
        </p:nvSpPr>
        <p:spPr>
          <a:xfrm>
            <a:off x="7344972" y="4722864"/>
            <a:ext cx="998991" cy="369332"/>
          </a:xfrm>
          <a:prstGeom prst="rect">
            <a:avLst/>
          </a:prstGeom>
        </p:spPr>
        <p:txBody>
          <a:bodyPr wrap="none">
            <a:spAutoFit/>
          </a:bodyPr>
          <a:lstStyle/>
          <a:p>
            <a:r>
              <a:rPr lang="mk-MK" b="1" dirty="0" smtClean="0">
                <a:solidFill>
                  <a:srgbClr val="FF0000"/>
                </a:solidFill>
                <a:latin typeface="Arial" pitchFamily="34" charset="0"/>
                <a:ea typeface="Calibri" pitchFamily="34" charset="0"/>
                <a:cs typeface="Arial" pitchFamily="34" charset="0"/>
              </a:rPr>
              <a:t>до ДСГ</a:t>
            </a:r>
            <a:endParaRPr lang="mk-MK" b="1" dirty="0">
              <a:solidFill>
                <a:srgbClr val="FF0000"/>
              </a:solidFill>
            </a:endParaRPr>
          </a:p>
        </p:txBody>
      </p:sp>
      <p:sp>
        <p:nvSpPr>
          <p:cNvPr id="9" name="Rectangle 8"/>
          <p:cNvSpPr/>
          <p:nvPr/>
        </p:nvSpPr>
        <p:spPr>
          <a:xfrm>
            <a:off x="844114" y="4722864"/>
            <a:ext cx="1965987" cy="369332"/>
          </a:xfrm>
          <a:prstGeom prst="rect">
            <a:avLst/>
          </a:prstGeom>
        </p:spPr>
        <p:txBody>
          <a:bodyPr wrap="none">
            <a:spAutoFit/>
          </a:bodyPr>
          <a:lstStyle/>
          <a:p>
            <a:r>
              <a:rPr lang="mk-MK" b="1" dirty="0" smtClean="0">
                <a:solidFill>
                  <a:srgbClr val="FF0000"/>
                </a:solidFill>
                <a:latin typeface="Arial" pitchFamily="34" charset="0"/>
                <a:ea typeface="Calibri" pitchFamily="34" charset="0"/>
                <a:cs typeface="Arial" pitchFamily="34" charset="0"/>
              </a:rPr>
              <a:t>од ПРЕСМЕТКА</a:t>
            </a:r>
            <a:endParaRPr lang="mk-MK" b="1" dirty="0">
              <a:solidFill>
                <a:srgbClr val="FF0000"/>
              </a:solidFill>
            </a:endParaRPr>
          </a:p>
        </p:txBody>
      </p:sp>
      <p:sp>
        <p:nvSpPr>
          <p:cNvPr id="10" name="Rectangle 9"/>
          <p:cNvSpPr/>
          <p:nvPr/>
        </p:nvSpPr>
        <p:spPr>
          <a:xfrm>
            <a:off x="3415882" y="4722864"/>
            <a:ext cx="2476127" cy="369332"/>
          </a:xfrm>
          <a:prstGeom prst="rect">
            <a:avLst/>
          </a:prstGeom>
        </p:spPr>
        <p:txBody>
          <a:bodyPr wrap="none">
            <a:spAutoFit/>
          </a:bodyPr>
          <a:lstStyle/>
          <a:p>
            <a:r>
              <a:rPr lang="mk-MK" b="1" dirty="0" smtClean="0">
                <a:solidFill>
                  <a:srgbClr val="FFFF00"/>
                </a:solidFill>
                <a:effectLst>
                  <a:outerShdw blurRad="50800" dist="38100" dir="5400000" sx="124000" sy="124000" algn="t" rotWithShape="0">
                    <a:prstClr val="black">
                      <a:alpha val="40000"/>
                    </a:prstClr>
                  </a:outerShdw>
                </a:effectLst>
                <a:latin typeface="Arial" pitchFamily="34" charset="0"/>
                <a:ea typeface="Calibri" pitchFamily="34" charset="0"/>
                <a:cs typeface="Arial" pitchFamily="34" charset="0"/>
              </a:rPr>
              <a:t>ТРАНСФОРМАЦИЈА</a:t>
            </a:r>
            <a:endParaRPr lang="mk-MK" b="1" dirty="0">
              <a:solidFill>
                <a:srgbClr val="FFFF00"/>
              </a:solidFill>
              <a:effectLst>
                <a:outerShdw blurRad="50800" dist="38100" dir="5400000" sx="124000" sy="124000" algn="t" rotWithShape="0">
                  <a:prstClr val="black">
                    <a:alpha val="40000"/>
                  </a:prstClr>
                </a:outerShdw>
              </a:effectLst>
            </a:endParaRPr>
          </a:p>
        </p:txBody>
      </p:sp>
      <p:sp>
        <p:nvSpPr>
          <p:cNvPr id="12" name="Titre 1"/>
          <p:cNvSpPr txBox="1">
            <a:spLocks/>
          </p:cNvSpPr>
          <p:nvPr/>
        </p:nvSpPr>
        <p:spPr bwMode="auto">
          <a:xfrm>
            <a:off x="179512" y="404664"/>
            <a:ext cx="3384376" cy="65392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smtClean="0">
                <a:ln>
                  <a:noFill/>
                </a:ln>
                <a:solidFill>
                  <a:schemeClr val="accent5">
                    <a:lumMod val="20000"/>
                    <a:lumOff val="80000"/>
                  </a:schemeClr>
                </a:solidFill>
                <a:effectLst>
                  <a:outerShdw blurRad="60007" dir="2000400" sy="-30000" kx="-800400" algn="bl" rotWithShape="0">
                    <a:prstClr val="black">
                      <a:alpha val="20000"/>
                    </a:prstClr>
                  </a:outerShdw>
                </a:effectLst>
                <a:uLnTx/>
                <a:uFillTx/>
                <a:latin typeface="+mj-lt"/>
                <a:ea typeface="+mj-ea"/>
                <a:cs typeface="+mj-cs"/>
              </a:rPr>
              <a:t>www.sbjasenovo.org.mk</a:t>
            </a:r>
            <a:endParaRPr kumimoji="0" lang="fr-CA" sz="2400" b="0" i="0" u="none" strike="noStrike" kern="1200" cap="none" spc="0" normalizeH="0" baseline="0" noProof="0" dirty="0" smtClean="0">
              <a:ln>
                <a:noFill/>
              </a:ln>
              <a:solidFill>
                <a:schemeClr val="accent5">
                  <a:lumMod val="20000"/>
                  <a:lumOff val="80000"/>
                </a:schemeClr>
              </a:solidFill>
              <a:effectLst>
                <a:outerShdw blurRad="60007" dir="2000400" sy="-30000" kx="-800400" algn="bl" rotWithShape="0">
                  <a:prstClr val="black">
                    <a:alpha val="20000"/>
                  </a:prstClr>
                </a:outerShdw>
              </a:effectLst>
              <a:uLnTx/>
              <a:uFillTx/>
              <a:latin typeface="+mj-lt"/>
              <a:ea typeface="+mj-ea"/>
              <a:cs typeface="+mj-cs"/>
            </a:endParaRPr>
          </a:p>
        </p:txBody>
      </p:sp>
      <p:sp>
        <p:nvSpPr>
          <p:cNvPr id="13" name="Titre 1"/>
          <p:cNvSpPr txBox="1">
            <a:spLocks/>
          </p:cNvSpPr>
          <p:nvPr/>
        </p:nvSpPr>
        <p:spPr bwMode="auto">
          <a:xfrm>
            <a:off x="4932040" y="404664"/>
            <a:ext cx="3384376" cy="65392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smtClean="0">
                <a:ln>
                  <a:noFill/>
                </a:ln>
                <a:solidFill>
                  <a:schemeClr val="accent5">
                    <a:lumMod val="20000"/>
                    <a:lumOff val="80000"/>
                  </a:schemeClr>
                </a:solidFill>
                <a:effectLst>
                  <a:outerShdw blurRad="60007" dir="2000400" sy="-30000" kx="-800400" algn="bl" rotWithShape="0">
                    <a:prstClr val="black">
                      <a:alpha val="20000"/>
                    </a:prstClr>
                  </a:outerShdw>
                </a:effectLst>
                <a:uLnTx/>
                <a:uFillTx/>
                <a:latin typeface="+mj-lt"/>
                <a:ea typeface="+mj-ea"/>
                <a:cs typeface="+mj-cs"/>
              </a:rPr>
              <a:t>sbjasenovo@org.mk</a:t>
            </a:r>
            <a:endParaRPr kumimoji="0" lang="fr-CA" sz="2400" b="0" i="0" u="none" strike="noStrike" kern="1200" cap="none" spc="0" normalizeH="0" baseline="0" noProof="0" dirty="0" smtClean="0">
              <a:ln>
                <a:noFill/>
              </a:ln>
              <a:solidFill>
                <a:schemeClr val="accent5">
                  <a:lumMod val="20000"/>
                  <a:lumOff val="80000"/>
                </a:schemeClr>
              </a:solidFill>
              <a:effectLst>
                <a:outerShdw blurRad="60007" dir="2000400" sy="-30000" kx="-800400" algn="bl" rotWithShape="0">
                  <a:prstClr val="black">
                    <a:alpha val="20000"/>
                  </a:prstClr>
                </a:outerShdw>
              </a:effectLst>
              <a:uLnTx/>
              <a:uFillTx/>
              <a:latin typeface="+mj-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xEl>
                                              <p:pRg st="0" end="0"/>
                                            </p:txEl>
                                          </p:spTgt>
                                        </p:tgtEl>
                                        <p:attrNameLst>
                                          <p:attrName>style.visibility</p:attrName>
                                        </p:attrNameLst>
                                      </p:cBhvr>
                                      <p:to>
                                        <p:strVal val="visible"/>
                                      </p:to>
                                    </p:set>
                                    <p:animEffect transition="in" filter="fade">
                                      <p:cBhvr>
                                        <p:cTn id="17" dur="1000"/>
                                        <p:tgtEl>
                                          <p:spTgt spid="10">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8">
                                            <p:txEl>
                                              <p:pRg st="0" end="0"/>
                                            </p:txEl>
                                          </p:spTgt>
                                        </p:tgtEl>
                                        <p:attrNameLst>
                                          <p:attrName>style.visibility</p:attrName>
                                        </p:attrNameLst>
                                      </p:cBhvr>
                                      <p:to>
                                        <p:strVal val="visible"/>
                                      </p:to>
                                    </p:set>
                                    <p:anim calcmode="lin" valueType="num">
                                      <p:cBhvr additive="base">
                                        <p:cTn id="22"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build="p"/>
      <p:bldP spid="9" grpId="0" build="allAtOnce"/>
      <p:bldP spid="10" grpId="0" build="allAtOnce"/>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Знак во боја"/>
          <p:cNvPicPr/>
          <p:nvPr/>
        </p:nvPicPr>
        <p:blipFill>
          <a:blip r:embed="rId3" cstate="print">
            <a:lum bright="41000"/>
          </a:blip>
          <a:srcRect/>
          <a:stretch>
            <a:fillRect/>
          </a:stretch>
        </p:blipFill>
        <p:spPr bwMode="auto">
          <a:xfrm>
            <a:off x="467544" y="836712"/>
            <a:ext cx="8352928" cy="5472608"/>
          </a:xfrm>
          <a:prstGeom prst="rect">
            <a:avLst/>
          </a:prstGeom>
          <a:noFill/>
          <a:ln w="9525">
            <a:noFill/>
            <a:miter lim="800000"/>
            <a:headEnd/>
            <a:tailEnd/>
          </a:ln>
        </p:spPr>
      </p:pic>
      <p:graphicFrame>
        <p:nvGraphicFramePr>
          <p:cNvPr id="7" name="Diagram 6"/>
          <p:cNvGraphicFramePr/>
          <p:nvPr/>
        </p:nvGraphicFramePr>
        <p:xfrm>
          <a:off x="285720" y="0"/>
          <a:ext cx="8572560" cy="70788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4577" name="Rectangle 1"/>
          <p:cNvSpPr>
            <a:spLocks noChangeArrowheads="1"/>
          </p:cNvSpPr>
          <p:nvPr/>
        </p:nvSpPr>
        <p:spPr bwMode="auto">
          <a:xfrm>
            <a:off x="395536" y="3356992"/>
            <a:ext cx="8215370" cy="258532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540000" marR="0" lvl="0" indent="0" algn="just" defTabSz="914400" rtl="0" eaLnBrk="1" fontAlgn="base" latinLnBrk="0" hangingPunct="1">
              <a:lnSpc>
                <a:spcPct val="100000"/>
              </a:lnSpc>
              <a:spcBef>
                <a:spcPct val="0"/>
              </a:spcBef>
              <a:spcAft>
                <a:spcPct val="0"/>
              </a:spcAft>
              <a:buClrTx/>
              <a:buSzTx/>
              <a:buBlip>
                <a:blip r:embed="rId9"/>
              </a:buBlip>
              <a:tabLst/>
            </a:pPr>
            <a:r>
              <a:rPr kumimoji="0" lang="mk-MK" sz="140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mk-MK" b="1" i="0" u="none" strike="noStrike" cap="none" normalizeH="0" baseline="0" dirty="0" smtClean="0">
                <a:ln>
                  <a:noFill/>
                </a:ln>
                <a:solidFill>
                  <a:srgbClr val="03370D"/>
                </a:solidFill>
                <a:effectLst/>
                <a:latin typeface="Arial" pitchFamily="34" charset="0"/>
                <a:ea typeface="Calibri" pitchFamily="34" charset="0"/>
                <a:cs typeface="Arial" pitchFamily="34" charset="0"/>
              </a:rPr>
              <a:t>Комплетност и навременост на документацијата</a:t>
            </a:r>
          </a:p>
          <a:p>
            <a:pPr marL="540000" algn="just" fontAlgn="base">
              <a:spcBef>
                <a:spcPct val="0"/>
              </a:spcBef>
              <a:spcAft>
                <a:spcPct val="0"/>
              </a:spcAft>
              <a:buBlip>
                <a:blip r:embed="rId9"/>
              </a:buBlip>
            </a:pPr>
            <a:r>
              <a:rPr lang="mk-MK" b="1" dirty="0" smtClean="0">
                <a:solidFill>
                  <a:srgbClr val="03370D"/>
                </a:solidFill>
                <a:latin typeface="Arial" pitchFamily="34" charset="0"/>
                <a:cs typeface="Arial" pitchFamily="34" charset="0"/>
              </a:rPr>
              <a:t>  Употреба на општоприфатената терминологија и кратенки</a:t>
            </a:r>
          </a:p>
          <a:p>
            <a:pPr marL="540000" algn="just" fontAlgn="base">
              <a:spcBef>
                <a:spcPct val="0"/>
              </a:spcBef>
              <a:spcAft>
                <a:spcPct val="0"/>
              </a:spcAft>
              <a:buBlip>
                <a:blip r:embed="rId9"/>
              </a:buBlip>
            </a:pPr>
            <a:r>
              <a:rPr lang="mk-MK" b="1" dirty="0" smtClean="0">
                <a:solidFill>
                  <a:srgbClr val="03370D"/>
                </a:solidFill>
                <a:latin typeface="Arial" pitchFamily="34" charset="0"/>
                <a:cs typeface="Arial" pitchFamily="34" charset="0"/>
              </a:rPr>
              <a:t>  Читкост на заведените податоци</a:t>
            </a:r>
          </a:p>
          <a:p>
            <a:pPr marL="540000" algn="just" fontAlgn="base">
              <a:spcBef>
                <a:spcPct val="0"/>
              </a:spcBef>
              <a:spcAft>
                <a:spcPct val="0"/>
              </a:spcAft>
              <a:buBlip>
                <a:blip r:embed="rId9"/>
              </a:buBlip>
            </a:pPr>
            <a:r>
              <a:rPr lang="mk-MK" b="1" dirty="0" smtClean="0">
                <a:solidFill>
                  <a:srgbClr val="03370D"/>
                </a:solidFill>
                <a:latin typeface="Arial" pitchFamily="34" charset="0"/>
                <a:cs typeface="Arial" pitchFamily="34" charset="0"/>
              </a:rPr>
              <a:t>  Особеност на документирањето и причински линкови</a:t>
            </a:r>
          </a:p>
          <a:p>
            <a:pPr marL="540000" algn="just" fontAlgn="base">
              <a:spcBef>
                <a:spcPct val="0"/>
              </a:spcBef>
              <a:spcAft>
                <a:spcPct val="0"/>
              </a:spcAft>
              <a:buBlip>
                <a:blip r:embed="rId9"/>
              </a:buBlip>
            </a:pPr>
            <a:r>
              <a:rPr lang="mk-MK" b="1" dirty="0" smtClean="0">
                <a:solidFill>
                  <a:srgbClr val="03370D"/>
                </a:solidFill>
                <a:latin typeface="Arial" pitchFamily="34" charset="0"/>
                <a:cs typeface="Arial" pitchFamily="34" charset="0"/>
              </a:rPr>
              <a:t>  Евидентирање и кодирање на главната дијагноза (дијагноза што била најодговорна за решението да се прими пациентот)</a:t>
            </a:r>
          </a:p>
          <a:p>
            <a:pPr marL="540000" algn="just" fontAlgn="base">
              <a:spcBef>
                <a:spcPct val="0"/>
              </a:spcBef>
              <a:spcAft>
                <a:spcPct val="0"/>
              </a:spcAft>
              <a:buBlip>
                <a:blip r:embed="rId9"/>
              </a:buBlip>
            </a:pPr>
            <a:r>
              <a:rPr lang="mk-MK" b="1" dirty="0" smtClean="0">
                <a:solidFill>
                  <a:srgbClr val="03370D"/>
                </a:solidFill>
                <a:latin typeface="Arial" pitchFamily="34" charset="0"/>
                <a:cs typeface="Arial" pitchFamily="34" charset="0"/>
              </a:rPr>
              <a:t>  Влијание на неточниот избор на главната дијагноза</a:t>
            </a:r>
          </a:p>
          <a:p>
            <a:pPr marL="540000" algn="just" fontAlgn="base">
              <a:spcBef>
                <a:spcPct val="0"/>
              </a:spcBef>
              <a:spcAft>
                <a:spcPct val="0"/>
              </a:spcAft>
              <a:buBlip>
                <a:blip r:embed="rId9"/>
              </a:buBlip>
            </a:pPr>
            <a:r>
              <a:rPr lang="mk-MK" b="1" dirty="0" smtClean="0">
                <a:solidFill>
                  <a:srgbClr val="03370D"/>
                </a:solidFill>
                <a:latin typeface="Arial" pitchFamily="34" charset="0"/>
                <a:cs typeface="Arial" pitchFamily="34" charset="0"/>
              </a:rPr>
              <a:t>  </a:t>
            </a:r>
            <a:r>
              <a:rPr lang="en-US" b="1" dirty="0" smtClean="0">
                <a:solidFill>
                  <a:srgbClr val="03370D"/>
                </a:solidFill>
                <a:latin typeface="Arial" pitchFamily="34" charset="0"/>
                <a:cs typeface="Arial" pitchFamily="34" charset="0"/>
              </a:rPr>
              <a:t>Е</a:t>
            </a:r>
            <a:r>
              <a:rPr lang="mk-MK" b="1" dirty="0" smtClean="0">
                <a:solidFill>
                  <a:srgbClr val="03370D"/>
                </a:solidFill>
                <a:latin typeface="Arial" pitchFamily="34" charset="0"/>
                <a:cs typeface="Arial" pitchFamily="34" charset="0"/>
              </a:rPr>
              <a:t>видентирање и кодирање на дополнителните дијагнози</a:t>
            </a:r>
          </a:p>
          <a:p>
            <a:pPr marL="540000" algn="just" fontAlgn="base">
              <a:spcBef>
                <a:spcPct val="0"/>
              </a:spcBef>
              <a:spcAft>
                <a:spcPct val="0"/>
              </a:spcAft>
              <a:buBlip>
                <a:blip r:embed="rId9"/>
              </a:buBlip>
            </a:pPr>
            <a:r>
              <a:rPr lang="mk-MK" b="1" dirty="0" smtClean="0">
                <a:solidFill>
                  <a:srgbClr val="03370D"/>
                </a:solidFill>
                <a:latin typeface="Arial" pitchFamily="34" charset="0"/>
                <a:cs typeface="Arial" pitchFamily="34" charset="0"/>
              </a:rPr>
              <a:t>  Евидентирање и кодирање на процедури</a:t>
            </a:r>
            <a:endParaRPr kumimoji="0" lang="mk-MK" b="1" i="0" u="none" strike="noStrike" cap="none" normalizeH="0" baseline="0" dirty="0" smtClean="0">
              <a:ln>
                <a:noFill/>
              </a:ln>
              <a:solidFill>
                <a:srgbClr val="03370D"/>
              </a:solidFill>
              <a:effectLst/>
              <a:latin typeface="Arial" pitchFamily="34" charset="0"/>
              <a:cs typeface="Arial" pitchFamily="34" charset="0"/>
            </a:endParaRPr>
          </a:p>
        </p:txBody>
      </p:sp>
      <p:sp>
        <p:nvSpPr>
          <p:cNvPr id="6" name="Rectangle 5"/>
          <p:cNvSpPr/>
          <p:nvPr/>
        </p:nvSpPr>
        <p:spPr>
          <a:xfrm>
            <a:off x="179512" y="1412776"/>
            <a:ext cx="8429684" cy="646331"/>
          </a:xfrm>
          <a:prstGeom prst="rect">
            <a:avLst/>
          </a:prstGeom>
        </p:spPr>
        <p:txBody>
          <a:bodyPr wrap="square">
            <a:spAutoFit/>
          </a:bodyPr>
          <a:lstStyle/>
          <a:p>
            <a:pPr algn="ctr"/>
            <a:r>
              <a:rPr lang="mk-MK" b="1" dirty="0" smtClean="0">
                <a:solidFill>
                  <a:srgbClr val="C00000"/>
                </a:solidFill>
                <a:latin typeface="Arial" pitchFamily="34" charset="0"/>
                <a:cs typeface="Arial" pitchFamily="34" charset="0"/>
              </a:rPr>
              <a:t>Воопшто не е лесно правилно да се кодира со цел да се осигури дека на епизодата на пружена нега на пациентот и е назначена точната ДСГ</a:t>
            </a:r>
            <a:endParaRPr lang="mk-MK" b="1" dirty="0">
              <a:solidFill>
                <a:srgbClr val="C00000"/>
              </a:solidFill>
              <a:latin typeface="Arial" pitchFamily="34" charset="0"/>
              <a:cs typeface="Arial" pitchFamily="34" charset="0"/>
            </a:endParaRPr>
          </a:p>
        </p:txBody>
      </p:sp>
    </p:spTree>
  </p:cSld>
  <p:clrMapOvr>
    <a:masterClrMapping/>
  </p:clrMapOvr>
  <p:transition spd="slow">
    <p:spli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linds(horizont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4577">
                                            <p:txEl>
                                              <p:pRg st="0" end="0"/>
                                            </p:txEl>
                                          </p:spTgt>
                                        </p:tgtEl>
                                        <p:attrNameLst>
                                          <p:attrName>style.visibility</p:attrName>
                                        </p:attrNameLst>
                                      </p:cBhvr>
                                      <p:to>
                                        <p:strVal val="visible"/>
                                      </p:to>
                                    </p:set>
                                    <p:animEffect transition="in" filter="box(in)">
                                      <p:cBhvr>
                                        <p:cTn id="12" dur="500"/>
                                        <p:tgtEl>
                                          <p:spTgt spid="24577">
                                            <p:txEl>
                                              <p:pRg st="0" end="0"/>
                                            </p:txEl>
                                          </p:spTgt>
                                        </p:tgtEl>
                                      </p:cBhvr>
                                    </p:animEffect>
                                  </p:childTnLst>
                                </p:cTn>
                              </p:par>
                              <p:par>
                                <p:cTn id="13" presetID="4" presetClass="entr" presetSubtype="16" fill="hold" nodeType="withEffect">
                                  <p:stCondLst>
                                    <p:cond delay="0"/>
                                  </p:stCondLst>
                                  <p:childTnLst>
                                    <p:set>
                                      <p:cBhvr>
                                        <p:cTn id="14" dur="1" fill="hold">
                                          <p:stCondLst>
                                            <p:cond delay="0"/>
                                          </p:stCondLst>
                                        </p:cTn>
                                        <p:tgtEl>
                                          <p:spTgt spid="24577">
                                            <p:txEl>
                                              <p:pRg st="1" end="1"/>
                                            </p:txEl>
                                          </p:spTgt>
                                        </p:tgtEl>
                                        <p:attrNameLst>
                                          <p:attrName>style.visibility</p:attrName>
                                        </p:attrNameLst>
                                      </p:cBhvr>
                                      <p:to>
                                        <p:strVal val="visible"/>
                                      </p:to>
                                    </p:set>
                                    <p:animEffect transition="in" filter="box(in)">
                                      <p:cBhvr>
                                        <p:cTn id="15" dur="500"/>
                                        <p:tgtEl>
                                          <p:spTgt spid="24577">
                                            <p:txEl>
                                              <p:pRg st="1" end="1"/>
                                            </p:txEl>
                                          </p:spTgt>
                                        </p:tgtEl>
                                      </p:cBhvr>
                                    </p:animEffect>
                                  </p:childTnLst>
                                </p:cTn>
                              </p:par>
                              <p:par>
                                <p:cTn id="16" presetID="4" presetClass="entr" presetSubtype="16" fill="hold" nodeType="withEffect">
                                  <p:stCondLst>
                                    <p:cond delay="0"/>
                                  </p:stCondLst>
                                  <p:childTnLst>
                                    <p:set>
                                      <p:cBhvr>
                                        <p:cTn id="17" dur="1" fill="hold">
                                          <p:stCondLst>
                                            <p:cond delay="0"/>
                                          </p:stCondLst>
                                        </p:cTn>
                                        <p:tgtEl>
                                          <p:spTgt spid="24577">
                                            <p:txEl>
                                              <p:pRg st="2" end="2"/>
                                            </p:txEl>
                                          </p:spTgt>
                                        </p:tgtEl>
                                        <p:attrNameLst>
                                          <p:attrName>style.visibility</p:attrName>
                                        </p:attrNameLst>
                                      </p:cBhvr>
                                      <p:to>
                                        <p:strVal val="visible"/>
                                      </p:to>
                                    </p:set>
                                    <p:animEffect transition="in" filter="box(in)">
                                      <p:cBhvr>
                                        <p:cTn id="18" dur="500"/>
                                        <p:tgtEl>
                                          <p:spTgt spid="24577">
                                            <p:txEl>
                                              <p:pRg st="2" end="2"/>
                                            </p:txEl>
                                          </p:spTgt>
                                        </p:tgtEl>
                                      </p:cBhvr>
                                    </p:animEffect>
                                  </p:childTnLst>
                                </p:cTn>
                              </p:par>
                              <p:par>
                                <p:cTn id="19" presetID="4" presetClass="entr" presetSubtype="16" fill="hold" nodeType="withEffect">
                                  <p:stCondLst>
                                    <p:cond delay="0"/>
                                  </p:stCondLst>
                                  <p:childTnLst>
                                    <p:set>
                                      <p:cBhvr>
                                        <p:cTn id="20" dur="1" fill="hold">
                                          <p:stCondLst>
                                            <p:cond delay="0"/>
                                          </p:stCondLst>
                                        </p:cTn>
                                        <p:tgtEl>
                                          <p:spTgt spid="24577">
                                            <p:txEl>
                                              <p:pRg st="3" end="3"/>
                                            </p:txEl>
                                          </p:spTgt>
                                        </p:tgtEl>
                                        <p:attrNameLst>
                                          <p:attrName>style.visibility</p:attrName>
                                        </p:attrNameLst>
                                      </p:cBhvr>
                                      <p:to>
                                        <p:strVal val="visible"/>
                                      </p:to>
                                    </p:set>
                                    <p:animEffect transition="in" filter="box(in)">
                                      <p:cBhvr>
                                        <p:cTn id="21" dur="500"/>
                                        <p:tgtEl>
                                          <p:spTgt spid="24577">
                                            <p:txEl>
                                              <p:pRg st="3" end="3"/>
                                            </p:txEl>
                                          </p:spTgt>
                                        </p:tgtEl>
                                      </p:cBhvr>
                                    </p:animEffect>
                                  </p:childTnLst>
                                </p:cTn>
                              </p:par>
                              <p:par>
                                <p:cTn id="22" presetID="4" presetClass="entr" presetSubtype="16" fill="hold" nodeType="withEffect">
                                  <p:stCondLst>
                                    <p:cond delay="0"/>
                                  </p:stCondLst>
                                  <p:childTnLst>
                                    <p:set>
                                      <p:cBhvr>
                                        <p:cTn id="23" dur="1" fill="hold">
                                          <p:stCondLst>
                                            <p:cond delay="0"/>
                                          </p:stCondLst>
                                        </p:cTn>
                                        <p:tgtEl>
                                          <p:spTgt spid="24577">
                                            <p:txEl>
                                              <p:pRg st="4" end="4"/>
                                            </p:txEl>
                                          </p:spTgt>
                                        </p:tgtEl>
                                        <p:attrNameLst>
                                          <p:attrName>style.visibility</p:attrName>
                                        </p:attrNameLst>
                                      </p:cBhvr>
                                      <p:to>
                                        <p:strVal val="visible"/>
                                      </p:to>
                                    </p:set>
                                    <p:animEffect transition="in" filter="box(in)">
                                      <p:cBhvr>
                                        <p:cTn id="24" dur="500"/>
                                        <p:tgtEl>
                                          <p:spTgt spid="24577">
                                            <p:txEl>
                                              <p:pRg st="4" end="4"/>
                                            </p:txEl>
                                          </p:spTgt>
                                        </p:tgtEl>
                                      </p:cBhvr>
                                    </p:animEffect>
                                  </p:childTnLst>
                                </p:cTn>
                              </p:par>
                              <p:par>
                                <p:cTn id="25" presetID="4" presetClass="entr" presetSubtype="16" fill="hold" nodeType="withEffect">
                                  <p:stCondLst>
                                    <p:cond delay="0"/>
                                  </p:stCondLst>
                                  <p:childTnLst>
                                    <p:set>
                                      <p:cBhvr>
                                        <p:cTn id="26" dur="1" fill="hold">
                                          <p:stCondLst>
                                            <p:cond delay="0"/>
                                          </p:stCondLst>
                                        </p:cTn>
                                        <p:tgtEl>
                                          <p:spTgt spid="24577">
                                            <p:txEl>
                                              <p:pRg st="5" end="5"/>
                                            </p:txEl>
                                          </p:spTgt>
                                        </p:tgtEl>
                                        <p:attrNameLst>
                                          <p:attrName>style.visibility</p:attrName>
                                        </p:attrNameLst>
                                      </p:cBhvr>
                                      <p:to>
                                        <p:strVal val="visible"/>
                                      </p:to>
                                    </p:set>
                                    <p:animEffect transition="in" filter="box(in)">
                                      <p:cBhvr>
                                        <p:cTn id="27" dur="500"/>
                                        <p:tgtEl>
                                          <p:spTgt spid="24577">
                                            <p:txEl>
                                              <p:pRg st="5" end="5"/>
                                            </p:txEl>
                                          </p:spTgt>
                                        </p:tgtEl>
                                      </p:cBhvr>
                                    </p:animEffect>
                                  </p:childTnLst>
                                </p:cTn>
                              </p:par>
                              <p:par>
                                <p:cTn id="28" presetID="4" presetClass="entr" presetSubtype="16" fill="hold" nodeType="withEffect">
                                  <p:stCondLst>
                                    <p:cond delay="0"/>
                                  </p:stCondLst>
                                  <p:childTnLst>
                                    <p:set>
                                      <p:cBhvr>
                                        <p:cTn id="29" dur="1" fill="hold">
                                          <p:stCondLst>
                                            <p:cond delay="0"/>
                                          </p:stCondLst>
                                        </p:cTn>
                                        <p:tgtEl>
                                          <p:spTgt spid="24577">
                                            <p:txEl>
                                              <p:pRg st="6" end="6"/>
                                            </p:txEl>
                                          </p:spTgt>
                                        </p:tgtEl>
                                        <p:attrNameLst>
                                          <p:attrName>style.visibility</p:attrName>
                                        </p:attrNameLst>
                                      </p:cBhvr>
                                      <p:to>
                                        <p:strVal val="visible"/>
                                      </p:to>
                                    </p:set>
                                    <p:animEffect transition="in" filter="box(in)">
                                      <p:cBhvr>
                                        <p:cTn id="30" dur="500"/>
                                        <p:tgtEl>
                                          <p:spTgt spid="24577">
                                            <p:txEl>
                                              <p:pRg st="6" end="6"/>
                                            </p:txEl>
                                          </p:spTgt>
                                        </p:tgtEl>
                                      </p:cBhvr>
                                    </p:animEffect>
                                  </p:childTnLst>
                                </p:cTn>
                              </p:par>
                              <p:par>
                                <p:cTn id="31" presetID="4" presetClass="entr" presetSubtype="16" fill="hold" nodeType="withEffect">
                                  <p:stCondLst>
                                    <p:cond delay="0"/>
                                  </p:stCondLst>
                                  <p:childTnLst>
                                    <p:set>
                                      <p:cBhvr>
                                        <p:cTn id="32" dur="1" fill="hold">
                                          <p:stCondLst>
                                            <p:cond delay="0"/>
                                          </p:stCondLst>
                                        </p:cTn>
                                        <p:tgtEl>
                                          <p:spTgt spid="24577">
                                            <p:txEl>
                                              <p:pRg st="7" end="7"/>
                                            </p:txEl>
                                          </p:spTgt>
                                        </p:tgtEl>
                                        <p:attrNameLst>
                                          <p:attrName>style.visibility</p:attrName>
                                        </p:attrNameLst>
                                      </p:cBhvr>
                                      <p:to>
                                        <p:strVal val="visible"/>
                                      </p:to>
                                    </p:set>
                                    <p:animEffect transition="in" filter="box(in)">
                                      <p:cBhvr>
                                        <p:cTn id="33" dur="500"/>
                                        <p:tgtEl>
                                          <p:spTgt spid="2457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graphicFrame>
        <p:nvGraphicFramePr>
          <p:cNvPr id="6" name="Table 5"/>
          <p:cNvGraphicFramePr>
            <a:graphicFrameLocks noGrp="1"/>
          </p:cNvGraphicFramePr>
          <p:nvPr/>
        </p:nvGraphicFramePr>
        <p:xfrm>
          <a:off x="755576" y="1268760"/>
          <a:ext cx="7272808" cy="1389112"/>
        </p:xfrm>
        <a:graphic>
          <a:graphicData uri="http://schemas.openxmlformats.org/drawingml/2006/table">
            <a:tbl>
              <a:tblPr>
                <a:effectLst>
                  <a:outerShdw blurRad="165100" dist="317500" dir="1980000" sx="105000" sy="105000" kx="-800400" algn="bl" rotWithShape="0">
                    <a:prstClr val="black">
                      <a:alpha val="20000"/>
                    </a:prstClr>
                  </a:outerShdw>
                </a:effectLst>
              </a:tblPr>
              <a:tblGrid>
                <a:gridCol w="4225092"/>
                <a:gridCol w="1755968"/>
                <a:gridCol w="1291748"/>
              </a:tblGrid>
              <a:tr h="347278">
                <a:tc>
                  <a:txBody>
                    <a:bodyPr/>
                    <a:lstStyle/>
                    <a:p>
                      <a:pPr algn="ctr" fontAlgn="ctr"/>
                      <a:r>
                        <a:rPr lang="mk-MK" sz="1600" b="1" i="0" u="none" strike="noStrike" dirty="0">
                          <a:solidFill>
                            <a:srgbClr val="C00000"/>
                          </a:solidFill>
                          <a:latin typeface="Calibri"/>
                        </a:rPr>
                        <a:t>Просечни трошоци по пациент</a:t>
                      </a:r>
                    </a:p>
                  </a:txBody>
                  <a:tcPr marL="9525" marR="9525" marT="9525" marB="0" anchor="ctr">
                    <a:lnL>
                      <a:noFill/>
                    </a:lnL>
                    <a:lnR>
                      <a:noFill/>
                    </a:lnR>
                    <a:lnT>
                      <a:noFill/>
                    </a:lnT>
                    <a:lnB>
                      <a:noFill/>
                    </a:lnB>
                    <a:solidFill>
                      <a:srgbClr val="4BACC6">
                        <a:lumMod val="20000"/>
                        <a:lumOff val="80000"/>
                        <a:alpha val="86000"/>
                      </a:srgbClr>
                    </a:solidFill>
                  </a:tcPr>
                </a:tc>
                <a:tc>
                  <a:txBody>
                    <a:bodyPr/>
                    <a:lstStyle/>
                    <a:p>
                      <a:pPr algn="ctr" fontAlgn="ctr"/>
                      <a:r>
                        <a:rPr lang="mk-MK" sz="1600" b="0" i="0" u="none" strike="noStrike">
                          <a:solidFill>
                            <a:srgbClr val="17375D"/>
                          </a:solidFill>
                          <a:latin typeface="Calibri"/>
                        </a:rPr>
                        <a:t>АМБУЛАНТА</a:t>
                      </a:r>
                    </a:p>
                  </a:txBody>
                  <a:tcPr marL="9525" marR="9525" marT="9525" marB="0" anchor="ctr">
                    <a:lnL>
                      <a:noFill/>
                    </a:lnL>
                    <a:lnR>
                      <a:noFill/>
                    </a:lnR>
                    <a:lnT>
                      <a:noFill/>
                    </a:lnT>
                    <a:lnB>
                      <a:noFill/>
                    </a:lnB>
                    <a:solidFill>
                      <a:srgbClr val="4BACC6">
                        <a:lumMod val="20000"/>
                        <a:lumOff val="80000"/>
                        <a:alpha val="86000"/>
                      </a:srgbClr>
                    </a:solidFill>
                  </a:tcPr>
                </a:tc>
                <a:tc>
                  <a:txBody>
                    <a:bodyPr/>
                    <a:lstStyle/>
                    <a:p>
                      <a:pPr algn="ctr" fontAlgn="ctr"/>
                      <a:r>
                        <a:rPr lang="mk-MK" sz="1600" b="0" i="0" u="none" strike="noStrike">
                          <a:solidFill>
                            <a:srgbClr val="17375D"/>
                          </a:solidFill>
                          <a:latin typeface="Calibri"/>
                        </a:rPr>
                        <a:t>ПО ДСГ</a:t>
                      </a:r>
                    </a:p>
                  </a:txBody>
                  <a:tcPr marL="9525" marR="9525" marT="9525" marB="0" anchor="ctr">
                    <a:lnL>
                      <a:noFill/>
                    </a:lnL>
                    <a:lnR>
                      <a:noFill/>
                    </a:lnR>
                    <a:lnT>
                      <a:noFill/>
                    </a:lnT>
                    <a:lnB>
                      <a:noFill/>
                    </a:lnB>
                    <a:solidFill>
                      <a:srgbClr val="4BACC6">
                        <a:lumMod val="20000"/>
                        <a:lumOff val="80000"/>
                        <a:alpha val="86000"/>
                      </a:srgbClr>
                    </a:solidFill>
                  </a:tcPr>
                </a:tc>
              </a:tr>
              <a:tr h="694556">
                <a:tc>
                  <a:txBody>
                    <a:bodyPr/>
                    <a:lstStyle/>
                    <a:p>
                      <a:pPr algn="ctr" fontAlgn="ctr"/>
                      <a:r>
                        <a:rPr lang="mk-MK" sz="1600" b="1" i="0" u="none" strike="noStrike" dirty="0">
                          <a:solidFill>
                            <a:srgbClr val="C00000"/>
                          </a:solidFill>
                          <a:latin typeface="Calibri"/>
                        </a:rPr>
                        <a:t>2009 год.</a:t>
                      </a:r>
                    </a:p>
                  </a:txBody>
                  <a:tcPr marL="9525" marR="9525" marT="9525" marB="0" anchor="ctr">
                    <a:lnL>
                      <a:noFill/>
                    </a:lnL>
                    <a:lnR>
                      <a:noFill/>
                    </a:lnR>
                    <a:lnT>
                      <a:noFill/>
                    </a:lnT>
                    <a:lnB>
                      <a:noFill/>
                    </a:lnB>
                    <a:solidFill>
                      <a:srgbClr val="4BACC6">
                        <a:lumMod val="20000"/>
                        <a:lumOff val="80000"/>
                        <a:alpha val="86000"/>
                      </a:srgbClr>
                    </a:solidFill>
                  </a:tcPr>
                </a:tc>
                <a:tc>
                  <a:txBody>
                    <a:bodyPr/>
                    <a:lstStyle/>
                    <a:p>
                      <a:pPr algn="ctr" fontAlgn="ctr"/>
                      <a:r>
                        <a:rPr lang="mk-MK" sz="1600" b="0" i="0" u="none" strike="noStrike">
                          <a:solidFill>
                            <a:srgbClr val="17375D"/>
                          </a:solidFill>
                          <a:latin typeface="Calibri"/>
                        </a:rPr>
                        <a:t>2.622,42</a:t>
                      </a:r>
                    </a:p>
                  </a:txBody>
                  <a:tcPr marL="9525" marR="9525" marT="9525" marB="0" anchor="ctr">
                    <a:lnL>
                      <a:noFill/>
                    </a:lnL>
                    <a:lnR>
                      <a:noFill/>
                    </a:lnR>
                    <a:lnT>
                      <a:noFill/>
                    </a:lnT>
                    <a:lnB>
                      <a:noFill/>
                    </a:lnB>
                    <a:solidFill>
                      <a:srgbClr val="4BACC6">
                        <a:lumMod val="20000"/>
                        <a:lumOff val="80000"/>
                        <a:alpha val="86000"/>
                      </a:srgbClr>
                    </a:solidFill>
                  </a:tcPr>
                </a:tc>
                <a:tc>
                  <a:txBody>
                    <a:bodyPr/>
                    <a:lstStyle/>
                    <a:p>
                      <a:pPr algn="ctr" fontAlgn="ctr"/>
                      <a:r>
                        <a:rPr lang="mk-MK" sz="1600" b="0" i="0" u="none" strike="noStrike">
                          <a:solidFill>
                            <a:srgbClr val="17375D"/>
                          </a:solidFill>
                          <a:latin typeface="Calibri"/>
                        </a:rPr>
                        <a:t>25.199,60</a:t>
                      </a:r>
                    </a:p>
                  </a:txBody>
                  <a:tcPr marL="9525" marR="9525" marT="9525" marB="0" anchor="ctr">
                    <a:lnL>
                      <a:noFill/>
                    </a:lnL>
                    <a:lnR>
                      <a:noFill/>
                    </a:lnR>
                    <a:lnT>
                      <a:noFill/>
                    </a:lnT>
                    <a:lnB>
                      <a:noFill/>
                    </a:lnB>
                    <a:solidFill>
                      <a:srgbClr val="4BACC6">
                        <a:lumMod val="20000"/>
                        <a:lumOff val="80000"/>
                        <a:alpha val="86000"/>
                      </a:srgbClr>
                    </a:solidFill>
                  </a:tcPr>
                </a:tc>
              </a:tr>
              <a:tr h="347278">
                <a:tc>
                  <a:txBody>
                    <a:bodyPr/>
                    <a:lstStyle/>
                    <a:p>
                      <a:pPr algn="ctr" fontAlgn="ctr"/>
                      <a:r>
                        <a:rPr lang="mk-MK" sz="1600" b="1" i="0" u="none" strike="noStrike" dirty="0">
                          <a:solidFill>
                            <a:srgbClr val="C00000"/>
                          </a:solidFill>
                          <a:latin typeface="Calibri"/>
                        </a:rPr>
                        <a:t>2010 год.</a:t>
                      </a:r>
                    </a:p>
                  </a:txBody>
                  <a:tcPr marL="9525" marR="9525" marT="9525" marB="0" anchor="ctr">
                    <a:lnL>
                      <a:noFill/>
                    </a:lnL>
                    <a:lnR>
                      <a:noFill/>
                    </a:lnR>
                    <a:lnT>
                      <a:noFill/>
                    </a:lnT>
                    <a:lnB>
                      <a:noFill/>
                    </a:lnB>
                    <a:solidFill>
                      <a:srgbClr val="4BACC6">
                        <a:lumMod val="20000"/>
                        <a:lumOff val="80000"/>
                        <a:alpha val="86000"/>
                      </a:srgbClr>
                    </a:solidFill>
                  </a:tcPr>
                </a:tc>
                <a:tc>
                  <a:txBody>
                    <a:bodyPr/>
                    <a:lstStyle/>
                    <a:p>
                      <a:pPr algn="ctr" fontAlgn="ctr"/>
                      <a:r>
                        <a:rPr lang="mk-MK" sz="1600" b="0" i="0" u="none" strike="noStrike" dirty="0">
                          <a:solidFill>
                            <a:srgbClr val="17375D"/>
                          </a:solidFill>
                          <a:latin typeface="Calibri"/>
                        </a:rPr>
                        <a:t>2.728,58</a:t>
                      </a:r>
                    </a:p>
                  </a:txBody>
                  <a:tcPr marL="9525" marR="9525" marT="9525" marB="0" anchor="ctr">
                    <a:lnL>
                      <a:noFill/>
                    </a:lnL>
                    <a:lnR>
                      <a:noFill/>
                    </a:lnR>
                    <a:lnT>
                      <a:noFill/>
                    </a:lnT>
                    <a:lnB>
                      <a:noFill/>
                    </a:lnB>
                    <a:solidFill>
                      <a:srgbClr val="4BACC6">
                        <a:lumMod val="20000"/>
                        <a:lumOff val="80000"/>
                        <a:alpha val="86000"/>
                      </a:srgbClr>
                    </a:solidFill>
                  </a:tcPr>
                </a:tc>
                <a:tc>
                  <a:txBody>
                    <a:bodyPr/>
                    <a:lstStyle/>
                    <a:p>
                      <a:pPr algn="ctr" fontAlgn="ctr"/>
                      <a:r>
                        <a:rPr lang="mk-MK" sz="1600" b="0" i="0" u="none" strike="noStrike" dirty="0">
                          <a:solidFill>
                            <a:srgbClr val="17375D"/>
                          </a:solidFill>
                          <a:latin typeface="Calibri"/>
                        </a:rPr>
                        <a:t>20.260,02</a:t>
                      </a:r>
                    </a:p>
                  </a:txBody>
                  <a:tcPr marL="9525" marR="9525" marT="9525" marB="0" anchor="ctr">
                    <a:lnL>
                      <a:noFill/>
                    </a:lnL>
                    <a:lnR>
                      <a:noFill/>
                    </a:lnR>
                    <a:lnT>
                      <a:noFill/>
                    </a:lnT>
                    <a:lnB>
                      <a:noFill/>
                    </a:lnB>
                    <a:solidFill>
                      <a:srgbClr val="4BACC6">
                        <a:lumMod val="20000"/>
                        <a:lumOff val="80000"/>
                        <a:alpha val="86000"/>
                      </a:srgbClr>
                    </a:solidFill>
                  </a:tcPr>
                </a:tc>
              </a:tr>
            </a:tbl>
          </a:graphicData>
        </a:graphic>
      </p:graphicFrame>
      <p:sp>
        <p:nvSpPr>
          <p:cNvPr id="7" name="Rectangle 6"/>
          <p:cNvSpPr/>
          <p:nvPr/>
        </p:nvSpPr>
        <p:spPr>
          <a:xfrm>
            <a:off x="1595997" y="476672"/>
            <a:ext cx="5578771" cy="584775"/>
          </a:xfrm>
          <a:prstGeom prst="rect">
            <a:avLst/>
          </a:prstGeom>
        </p:spPr>
        <p:txBody>
          <a:bodyPr wrap="none">
            <a:spAutoFit/>
            <a:scene3d>
              <a:camera prst="orthographicFront"/>
              <a:lightRig rig="threePt" dir="t"/>
            </a:scene3d>
            <a:sp3d extrusionH="57150" contourW="6350">
              <a:extrusionClr>
                <a:srgbClr val="FF0000"/>
              </a:extrusionClr>
              <a:contourClr>
                <a:srgbClr val="002060"/>
              </a:contourClr>
            </a:sp3d>
          </a:bodyPr>
          <a:lstStyle/>
          <a:p>
            <a:pPr algn="ctr" fontAlgn="ctr"/>
            <a:r>
              <a:rPr lang="mk-MK" sz="3200" dirty="0" smtClean="0">
                <a:solidFill>
                  <a:schemeClr val="accent5">
                    <a:lumMod val="40000"/>
                    <a:lumOff val="60000"/>
                  </a:schemeClr>
                </a:solidFill>
                <a:effectLst>
                  <a:outerShdw blurRad="165100" dist="38100" dir="18900000" sx="104000" sy="104000" algn="bl" rotWithShape="0">
                    <a:prstClr val="black">
                      <a:alpha val="40000"/>
                    </a:prstClr>
                  </a:outerShdw>
                </a:effectLst>
                <a:latin typeface="Calibri"/>
              </a:rPr>
              <a:t>Просечни трошоци по пациент</a:t>
            </a:r>
            <a:endParaRPr lang="mk-MK" sz="3200" dirty="0">
              <a:solidFill>
                <a:schemeClr val="accent5">
                  <a:lumMod val="40000"/>
                  <a:lumOff val="60000"/>
                </a:schemeClr>
              </a:solidFill>
              <a:effectLst>
                <a:outerShdw blurRad="165100" dist="38100" dir="18900000" sx="104000" sy="104000" algn="bl" rotWithShape="0">
                  <a:prstClr val="black">
                    <a:alpha val="40000"/>
                  </a:prstClr>
                </a:outerShdw>
              </a:effectLst>
              <a:latin typeface="Calibri"/>
            </a:endParaRPr>
          </a:p>
        </p:txBody>
      </p:sp>
      <p:sp>
        <p:nvSpPr>
          <p:cNvPr id="9" name="Rectangle 8"/>
          <p:cNvSpPr/>
          <p:nvPr/>
        </p:nvSpPr>
        <p:spPr>
          <a:xfrm>
            <a:off x="359024" y="2996952"/>
            <a:ext cx="8784976" cy="3154710"/>
          </a:xfrm>
          <a:prstGeom prst="rect">
            <a:avLst/>
          </a:prstGeom>
        </p:spPr>
        <p:txBody>
          <a:bodyPr wrap="square">
            <a:spAutoFit/>
          </a:bodyPr>
          <a:lstStyle/>
          <a:p>
            <a:pPr lvl="0" indent="457200" algn="just"/>
            <a:r>
              <a:rPr lang="mk-MK" sz="1400" dirty="0" smtClean="0">
                <a:latin typeface="Arial" pitchFamily="34" charset="0"/>
                <a:ea typeface="Calibri" pitchFamily="34" charset="0"/>
                <a:cs typeface="Arial" pitchFamily="34" charset="0"/>
              </a:rPr>
              <a:t>Тежината е релативна мерка на кој било, или на сите од употребените ресурси (на пр. должина на престој, време поминато во операциона сала, лекови, дијагностички процедури, физиотерапија и негувателски третман) при лечењето на пациентот. Тежината на ДСГ за искористеноста на тој ресурс е едноставно </a:t>
            </a:r>
            <a:r>
              <a:rPr lang="mk-MK" sz="1400" b="1" dirty="0" smtClean="0">
                <a:solidFill>
                  <a:srgbClr val="03370D"/>
                </a:solidFill>
                <a:latin typeface="Arial" pitchFamily="34" charset="0"/>
                <a:ea typeface="Calibri" pitchFamily="34" charset="0"/>
                <a:cs typeface="Arial" pitchFamily="34" charset="0"/>
              </a:rPr>
              <a:t>соодносот што ја споредува просечната искористеност на ресурсот во рамките на одредената ДСГ со просечната искористеност на ресурсите од страна на сите пациенти за сите ДСГ .</a:t>
            </a:r>
          </a:p>
          <a:p>
            <a:pPr lvl="0" indent="457200" algn="just"/>
            <a:endParaRPr lang="mk-MK" sz="1400" b="1" dirty="0" smtClean="0">
              <a:latin typeface="Arial" pitchFamily="34" charset="0"/>
              <a:cs typeface="Arial" pitchFamily="34" charset="0"/>
            </a:endParaRPr>
          </a:p>
          <a:p>
            <a:pPr lvl="0" indent="457200" algn="just" eaLnBrk="0" hangingPunct="0"/>
            <a:r>
              <a:rPr lang="mk-MK" sz="1400" b="1" dirty="0" smtClean="0">
                <a:latin typeface="Arial" pitchFamily="34" charset="0"/>
                <a:ea typeface="Calibri" pitchFamily="34" charset="0"/>
                <a:cs typeface="Arial" pitchFamily="34" charset="0"/>
              </a:rPr>
              <a:t>                                              </a:t>
            </a:r>
            <a:r>
              <a:rPr lang="mk-MK" sz="1400" b="1" dirty="0" smtClean="0">
                <a:solidFill>
                  <a:srgbClr val="C00000"/>
                </a:solidFill>
                <a:latin typeface="Arial" pitchFamily="34" charset="0"/>
                <a:ea typeface="Calibri" pitchFamily="34" charset="0"/>
                <a:cs typeface="Arial" pitchFamily="34" charset="0"/>
              </a:rPr>
              <a:t>Просечна потрошувачка на ресурси по ДСГ</a:t>
            </a:r>
            <a:endParaRPr lang="mk-MK" sz="1400" b="1" dirty="0" smtClean="0">
              <a:solidFill>
                <a:srgbClr val="C00000"/>
              </a:solidFill>
              <a:latin typeface="Arial" pitchFamily="34" charset="0"/>
              <a:cs typeface="Arial" pitchFamily="34" charset="0"/>
            </a:endParaRPr>
          </a:p>
          <a:p>
            <a:pPr lvl="0" indent="457200" algn="just" eaLnBrk="0" hangingPunct="0"/>
            <a:r>
              <a:rPr lang="mk-MK" sz="1400" b="1" dirty="0" smtClean="0">
                <a:solidFill>
                  <a:srgbClr val="C00000"/>
                </a:solidFill>
                <a:latin typeface="Arial" pitchFamily="34" charset="0"/>
                <a:ea typeface="Calibri" pitchFamily="34" charset="0"/>
                <a:cs typeface="Arial" pitchFamily="34" charset="0"/>
              </a:rPr>
              <a:t>         Тежина   =             --------------------------------------------------------------------------</a:t>
            </a:r>
            <a:endParaRPr lang="mk-MK" sz="1400" b="1" dirty="0" smtClean="0">
              <a:solidFill>
                <a:srgbClr val="C00000"/>
              </a:solidFill>
              <a:latin typeface="Arial" pitchFamily="34" charset="0"/>
              <a:cs typeface="Arial" pitchFamily="34" charset="0"/>
            </a:endParaRPr>
          </a:p>
          <a:p>
            <a:pPr lvl="0" indent="457200" algn="just" eaLnBrk="0" hangingPunct="0"/>
            <a:r>
              <a:rPr lang="mk-MK" sz="1400" b="1" dirty="0" smtClean="0">
                <a:solidFill>
                  <a:srgbClr val="C00000"/>
                </a:solidFill>
                <a:latin typeface="Arial" pitchFamily="34" charset="0"/>
                <a:ea typeface="Calibri" pitchFamily="34" charset="0"/>
                <a:cs typeface="Arial" pitchFamily="34" charset="0"/>
              </a:rPr>
              <a:t>                                       Просечна потрошувачка на ресурси за сите случаи</a:t>
            </a:r>
          </a:p>
          <a:p>
            <a:pPr indent="457200" algn="just" eaLnBrk="0" hangingPunct="0"/>
            <a:endParaRPr lang="mk-MK" b="1" dirty="0" smtClean="0">
              <a:latin typeface="Arial" pitchFamily="34" charset="0"/>
              <a:cs typeface="Arial" pitchFamily="34" charset="0"/>
            </a:endParaRPr>
          </a:p>
          <a:p>
            <a:pPr indent="457200" algn="just" eaLnBrk="0" hangingPunct="0"/>
            <a:endParaRPr lang="mk-MK" b="1" dirty="0" smtClean="0">
              <a:latin typeface="Arial" pitchFamily="34" charset="0"/>
              <a:cs typeface="Arial" pitchFamily="34" charset="0"/>
            </a:endParaRPr>
          </a:p>
          <a:p>
            <a:pPr indent="457200" algn="just" eaLnBrk="0" hangingPunct="0"/>
            <a:endParaRPr lang="mk-MK" sz="1400" dirty="0" smtClean="0">
              <a:latin typeface="Arial" pitchFamily="34" charset="0"/>
              <a:cs typeface="Arial" pitchFamily="34" charset="0"/>
            </a:endParaRPr>
          </a:p>
          <a:p>
            <a:pPr lvl="0" indent="457200" algn="just" eaLnBrk="0" hangingPunct="0"/>
            <a:endParaRPr lang="mk-MK" sz="900" dirty="0" smtClean="0">
              <a:latin typeface="Arial" pitchFamily="34" charset="0"/>
              <a:cs typeface="Arial" pitchFamily="34" charset="0"/>
            </a:endParaRPr>
          </a:p>
        </p:txBody>
      </p:sp>
      <p:sp>
        <p:nvSpPr>
          <p:cNvPr id="10" name="Rectangle 9"/>
          <p:cNvSpPr/>
          <p:nvPr/>
        </p:nvSpPr>
        <p:spPr>
          <a:xfrm>
            <a:off x="251520" y="5589240"/>
            <a:ext cx="8640960" cy="1015663"/>
          </a:xfrm>
          <a:prstGeom prst="rect">
            <a:avLst/>
          </a:prstGeom>
        </p:spPr>
        <p:txBody>
          <a:bodyPr wrap="square">
            <a:spAutoFit/>
          </a:bodyPr>
          <a:lstStyle/>
          <a:p>
            <a:pPr algn="just"/>
            <a:r>
              <a:rPr lang="mk-MK" sz="1200" dirty="0" smtClean="0">
                <a:latin typeface="Arial" pitchFamily="34" charset="0"/>
                <a:cs typeface="Arial" pitchFamily="34" charset="0"/>
              </a:rPr>
              <a:t>	Во пресметувањето на трошоците, ние исто така треба да ја имаме на ум целта на пресметката во контекст на имплементацијата на ДСГ. Мора да се запамети дека целта за воведувањето на еден предвиден систем на плаќања според ДСГ, заснован на излезни резултати, е да се подобри системската ефикасност и ефективноста што севкупно укажува на тоа дека на популацијата  се пружаат подобри здравствени излезни резултати за одреден здравствен издаток.</a:t>
            </a:r>
            <a:endParaRPr lang="mk-MK" sz="1200" dirty="0"/>
          </a:p>
        </p:txBody>
      </p:sp>
    </p:spTree>
  </p:cSld>
  <p:clrMapOvr>
    <a:masterClrMapping/>
  </p:clrMapOvr>
  <p:transition spd="slow">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485775" y="428625"/>
            <a:ext cx="8229600" cy="642938"/>
          </a:xfrm>
        </p:spPr>
        <p:txBody>
          <a:bodyPr rtlCol="0">
            <a:normAutofit fontScale="90000"/>
          </a:bodyPr>
          <a:lstStyle/>
          <a:p>
            <a:pPr fontAlgn="ctr"/>
            <a:r>
              <a:rPr lang="ru-RU" b="1" dirty="0" smtClean="0">
                <a:ln w="12700">
                  <a:solidFill>
                    <a:schemeClr val="tx1"/>
                  </a:solidFill>
                </a:ln>
                <a:solidFill>
                  <a:srgbClr val="F2DDDC"/>
                </a:solidFill>
                <a:effectLst>
                  <a:outerShdw blurRad="60007" dist="200025" dir="15000000" sy="30000" kx="-1800000" algn="bl" rotWithShape="0">
                    <a:srgbClr val="002060">
                      <a:alpha val="90000"/>
                    </a:srgbClr>
                  </a:outerShdw>
                </a:effectLst>
              </a:rPr>
              <a:t>Групи на дијагнози по МКБ 10</a:t>
            </a:r>
            <a:endParaRPr lang="ru-RU" b="1" dirty="0">
              <a:ln w="12700">
                <a:solidFill>
                  <a:schemeClr val="tx1"/>
                </a:solidFill>
              </a:ln>
              <a:solidFill>
                <a:srgbClr val="F2DDDC"/>
              </a:solidFill>
              <a:effectLst>
                <a:outerShdw blurRad="60007" dist="200025" dir="15000000" sy="30000" kx="-1800000" algn="bl" rotWithShape="0">
                  <a:srgbClr val="002060">
                    <a:alpha val="90000"/>
                  </a:srgbClr>
                </a:outerShdw>
              </a:effectLst>
            </a:endParaRPr>
          </a:p>
        </p:txBody>
      </p:sp>
      <p:graphicFrame>
        <p:nvGraphicFramePr>
          <p:cNvPr id="5" name="Table 4"/>
          <p:cNvGraphicFramePr>
            <a:graphicFrameLocks noGrp="1"/>
          </p:cNvGraphicFramePr>
          <p:nvPr/>
        </p:nvGraphicFramePr>
        <p:xfrm>
          <a:off x="251521" y="1412778"/>
          <a:ext cx="8640958" cy="5184571"/>
        </p:xfrm>
        <a:graphic>
          <a:graphicData uri="http://schemas.openxmlformats.org/drawingml/2006/table">
            <a:tbl>
              <a:tblPr/>
              <a:tblGrid>
                <a:gridCol w="652785"/>
                <a:gridCol w="3331455"/>
                <a:gridCol w="649972"/>
                <a:gridCol w="540236"/>
                <a:gridCol w="562746"/>
                <a:gridCol w="574000"/>
                <a:gridCol w="574000"/>
                <a:gridCol w="540236"/>
                <a:gridCol w="607764"/>
                <a:gridCol w="607764"/>
              </a:tblGrid>
              <a:tr h="386086">
                <a:tc rowSpan="2">
                  <a:txBody>
                    <a:bodyPr/>
                    <a:lstStyle/>
                    <a:p>
                      <a:pPr algn="ctr" fontAlgn="ctr"/>
                      <a:r>
                        <a:rPr lang="mk-MK" sz="1000" b="1" i="0" u="none" strike="noStrike" dirty="0">
                          <a:solidFill>
                            <a:srgbClr val="F2DDDC"/>
                          </a:solidFill>
                          <a:latin typeface="Calibri"/>
                        </a:rPr>
                        <a:t>р.бр.</a:t>
                      </a:r>
                    </a:p>
                  </a:txBody>
                  <a:tcPr marL="6104" marR="6104" marT="6104"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2523"/>
                    </a:solidFill>
                  </a:tcPr>
                </a:tc>
                <a:tc rowSpan="2">
                  <a:txBody>
                    <a:bodyPr/>
                    <a:lstStyle/>
                    <a:p>
                      <a:pPr algn="ctr" fontAlgn="ctr"/>
                      <a:r>
                        <a:rPr lang="ru-RU" sz="1000" b="1" i="0" u="none" strike="noStrike" dirty="0">
                          <a:solidFill>
                            <a:srgbClr val="F2DDDC"/>
                          </a:solidFill>
                          <a:latin typeface="Calibri"/>
                        </a:rPr>
                        <a:t>Групи на дијагнози по МКБ 10</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2523"/>
                    </a:solidFill>
                  </a:tcPr>
                </a:tc>
                <a:tc gridSpan="4">
                  <a:txBody>
                    <a:bodyPr/>
                    <a:lstStyle/>
                    <a:p>
                      <a:pPr algn="ctr" fontAlgn="ctr"/>
                      <a:r>
                        <a:rPr lang="mk-MK" sz="1000" b="1" i="0" u="none" strike="noStrike">
                          <a:solidFill>
                            <a:srgbClr val="632523"/>
                          </a:solidFill>
                          <a:latin typeface="Calibri"/>
                        </a:rPr>
                        <a:t>2009</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hMerge="1">
                  <a:txBody>
                    <a:bodyPr/>
                    <a:lstStyle/>
                    <a:p>
                      <a:endParaRPr lang="mk-MK"/>
                    </a:p>
                  </a:txBody>
                  <a:tcPr/>
                </a:tc>
                <a:tc hMerge="1">
                  <a:txBody>
                    <a:bodyPr/>
                    <a:lstStyle/>
                    <a:p>
                      <a:endParaRPr lang="mk-MK"/>
                    </a:p>
                  </a:txBody>
                  <a:tcPr/>
                </a:tc>
                <a:tc hMerge="1">
                  <a:txBody>
                    <a:bodyPr/>
                    <a:lstStyle/>
                    <a:p>
                      <a:endParaRPr lang="mk-MK"/>
                    </a:p>
                  </a:txBody>
                  <a:tcPr/>
                </a:tc>
                <a:tc gridSpan="4">
                  <a:txBody>
                    <a:bodyPr/>
                    <a:lstStyle/>
                    <a:p>
                      <a:pPr algn="ctr" fontAlgn="ctr"/>
                      <a:r>
                        <a:rPr lang="mk-MK" sz="1000" b="1" i="0" u="none" strike="noStrike">
                          <a:solidFill>
                            <a:srgbClr val="632523"/>
                          </a:solidFill>
                          <a:latin typeface="Calibri"/>
                        </a:rPr>
                        <a:t>2010</a:t>
                      </a:r>
                    </a:p>
                  </a:txBody>
                  <a:tcPr marL="6104" marR="6104" marT="6104"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hMerge="1">
                  <a:txBody>
                    <a:bodyPr/>
                    <a:lstStyle/>
                    <a:p>
                      <a:endParaRPr lang="mk-MK"/>
                    </a:p>
                  </a:txBody>
                  <a:tcPr/>
                </a:tc>
                <a:tc hMerge="1">
                  <a:txBody>
                    <a:bodyPr/>
                    <a:lstStyle/>
                    <a:p>
                      <a:endParaRPr lang="mk-MK"/>
                    </a:p>
                  </a:txBody>
                  <a:tcPr/>
                </a:tc>
                <a:tc hMerge="1">
                  <a:txBody>
                    <a:bodyPr/>
                    <a:lstStyle/>
                    <a:p>
                      <a:endParaRPr lang="mk-MK"/>
                    </a:p>
                  </a:txBody>
                  <a:tcPr/>
                </a:tc>
              </a:tr>
              <a:tr h="1103099">
                <a:tc vMerge="1">
                  <a:txBody>
                    <a:bodyPr/>
                    <a:lstStyle/>
                    <a:p>
                      <a:endParaRPr lang="mk-MK"/>
                    </a:p>
                  </a:txBody>
                  <a:tcPr/>
                </a:tc>
                <a:tc vMerge="1">
                  <a:txBody>
                    <a:bodyPr/>
                    <a:lstStyle/>
                    <a:p>
                      <a:endParaRPr lang="mk-MK"/>
                    </a:p>
                  </a:txBody>
                  <a:tcPr/>
                </a:tc>
                <a:tc>
                  <a:txBody>
                    <a:bodyPr/>
                    <a:lstStyle/>
                    <a:p>
                      <a:pPr algn="ctr" fontAlgn="ctr"/>
                      <a:r>
                        <a:rPr lang="mk-MK" sz="1000" b="1" i="0" u="none" strike="noStrike" dirty="0">
                          <a:solidFill>
                            <a:srgbClr val="F2DDDC"/>
                          </a:solidFill>
                          <a:latin typeface="Calibri"/>
                        </a:rPr>
                        <a:t>Пациенти вкупно</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2523"/>
                    </a:solidFill>
                  </a:tcPr>
                </a:tc>
                <a:tc>
                  <a:txBody>
                    <a:bodyPr/>
                    <a:lstStyle/>
                    <a:p>
                      <a:pPr algn="ctr" fontAlgn="ctr"/>
                      <a:r>
                        <a:rPr lang="mk-MK" sz="1000" b="1" i="0" u="none" strike="noStrike">
                          <a:solidFill>
                            <a:srgbClr val="F2DDDC"/>
                          </a:solidFill>
                          <a:latin typeface="Calibri"/>
                        </a:rPr>
                        <a:t>Машки</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2523"/>
                    </a:solidFill>
                  </a:tcPr>
                </a:tc>
                <a:tc>
                  <a:txBody>
                    <a:bodyPr/>
                    <a:lstStyle/>
                    <a:p>
                      <a:pPr algn="ctr" fontAlgn="ctr"/>
                      <a:r>
                        <a:rPr lang="mk-MK" sz="1000" b="1" i="0" u="none" strike="noStrike">
                          <a:solidFill>
                            <a:srgbClr val="F2DDDC"/>
                          </a:solidFill>
                          <a:latin typeface="Calibri"/>
                        </a:rPr>
                        <a:t>Женски</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2523"/>
                    </a:solidFill>
                  </a:tcPr>
                </a:tc>
                <a:tc>
                  <a:txBody>
                    <a:bodyPr/>
                    <a:lstStyle/>
                    <a:p>
                      <a:pPr algn="ctr" fontAlgn="ctr"/>
                      <a:r>
                        <a:rPr lang="mk-MK" sz="1000" b="1" i="0" u="none" strike="noStrike">
                          <a:solidFill>
                            <a:srgbClr val="F2DDDC"/>
                          </a:solidFill>
                          <a:latin typeface="Calibri"/>
                        </a:rPr>
                        <a:t>Просечнобол. ден.</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2523"/>
                    </a:solidFill>
                  </a:tcPr>
                </a:tc>
                <a:tc>
                  <a:txBody>
                    <a:bodyPr/>
                    <a:lstStyle/>
                    <a:p>
                      <a:pPr algn="ctr" fontAlgn="ctr"/>
                      <a:r>
                        <a:rPr lang="mk-MK" sz="1000" b="1" i="0" u="none" strike="noStrike">
                          <a:solidFill>
                            <a:srgbClr val="F2DDDC"/>
                          </a:solidFill>
                          <a:latin typeface="Calibri"/>
                        </a:rPr>
                        <a:t>Пациенти вкупно</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2523"/>
                    </a:solidFill>
                  </a:tcPr>
                </a:tc>
                <a:tc>
                  <a:txBody>
                    <a:bodyPr/>
                    <a:lstStyle/>
                    <a:p>
                      <a:pPr algn="ctr" fontAlgn="ctr"/>
                      <a:r>
                        <a:rPr lang="mk-MK" sz="1000" b="1" i="0" u="none" strike="noStrike">
                          <a:solidFill>
                            <a:srgbClr val="F2DDDC"/>
                          </a:solidFill>
                          <a:latin typeface="Calibri"/>
                        </a:rPr>
                        <a:t>Машки</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2523"/>
                    </a:solidFill>
                  </a:tcPr>
                </a:tc>
                <a:tc>
                  <a:txBody>
                    <a:bodyPr/>
                    <a:lstStyle/>
                    <a:p>
                      <a:pPr algn="ctr" fontAlgn="ctr"/>
                      <a:r>
                        <a:rPr lang="mk-MK" sz="1000" b="1" i="0" u="none" strike="noStrike">
                          <a:solidFill>
                            <a:srgbClr val="F2DDDC"/>
                          </a:solidFill>
                          <a:latin typeface="Calibri"/>
                        </a:rPr>
                        <a:t>Женски</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2523"/>
                    </a:solidFill>
                  </a:tcPr>
                </a:tc>
                <a:tc>
                  <a:txBody>
                    <a:bodyPr/>
                    <a:lstStyle/>
                    <a:p>
                      <a:pPr algn="ctr" fontAlgn="ctr"/>
                      <a:r>
                        <a:rPr lang="mk-MK" sz="1000" b="1" i="0" u="none" strike="noStrike">
                          <a:solidFill>
                            <a:srgbClr val="F2DDDC"/>
                          </a:solidFill>
                          <a:latin typeface="Calibri"/>
                        </a:rPr>
                        <a:t>Просечнобол. ден.</a:t>
                      </a:r>
                    </a:p>
                  </a:txBody>
                  <a:tcPr marL="6104" marR="6104" marT="6104"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2523"/>
                    </a:solidFill>
                  </a:tcPr>
                </a:tc>
              </a:tr>
              <a:tr h="367700">
                <a:tc>
                  <a:txBody>
                    <a:bodyPr/>
                    <a:lstStyle/>
                    <a:p>
                      <a:pPr algn="ctr" fontAlgn="ctr"/>
                      <a:r>
                        <a:rPr lang="mk-MK" sz="1000" b="1" i="0" u="none" strike="noStrike">
                          <a:solidFill>
                            <a:srgbClr val="632523"/>
                          </a:solidFill>
                          <a:latin typeface="Calibri"/>
                        </a:rPr>
                        <a:t>1</a:t>
                      </a:r>
                    </a:p>
                  </a:txBody>
                  <a:tcPr marL="6104" marR="6104" marT="6104"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a:txBody>
                    <a:bodyPr/>
                    <a:lstStyle/>
                    <a:p>
                      <a:pPr algn="l" fontAlgn="ctr"/>
                      <a:r>
                        <a:rPr lang="mk-MK" sz="1000" b="1" i="0" u="none" strike="noStrike">
                          <a:solidFill>
                            <a:srgbClr val="632523"/>
                          </a:solidFill>
                          <a:latin typeface="Calibri"/>
                        </a:rPr>
                        <a:t>ТБЦ</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a:txBody>
                    <a:bodyPr/>
                    <a:lstStyle/>
                    <a:p>
                      <a:pPr algn="ctr" fontAlgn="ctr"/>
                      <a:r>
                        <a:rPr lang="mk-MK" sz="1000" b="1" i="0" u="none" strike="noStrike" dirty="0">
                          <a:solidFill>
                            <a:srgbClr val="632523"/>
                          </a:solidFill>
                          <a:latin typeface="Calibri"/>
                        </a:rPr>
                        <a:t>10</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a:txBody>
                    <a:bodyPr/>
                    <a:lstStyle/>
                    <a:p>
                      <a:pPr algn="ctr" fontAlgn="ctr"/>
                      <a:r>
                        <a:rPr lang="mk-MK" sz="1000" b="1" i="0" u="none" strike="noStrike" dirty="0">
                          <a:solidFill>
                            <a:srgbClr val="632523"/>
                          </a:solidFill>
                          <a:latin typeface="Calibri"/>
                        </a:rPr>
                        <a:t>8</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a:txBody>
                    <a:bodyPr/>
                    <a:lstStyle/>
                    <a:p>
                      <a:pPr algn="ctr" fontAlgn="ctr"/>
                      <a:r>
                        <a:rPr lang="mk-MK" sz="1000" b="1" i="0" u="none" strike="noStrike" dirty="0">
                          <a:solidFill>
                            <a:srgbClr val="632523"/>
                          </a:solidFill>
                          <a:latin typeface="Calibri"/>
                        </a:rPr>
                        <a:t>2</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a:txBody>
                    <a:bodyPr/>
                    <a:lstStyle/>
                    <a:p>
                      <a:pPr algn="ctr" fontAlgn="ctr"/>
                      <a:r>
                        <a:rPr lang="mk-MK" sz="1000" b="1" i="0" u="none" strike="noStrike">
                          <a:solidFill>
                            <a:srgbClr val="632523"/>
                          </a:solidFill>
                          <a:latin typeface="Calibri"/>
                        </a:rPr>
                        <a:t>46</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a:txBody>
                    <a:bodyPr/>
                    <a:lstStyle/>
                    <a:p>
                      <a:pPr algn="ctr" fontAlgn="ctr"/>
                      <a:r>
                        <a:rPr lang="mk-MK" sz="1000" b="1" i="0" u="none" strike="noStrike">
                          <a:solidFill>
                            <a:srgbClr val="632523"/>
                          </a:solidFill>
                          <a:latin typeface="Calibri"/>
                        </a:rPr>
                        <a:t>9</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a:txBody>
                    <a:bodyPr/>
                    <a:lstStyle/>
                    <a:p>
                      <a:pPr algn="ctr" fontAlgn="ctr"/>
                      <a:r>
                        <a:rPr lang="mk-MK" sz="1000" b="1" i="0" u="none" strike="noStrike">
                          <a:solidFill>
                            <a:srgbClr val="632523"/>
                          </a:solidFill>
                          <a:latin typeface="Calibri"/>
                        </a:rPr>
                        <a:t>8</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a:txBody>
                    <a:bodyPr/>
                    <a:lstStyle/>
                    <a:p>
                      <a:pPr algn="ctr" fontAlgn="ctr"/>
                      <a:r>
                        <a:rPr lang="mk-MK" sz="1000" b="1" i="0" u="none" strike="noStrike">
                          <a:solidFill>
                            <a:srgbClr val="632523"/>
                          </a:solidFill>
                          <a:latin typeface="Calibri"/>
                        </a:rPr>
                        <a:t>1</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a:txBody>
                    <a:bodyPr/>
                    <a:lstStyle/>
                    <a:p>
                      <a:pPr algn="ctr" fontAlgn="ctr"/>
                      <a:r>
                        <a:rPr lang="mk-MK" sz="1000" b="1" i="0" u="none" strike="noStrike">
                          <a:solidFill>
                            <a:srgbClr val="632523"/>
                          </a:solidFill>
                          <a:latin typeface="Calibri"/>
                        </a:rPr>
                        <a:t>38</a:t>
                      </a:r>
                    </a:p>
                  </a:txBody>
                  <a:tcPr marL="6104" marR="6104" marT="6104"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r>
              <a:tr h="367700">
                <a:tc>
                  <a:txBody>
                    <a:bodyPr/>
                    <a:lstStyle/>
                    <a:p>
                      <a:pPr algn="ctr" fontAlgn="ctr"/>
                      <a:r>
                        <a:rPr lang="mk-MK" sz="1000" b="1" i="0" u="none" strike="noStrike">
                          <a:solidFill>
                            <a:srgbClr val="632523"/>
                          </a:solidFill>
                          <a:latin typeface="Calibri"/>
                        </a:rPr>
                        <a:t>2</a:t>
                      </a:r>
                    </a:p>
                  </a:txBody>
                  <a:tcPr marL="6104" marR="6104" marT="6104"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a:txBody>
                    <a:bodyPr/>
                    <a:lstStyle/>
                    <a:p>
                      <a:pPr algn="l" fontAlgn="ctr"/>
                      <a:r>
                        <a:rPr lang="mk-MK" sz="1000" b="1" i="0" u="none" strike="noStrike">
                          <a:solidFill>
                            <a:srgbClr val="632523"/>
                          </a:solidFill>
                          <a:latin typeface="Calibri"/>
                        </a:rPr>
                        <a:t>ХРОНИЧНИ ДОЛ.РЕСПИР.БОЛЕСТИ</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a:txBody>
                    <a:bodyPr/>
                    <a:lstStyle/>
                    <a:p>
                      <a:pPr algn="ctr" fontAlgn="ctr"/>
                      <a:r>
                        <a:rPr lang="mk-MK" sz="1000" b="1" i="0" u="none" strike="noStrike">
                          <a:solidFill>
                            <a:srgbClr val="632523"/>
                          </a:solidFill>
                          <a:latin typeface="Calibri"/>
                        </a:rPr>
                        <a:t>170</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a:txBody>
                    <a:bodyPr/>
                    <a:lstStyle/>
                    <a:p>
                      <a:pPr algn="ctr" fontAlgn="ctr"/>
                      <a:r>
                        <a:rPr lang="mk-MK" sz="1000" b="1" i="0" u="none" strike="noStrike">
                          <a:solidFill>
                            <a:srgbClr val="632523"/>
                          </a:solidFill>
                          <a:latin typeface="Calibri"/>
                        </a:rPr>
                        <a:t>72</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a:txBody>
                    <a:bodyPr/>
                    <a:lstStyle/>
                    <a:p>
                      <a:pPr algn="ctr" fontAlgn="ctr"/>
                      <a:r>
                        <a:rPr lang="mk-MK" sz="1000" b="1" i="0" u="none" strike="noStrike" dirty="0">
                          <a:solidFill>
                            <a:srgbClr val="632523"/>
                          </a:solidFill>
                          <a:latin typeface="Calibri"/>
                        </a:rPr>
                        <a:t>98</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a:txBody>
                    <a:bodyPr/>
                    <a:lstStyle/>
                    <a:p>
                      <a:pPr algn="ctr" fontAlgn="ctr"/>
                      <a:r>
                        <a:rPr lang="mk-MK" sz="1000" b="1" i="0" u="none" strike="noStrike" dirty="0">
                          <a:solidFill>
                            <a:srgbClr val="632523"/>
                          </a:solidFill>
                          <a:latin typeface="Calibri"/>
                        </a:rPr>
                        <a:t>11</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a:txBody>
                    <a:bodyPr/>
                    <a:lstStyle/>
                    <a:p>
                      <a:pPr algn="ctr" fontAlgn="ctr"/>
                      <a:r>
                        <a:rPr lang="mk-MK" sz="1000" b="1" i="0" u="none" strike="noStrike" dirty="0">
                          <a:solidFill>
                            <a:srgbClr val="632523"/>
                          </a:solidFill>
                          <a:latin typeface="Calibri"/>
                        </a:rPr>
                        <a:t>197</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a:txBody>
                    <a:bodyPr/>
                    <a:lstStyle/>
                    <a:p>
                      <a:pPr algn="ctr" fontAlgn="ctr"/>
                      <a:r>
                        <a:rPr lang="mk-MK" sz="1000" b="1" i="0" u="none" strike="noStrike">
                          <a:solidFill>
                            <a:srgbClr val="632523"/>
                          </a:solidFill>
                          <a:latin typeface="Calibri"/>
                        </a:rPr>
                        <a:t>79</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a:txBody>
                    <a:bodyPr/>
                    <a:lstStyle/>
                    <a:p>
                      <a:pPr algn="ctr" fontAlgn="ctr"/>
                      <a:r>
                        <a:rPr lang="mk-MK" sz="1000" b="1" i="0" u="none" strike="noStrike">
                          <a:solidFill>
                            <a:srgbClr val="632523"/>
                          </a:solidFill>
                          <a:latin typeface="Calibri"/>
                        </a:rPr>
                        <a:t>118</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a:txBody>
                    <a:bodyPr/>
                    <a:lstStyle/>
                    <a:p>
                      <a:pPr algn="ctr" fontAlgn="ctr"/>
                      <a:r>
                        <a:rPr lang="mk-MK" sz="1000" b="1" i="0" u="none" strike="noStrike">
                          <a:solidFill>
                            <a:srgbClr val="632523"/>
                          </a:solidFill>
                          <a:latin typeface="Calibri"/>
                        </a:rPr>
                        <a:t>9</a:t>
                      </a:r>
                    </a:p>
                  </a:txBody>
                  <a:tcPr marL="6104" marR="6104" marT="6104"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r>
              <a:tr h="367700">
                <a:tc>
                  <a:txBody>
                    <a:bodyPr/>
                    <a:lstStyle/>
                    <a:p>
                      <a:pPr algn="ctr" fontAlgn="ctr"/>
                      <a:r>
                        <a:rPr lang="mk-MK" sz="1000" b="1" i="0" u="none" strike="noStrike">
                          <a:solidFill>
                            <a:srgbClr val="632523"/>
                          </a:solidFill>
                          <a:latin typeface="Calibri"/>
                        </a:rPr>
                        <a:t>3</a:t>
                      </a:r>
                    </a:p>
                  </a:txBody>
                  <a:tcPr marL="6104" marR="6104" marT="6104"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a:txBody>
                    <a:bodyPr/>
                    <a:lstStyle/>
                    <a:p>
                      <a:pPr algn="l" fontAlgn="ctr"/>
                      <a:r>
                        <a:rPr lang="ru-RU" sz="1000" b="1" i="0" u="none" strike="noStrike">
                          <a:solidFill>
                            <a:srgbClr val="632523"/>
                          </a:solidFill>
                          <a:latin typeface="Calibri"/>
                        </a:rPr>
                        <a:t>МАЛИГНИ НЕОПЛАЗ.НА РЕСП.И ИНТРАТОР.ОРГ. И Б.НА ПЛЕ</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a:txBody>
                    <a:bodyPr/>
                    <a:lstStyle/>
                    <a:p>
                      <a:pPr algn="ctr" fontAlgn="ctr"/>
                      <a:r>
                        <a:rPr lang="mk-MK" sz="1000" b="1" i="0" u="none" strike="noStrike">
                          <a:solidFill>
                            <a:srgbClr val="632523"/>
                          </a:solidFill>
                          <a:latin typeface="Calibri"/>
                        </a:rPr>
                        <a:t>9</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a:txBody>
                    <a:bodyPr/>
                    <a:lstStyle/>
                    <a:p>
                      <a:pPr algn="ctr" fontAlgn="ctr"/>
                      <a:r>
                        <a:rPr lang="mk-MK" sz="1000" b="1" i="0" u="none" strike="noStrike">
                          <a:solidFill>
                            <a:srgbClr val="632523"/>
                          </a:solidFill>
                          <a:latin typeface="Calibri"/>
                        </a:rPr>
                        <a:t>7</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a:txBody>
                    <a:bodyPr/>
                    <a:lstStyle/>
                    <a:p>
                      <a:pPr algn="ctr" fontAlgn="ctr"/>
                      <a:r>
                        <a:rPr lang="mk-MK" sz="1000" b="1" i="0" u="none" strike="noStrike">
                          <a:solidFill>
                            <a:srgbClr val="632523"/>
                          </a:solidFill>
                          <a:latin typeface="Calibri"/>
                        </a:rPr>
                        <a:t>2</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a:txBody>
                    <a:bodyPr/>
                    <a:lstStyle/>
                    <a:p>
                      <a:pPr algn="ctr" fontAlgn="ctr"/>
                      <a:r>
                        <a:rPr lang="mk-MK" sz="1000" b="1" i="0" u="none" strike="noStrike">
                          <a:solidFill>
                            <a:srgbClr val="632523"/>
                          </a:solidFill>
                          <a:latin typeface="Calibri"/>
                        </a:rPr>
                        <a:t>15</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a:txBody>
                    <a:bodyPr/>
                    <a:lstStyle/>
                    <a:p>
                      <a:pPr algn="ctr" fontAlgn="ctr"/>
                      <a:r>
                        <a:rPr lang="mk-MK" sz="1000" b="1" i="0" u="none" strike="noStrike" dirty="0">
                          <a:solidFill>
                            <a:srgbClr val="632523"/>
                          </a:solidFill>
                          <a:latin typeface="Calibri"/>
                        </a:rPr>
                        <a:t>10</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a:txBody>
                    <a:bodyPr/>
                    <a:lstStyle/>
                    <a:p>
                      <a:pPr algn="ctr" fontAlgn="ctr"/>
                      <a:r>
                        <a:rPr lang="mk-MK" sz="1000" b="1" i="0" u="none" strike="noStrike" dirty="0">
                          <a:solidFill>
                            <a:srgbClr val="632523"/>
                          </a:solidFill>
                          <a:latin typeface="Calibri"/>
                        </a:rPr>
                        <a:t>9</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a:txBody>
                    <a:bodyPr/>
                    <a:lstStyle/>
                    <a:p>
                      <a:pPr algn="ctr" fontAlgn="ctr"/>
                      <a:r>
                        <a:rPr lang="mk-MK" sz="1000" b="1" i="0" u="none" strike="noStrike">
                          <a:solidFill>
                            <a:srgbClr val="632523"/>
                          </a:solidFill>
                          <a:latin typeface="Calibri"/>
                        </a:rPr>
                        <a:t>1</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a:txBody>
                    <a:bodyPr/>
                    <a:lstStyle/>
                    <a:p>
                      <a:pPr algn="ctr" fontAlgn="ctr"/>
                      <a:r>
                        <a:rPr lang="mk-MK" sz="1000" b="1" i="0" u="none" strike="noStrike">
                          <a:solidFill>
                            <a:srgbClr val="632523"/>
                          </a:solidFill>
                          <a:latin typeface="Calibri"/>
                        </a:rPr>
                        <a:t>10</a:t>
                      </a:r>
                    </a:p>
                  </a:txBody>
                  <a:tcPr marL="6104" marR="6104" marT="6104"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r>
              <a:tr h="367700">
                <a:tc>
                  <a:txBody>
                    <a:bodyPr/>
                    <a:lstStyle/>
                    <a:p>
                      <a:pPr algn="ctr" fontAlgn="ctr"/>
                      <a:r>
                        <a:rPr lang="mk-MK" sz="1000" b="1" i="0" u="none" strike="noStrike">
                          <a:solidFill>
                            <a:srgbClr val="632523"/>
                          </a:solidFill>
                          <a:latin typeface="Calibri"/>
                        </a:rPr>
                        <a:t>4</a:t>
                      </a:r>
                    </a:p>
                  </a:txBody>
                  <a:tcPr marL="6104" marR="6104" marT="6104"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a:txBody>
                    <a:bodyPr/>
                    <a:lstStyle/>
                    <a:p>
                      <a:pPr algn="l" fontAlgn="ctr"/>
                      <a:r>
                        <a:rPr lang="mk-MK" sz="1000" b="1" i="0" u="none" strike="noStrike">
                          <a:solidFill>
                            <a:srgbClr val="632523"/>
                          </a:solidFill>
                          <a:latin typeface="Calibri"/>
                        </a:rPr>
                        <a:t>АКУТНИ ДОЛН.РЕСП.ИНФЕК.ПНЕВМ.И ГРИП</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a:txBody>
                    <a:bodyPr/>
                    <a:lstStyle/>
                    <a:p>
                      <a:pPr algn="ctr" fontAlgn="ctr"/>
                      <a:r>
                        <a:rPr lang="mk-MK" sz="1000" b="1" i="0" u="none" strike="noStrike">
                          <a:solidFill>
                            <a:srgbClr val="632523"/>
                          </a:solidFill>
                          <a:latin typeface="Calibri"/>
                        </a:rPr>
                        <a:t>85</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a:txBody>
                    <a:bodyPr/>
                    <a:lstStyle/>
                    <a:p>
                      <a:pPr algn="ctr" fontAlgn="ctr"/>
                      <a:r>
                        <a:rPr lang="mk-MK" sz="1000" b="1" i="0" u="none" strike="noStrike">
                          <a:solidFill>
                            <a:srgbClr val="632523"/>
                          </a:solidFill>
                          <a:latin typeface="Calibri"/>
                        </a:rPr>
                        <a:t>49</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a:txBody>
                    <a:bodyPr/>
                    <a:lstStyle/>
                    <a:p>
                      <a:pPr algn="ctr" fontAlgn="ctr"/>
                      <a:r>
                        <a:rPr lang="mk-MK" sz="1000" b="1" i="0" u="none" strike="noStrike">
                          <a:solidFill>
                            <a:srgbClr val="632523"/>
                          </a:solidFill>
                          <a:latin typeface="Calibri"/>
                        </a:rPr>
                        <a:t>36</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a:txBody>
                    <a:bodyPr/>
                    <a:lstStyle/>
                    <a:p>
                      <a:pPr algn="ctr" fontAlgn="ctr"/>
                      <a:r>
                        <a:rPr lang="mk-MK" sz="1000" b="1" i="0" u="none" strike="noStrike">
                          <a:solidFill>
                            <a:srgbClr val="632523"/>
                          </a:solidFill>
                          <a:latin typeface="Calibri"/>
                        </a:rPr>
                        <a:t>10</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a:txBody>
                    <a:bodyPr/>
                    <a:lstStyle/>
                    <a:p>
                      <a:pPr algn="ctr" fontAlgn="ctr"/>
                      <a:r>
                        <a:rPr lang="mk-MK" sz="1000" b="1" i="0" u="none" strike="noStrike">
                          <a:solidFill>
                            <a:srgbClr val="632523"/>
                          </a:solidFill>
                          <a:latin typeface="Calibri"/>
                        </a:rPr>
                        <a:t>77</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a:txBody>
                    <a:bodyPr/>
                    <a:lstStyle/>
                    <a:p>
                      <a:pPr algn="ctr" fontAlgn="ctr"/>
                      <a:r>
                        <a:rPr lang="mk-MK" sz="1000" b="1" i="0" u="none" strike="noStrike" dirty="0">
                          <a:solidFill>
                            <a:srgbClr val="632523"/>
                          </a:solidFill>
                          <a:latin typeface="Calibri"/>
                        </a:rPr>
                        <a:t>46</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a:txBody>
                    <a:bodyPr/>
                    <a:lstStyle/>
                    <a:p>
                      <a:pPr algn="ctr" fontAlgn="ctr"/>
                      <a:r>
                        <a:rPr lang="mk-MK" sz="1000" b="1" i="0" u="none" strike="noStrike">
                          <a:solidFill>
                            <a:srgbClr val="632523"/>
                          </a:solidFill>
                          <a:latin typeface="Calibri"/>
                        </a:rPr>
                        <a:t>31</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a:txBody>
                    <a:bodyPr/>
                    <a:lstStyle/>
                    <a:p>
                      <a:pPr algn="ctr" fontAlgn="ctr"/>
                      <a:r>
                        <a:rPr lang="mk-MK" sz="1000" b="1" i="0" u="none" strike="noStrike">
                          <a:solidFill>
                            <a:srgbClr val="632523"/>
                          </a:solidFill>
                          <a:latin typeface="Calibri"/>
                        </a:rPr>
                        <a:t>9</a:t>
                      </a:r>
                    </a:p>
                  </a:txBody>
                  <a:tcPr marL="6104" marR="6104" marT="6104"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r>
              <a:tr h="367700">
                <a:tc>
                  <a:txBody>
                    <a:bodyPr/>
                    <a:lstStyle/>
                    <a:p>
                      <a:pPr algn="ctr" fontAlgn="ctr"/>
                      <a:r>
                        <a:rPr lang="mk-MK" sz="1000" b="1" i="0" u="none" strike="noStrike">
                          <a:solidFill>
                            <a:srgbClr val="632523"/>
                          </a:solidFill>
                          <a:latin typeface="Calibri"/>
                        </a:rPr>
                        <a:t>5</a:t>
                      </a:r>
                    </a:p>
                  </a:txBody>
                  <a:tcPr marL="6104" marR="6104" marT="6104"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a:txBody>
                    <a:bodyPr/>
                    <a:lstStyle/>
                    <a:p>
                      <a:pPr algn="l" fontAlgn="ctr"/>
                      <a:r>
                        <a:rPr lang="mk-MK" sz="1000" b="1" i="0" u="none" strike="noStrike">
                          <a:solidFill>
                            <a:srgbClr val="632523"/>
                          </a:solidFill>
                          <a:latin typeface="Calibri"/>
                        </a:rPr>
                        <a:t>СРЦЕВИ ЗАБОЛУВАЊА И ХИПЕРТЕНЗИЈА</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a:txBody>
                    <a:bodyPr/>
                    <a:lstStyle/>
                    <a:p>
                      <a:pPr algn="ctr" fontAlgn="ctr"/>
                      <a:r>
                        <a:rPr lang="mk-MK" sz="1000" b="1" i="0" u="none" strike="noStrike">
                          <a:solidFill>
                            <a:srgbClr val="632523"/>
                          </a:solidFill>
                          <a:latin typeface="Calibri"/>
                        </a:rPr>
                        <a:t>206</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a:txBody>
                    <a:bodyPr/>
                    <a:lstStyle/>
                    <a:p>
                      <a:pPr algn="ctr" fontAlgn="ctr"/>
                      <a:r>
                        <a:rPr lang="mk-MK" sz="1000" b="1" i="0" u="none" strike="noStrike">
                          <a:solidFill>
                            <a:srgbClr val="632523"/>
                          </a:solidFill>
                          <a:latin typeface="Calibri"/>
                        </a:rPr>
                        <a:t>106</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a:txBody>
                    <a:bodyPr/>
                    <a:lstStyle/>
                    <a:p>
                      <a:pPr algn="ctr" fontAlgn="ctr"/>
                      <a:r>
                        <a:rPr lang="mk-MK" sz="1000" b="1" i="0" u="none" strike="noStrike">
                          <a:solidFill>
                            <a:srgbClr val="632523"/>
                          </a:solidFill>
                          <a:latin typeface="Calibri"/>
                        </a:rPr>
                        <a:t>100</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a:txBody>
                    <a:bodyPr/>
                    <a:lstStyle/>
                    <a:p>
                      <a:pPr algn="ctr" fontAlgn="ctr"/>
                      <a:r>
                        <a:rPr lang="mk-MK" sz="1000" b="1" i="0" u="none" strike="noStrike">
                          <a:solidFill>
                            <a:srgbClr val="632523"/>
                          </a:solidFill>
                          <a:latin typeface="Calibri"/>
                        </a:rPr>
                        <a:t>9</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a:txBody>
                    <a:bodyPr/>
                    <a:lstStyle/>
                    <a:p>
                      <a:pPr algn="ctr" fontAlgn="ctr"/>
                      <a:r>
                        <a:rPr lang="mk-MK" sz="1000" b="1" i="0" u="none" strike="noStrike">
                          <a:solidFill>
                            <a:srgbClr val="632523"/>
                          </a:solidFill>
                          <a:latin typeface="Calibri"/>
                        </a:rPr>
                        <a:t>216</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a:txBody>
                    <a:bodyPr/>
                    <a:lstStyle/>
                    <a:p>
                      <a:pPr algn="ctr" fontAlgn="ctr"/>
                      <a:r>
                        <a:rPr lang="mk-MK" sz="1000" b="1" i="0" u="none" strike="noStrike">
                          <a:solidFill>
                            <a:srgbClr val="632523"/>
                          </a:solidFill>
                          <a:latin typeface="Calibri"/>
                        </a:rPr>
                        <a:t>116</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a:txBody>
                    <a:bodyPr/>
                    <a:lstStyle/>
                    <a:p>
                      <a:pPr algn="ctr" fontAlgn="ctr"/>
                      <a:r>
                        <a:rPr lang="mk-MK" sz="1000" b="1" i="0" u="none" strike="noStrike" dirty="0">
                          <a:solidFill>
                            <a:srgbClr val="632523"/>
                          </a:solidFill>
                          <a:latin typeface="Calibri"/>
                        </a:rPr>
                        <a:t>100</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a:txBody>
                    <a:bodyPr/>
                    <a:lstStyle/>
                    <a:p>
                      <a:pPr algn="ctr" fontAlgn="ctr"/>
                      <a:r>
                        <a:rPr lang="mk-MK" sz="1000" b="1" i="0" u="none" strike="noStrike">
                          <a:solidFill>
                            <a:srgbClr val="632523"/>
                          </a:solidFill>
                          <a:latin typeface="Calibri"/>
                        </a:rPr>
                        <a:t>8</a:t>
                      </a:r>
                    </a:p>
                  </a:txBody>
                  <a:tcPr marL="6104" marR="6104" marT="6104"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r>
              <a:tr h="367700">
                <a:tc>
                  <a:txBody>
                    <a:bodyPr/>
                    <a:lstStyle/>
                    <a:p>
                      <a:pPr algn="ctr" fontAlgn="ctr"/>
                      <a:r>
                        <a:rPr lang="mk-MK" sz="1000" b="1" i="0" u="none" strike="noStrike">
                          <a:solidFill>
                            <a:srgbClr val="632523"/>
                          </a:solidFill>
                          <a:latin typeface="Calibri"/>
                        </a:rPr>
                        <a:t>6</a:t>
                      </a:r>
                    </a:p>
                  </a:txBody>
                  <a:tcPr marL="6104" marR="6104" marT="6104"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a:txBody>
                    <a:bodyPr/>
                    <a:lstStyle/>
                    <a:p>
                      <a:pPr algn="l" fontAlgn="ctr"/>
                      <a:r>
                        <a:rPr lang="ru-RU" sz="1000" b="1" i="0" u="none" strike="noStrike">
                          <a:solidFill>
                            <a:srgbClr val="632523"/>
                          </a:solidFill>
                          <a:latin typeface="Calibri"/>
                        </a:rPr>
                        <a:t>ХОББ СО АКУТНА ДОЛНОРЕСП. ИНФЕК-</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a:txBody>
                    <a:bodyPr/>
                    <a:lstStyle/>
                    <a:p>
                      <a:pPr algn="ctr" fontAlgn="ctr"/>
                      <a:r>
                        <a:rPr lang="mk-MK" sz="1000" b="1" i="0" u="none" strike="noStrike">
                          <a:solidFill>
                            <a:srgbClr val="632523"/>
                          </a:solidFill>
                          <a:latin typeface="Calibri"/>
                        </a:rPr>
                        <a:t>415</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a:txBody>
                    <a:bodyPr/>
                    <a:lstStyle/>
                    <a:p>
                      <a:pPr algn="ctr" fontAlgn="ctr"/>
                      <a:r>
                        <a:rPr lang="mk-MK" sz="1000" b="1" i="0" u="none" strike="noStrike">
                          <a:solidFill>
                            <a:srgbClr val="632523"/>
                          </a:solidFill>
                          <a:latin typeface="Calibri"/>
                        </a:rPr>
                        <a:t>268</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a:txBody>
                    <a:bodyPr/>
                    <a:lstStyle/>
                    <a:p>
                      <a:pPr algn="ctr" fontAlgn="ctr"/>
                      <a:r>
                        <a:rPr lang="mk-MK" sz="1000" b="1" i="0" u="none" strike="noStrike">
                          <a:solidFill>
                            <a:srgbClr val="632523"/>
                          </a:solidFill>
                          <a:latin typeface="Calibri"/>
                        </a:rPr>
                        <a:t>147</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a:txBody>
                    <a:bodyPr/>
                    <a:lstStyle/>
                    <a:p>
                      <a:pPr algn="ctr" fontAlgn="ctr"/>
                      <a:r>
                        <a:rPr lang="mk-MK" sz="1000" b="1" i="0" u="none" strike="noStrike">
                          <a:solidFill>
                            <a:srgbClr val="632523"/>
                          </a:solidFill>
                          <a:latin typeface="Calibri"/>
                        </a:rPr>
                        <a:t>6</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a:txBody>
                    <a:bodyPr/>
                    <a:lstStyle/>
                    <a:p>
                      <a:pPr algn="ctr" fontAlgn="ctr"/>
                      <a:r>
                        <a:rPr lang="mk-MK" sz="1000" b="1" i="0" u="none" strike="noStrike">
                          <a:solidFill>
                            <a:srgbClr val="632523"/>
                          </a:solidFill>
                          <a:latin typeface="Calibri"/>
                        </a:rPr>
                        <a:t>366</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a:txBody>
                    <a:bodyPr/>
                    <a:lstStyle/>
                    <a:p>
                      <a:pPr algn="ctr" fontAlgn="ctr"/>
                      <a:r>
                        <a:rPr lang="mk-MK" sz="1000" b="1" i="0" u="none" strike="noStrike">
                          <a:solidFill>
                            <a:srgbClr val="632523"/>
                          </a:solidFill>
                          <a:latin typeface="Calibri"/>
                        </a:rPr>
                        <a:t>253</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a:txBody>
                    <a:bodyPr/>
                    <a:lstStyle/>
                    <a:p>
                      <a:pPr algn="ctr" fontAlgn="ctr"/>
                      <a:r>
                        <a:rPr lang="mk-MK" sz="1000" b="1" i="0" u="none" strike="noStrike">
                          <a:solidFill>
                            <a:srgbClr val="632523"/>
                          </a:solidFill>
                          <a:latin typeface="Calibri"/>
                        </a:rPr>
                        <a:t>113</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a:txBody>
                    <a:bodyPr/>
                    <a:lstStyle/>
                    <a:p>
                      <a:pPr algn="ctr" fontAlgn="ctr"/>
                      <a:r>
                        <a:rPr lang="mk-MK" sz="1000" b="1" i="0" u="none" strike="noStrike">
                          <a:solidFill>
                            <a:srgbClr val="632523"/>
                          </a:solidFill>
                          <a:latin typeface="Calibri"/>
                        </a:rPr>
                        <a:t>11</a:t>
                      </a:r>
                    </a:p>
                  </a:txBody>
                  <a:tcPr marL="6104" marR="6104" marT="6104"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r>
              <a:tr h="367700">
                <a:tc>
                  <a:txBody>
                    <a:bodyPr/>
                    <a:lstStyle/>
                    <a:p>
                      <a:pPr algn="ctr" fontAlgn="ctr"/>
                      <a:r>
                        <a:rPr lang="mk-MK" sz="1000" b="1" i="0" u="none" strike="noStrike">
                          <a:solidFill>
                            <a:srgbClr val="632523"/>
                          </a:solidFill>
                          <a:latin typeface="Calibri"/>
                        </a:rPr>
                        <a:t>7</a:t>
                      </a:r>
                    </a:p>
                  </a:txBody>
                  <a:tcPr marL="6104" marR="6104" marT="6104"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a:txBody>
                    <a:bodyPr/>
                    <a:lstStyle/>
                    <a:p>
                      <a:pPr algn="l" fontAlgn="ctr"/>
                      <a:r>
                        <a:rPr lang="mk-MK" sz="1000" b="1" i="0" u="none" strike="noStrike">
                          <a:solidFill>
                            <a:srgbClr val="632523"/>
                          </a:solidFill>
                          <a:latin typeface="Calibri"/>
                        </a:rPr>
                        <a:t>ХОББ СО АКУТНА ЕГЗАЦЕРБАЦИЈА </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a:txBody>
                    <a:bodyPr/>
                    <a:lstStyle/>
                    <a:p>
                      <a:pPr algn="ctr" fontAlgn="ctr"/>
                      <a:r>
                        <a:rPr lang="mk-MK" sz="1000" b="1" i="0" u="none" strike="noStrike">
                          <a:solidFill>
                            <a:srgbClr val="632523"/>
                          </a:solidFill>
                          <a:latin typeface="Calibri"/>
                        </a:rPr>
                        <a:t>256</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a:txBody>
                    <a:bodyPr/>
                    <a:lstStyle/>
                    <a:p>
                      <a:pPr algn="ctr" fontAlgn="ctr"/>
                      <a:r>
                        <a:rPr lang="mk-MK" sz="1000" b="1" i="0" u="none" strike="noStrike">
                          <a:solidFill>
                            <a:srgbClr val="632523"/>
                          </a:solidFill>
                          <a:latin typeface="Calibri"/>
                        </a:rPr>
                        <a:t>132</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a:txBody>
                    <a:bodyPr/>
                    <a:lstStyle/>
                    <a:p>
                      <a:pPr algn="ctr" fontAlgn="ctr"/>
                      <a:r>
                        <a:rPr lang="mk-MK" sz="1000" b="1" i="0" u="none" strike="noStrike">
                          <a:solidFill>
                            <a:srgbClr val="632523"/>
                          </a:solidFill>
                          <a:latin typeface="Calibri"/>
                        </a:rPr>
                        <a:t>124</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a:txBody>
                    <a:bodyPr/>
                    <a:lstStyle/>
                    <a:p>
                      <a:pPr algn="ctr" fontAlgn="ctr"/>
                      <a:r>
                        <a:rPr lang="mk-MK" sz="1000" b="1" i="0" u="none" strike="noStrike">
                          <a:solidFill>
                            <a:srgbClr val="632523"/>
                          </a:solidFill>
                          <a:latin typeface="Calibri"/>
                        </a:rPr>
                        <a:t>13</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a:txBody>
                    <a:bodyPr/>
                    <a:lstStyle/>
                    <a:p>
                      <a:pPr algn="ctr" fontAlgn="ctr"/>
                      <a:r>
                        <a:rPr lang="mk-MK" sz="1000" b="1" i="0" u="none" strike="noStrike">
                          <a:solidFill>
                            <a:srgbClr val="632523"/>
                          </a:solidFill>
                          <a:latin typeface="Calibri"/>
                        </a:rPr>
                        <a:t>284</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a:txBody>
                    <a:bodyPr/>
                    <a:lstStyle/>
                    <a:p>
                      <a:pPr algn="ctr" fontAlgn="ctr"/>
                      <a:r>
                        <a:rPr lang="mk-MK" sz="1000" b="1" i="0" u="none" strike="noStrike">
                          <a:solidFill>
                            <a:srgbClr val="632523"/>
                          </a:solidFill>
                          <a:latin typeface="Calibri"/>
                        </a:rPr>
                        <a:t>169</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a:txBody>
                    <a:bodyPr/>
                    <a:lstStyle/>
                    <a:p>
                      <a:pPr algn="ctr" fontAlgn="ctr"/>
                      <a:r>
                        <a:rPr lang="mk-MK" sz="1000" b="1" i="0" u="none" strike="noStrike" dirty="0">
                          <a:solidFill>
                            <a:srgbClr val="632523"/>
                          </a:solidFill>
                          <a:latin typeface="Calibri"/>
                        </a:rPr>
                        <a:t>115</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a:txBody>
                    <a:bodyPr/>
                    <a:lstStyle/>
                    <a:p>
                      <a:pPr algn="ctr" fontAlgn="ctr"/>
                      <a:r>
                        <a:rPr lang="mk-MK" sz="1000" b="1" i="0" u="none" strike="noStrike">
                          <a:solidFill>
                            <a:srgbClr val="632523"/>
                          </a:solidFill>
                          <a:latin typeface="Calibri"/>
                        </a:rPr>
                        <a:t>10</a:t>
                      </a:r>
                    </a:p>
                  </a:txBody>
                  <a:tcPr marL="6104" marR="6104" marT="6104"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r>
              <a:tr h="367700">
                <a:tc>
                  <a:txBody>
                    <a:bodyPr/>
                    <a:lstStyle/>
                    <a:p>
                      <a:pPr algn="ctr" fontAlgn="ctr"/>
                      <a:r>
                        <a:rPr lang="mk-MK" sz="1000" b="1" i="0" u="none" strike="noStrike">
                          <a:solidFill>
                            <a:srgbClr val="632523"/>
                          </a:solidFill>
                          <a:latin typeface="Calibri"/>
                        </a:rPr>
                        <a:t>8</a:t>
                      </a:r>
                    </a:p>
                  </a:txBody>
                  <a:tcPr marL="6104" marR="6104" marT="6104"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a:txBody>
                    <a:bodyPr/>
                    <a:lstStyle/>
                    <a:p>
                      <a:pPr algn="l" fontAlgn="ctr"/>
                      <a:r>
                        <a:rPr lang="ru-RU" sz="1000" b="1" i="0" u="none" strike="noStrike">
                          <a:solidFill>
                            <a:srgbClr val="632523"/>
                          </a:solidFill>
                          <a:latin typeface="Calibri"/>
                        </a:rPr>
                        <a:t>ТБЦ НА БЕЛ ДРОБ БЕЗ БАКТ. ИЛИ ХИСТ.ПОТВРДА</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a:txBody>
                    <a:bodyPr/>
                    <a:lstStyle/>
                    <a:p>
                      <a:pPr algn="ctr" fontAlgn="ctr"/>
                      <a:r>
                        <a:rPr lang="mk-MK" sz="1000" b="1" i="0" u="none" strike="noStrike">
                          <a:solidFill>
                            <a:srgbClr val="632523"/>
                          </a:solidFill>
                          <a:latin typeface="Calibri"/>
                        </a:rPr>
                        <a:t> </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a:txBody>
                    <a:bodyPr/>
                    <a:lstStyle/>
                    <a:p>
                      <a:pPr algn="ctr" fontAlgn="ctr"/>
                      <a:r>
                        <a:rPr lang="mk-MK" sz="1000" b="1" i="0" u="none" strike="noStrike">
                          <a:solidFill>
                            <a:srgbClr val="632523"/>
                          </a:solidFill>
                          <a:latin typeface="Calibri"/>
                        </a:rPr>
                        <a:t> </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a:txBody>
                    <a:bodyPr/>
                    <a:lstStyle/>
                    <a:p>
                      <a:pPr algn="ctr" fontAlgn="ctr"/>
                      <a:r>
                        <a:rPr lang="mk-MK" sz="1000" b="1" i="0" u="none" strike="noStrike">
                          <a:solidFill>
                            <a:srgbClr val="632523"/>
                          </a:solidFill>
                          <a:latin typeface="Calibri"/>
                        </a:rPr>
                        <a:t> </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a:txBody>
                    <a:bodyPr/>
                    <a:lstStyle/>
                    <a:p>
                      <a:pPr algn="ctr" fontAlgn="ctr"/>
                      <a:r>
                        <a:rPr lang="mk-MK" sz="1000" b="1" i="0" u="none" strike="noStrike">
                          <a:solidFill>
                            <a:srgbClr val="632523"/>
                          </a:solidFill>
                          <a:latin typeface="Calibri"/>
                        </a:rPr>
                        <a:t> </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a:txBody>
                    <a:bodyPr/>
                    <a:lstStyle/>
                    <a:p>
                      <a:pPr algn="ctr" fontAlgn="ctr"/>
                      <a:r>
                        <a:rPr lang="mk-MK" sz="1000" b="1" i="0" u="none" strike="noStrike">
                          <a:solidFill>
                            <a:srgbClr val="632523"/>
                          </a:solidFill>
                          <a:latin typeface="Calibri"/>
                        </a:rPr>
                        <a:t>4</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a:txBody>
                    <a:bodyPr/>
                    <a:lstStyle/>
                    <a:p>
                      <a:pPr algn="ctr" fontAlgn="ctr"/>
                      <a:r>
                        <a:rPr lang="mk-MK" sz="1000" b="1" i="0" u="none" strike="noStrike">
                          <a:solidFill>
                            <a:srgbClr val="632523"/>
                          </a:solidFill>
                          <a:latin typeface="Calibri"/>
                        </a:rPr>
                        <a:t>3</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a:txBody>
                    <a:bodyPr/>
                    <a:lstStyle/>
                    <a:p>
                      <a:pPr algn="ctr" fontAlgn="ctr"/>
                      <a:r>
                        <a:rPr lang="mk-MK" sz="1000" b="1" i="0" u="none" strike="noStrike">
                          <a:solidFill>
                            <a:srgbClr val="632523"/>
                          </a:solidFill>
                          <a:latin typeface="Calibri"/>
                        </a:rPr>
                        <a:t>1</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a:txBody>
                    <a:bodyPr/>
                    <a:lstStyle/>
                    <a:p>
                      <a:pPr algn="ctr" fontAlgn="ctr"/>
                      <a:r>
                        <a:rPr lang="mk-MK" sz="1000" b="1" i="0" u="none" strike="noStrike">
                          <a:solidFill>
                            <a:srgbClr val="632523"/>
                          </a:solidFill>
                          <a:latin typeface="Calibri"/>
                        </a:rPr>
                        <a:t>50</a:t>
                      </a:r>
                    </a:p>
                  </a:txBody>
                  <a:tcPr marL="6104" marR="6104" marT="6104"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r>
              <a:tr h="367700">
                <a:tc>
                  <a:txBody>
                    <a:bodyPr/>
                    <a:lstStyle/>
                    <a:p>
                      <a:pPr algn="ctr" fontAlgn="ctr"/>
                      <a:r>
                        <a:rPr lang="mk-MK" sz="1000" b="1" i="0" u="none" strike="noStrike">
                          <a:solidFill>
                            <a:srgbClr val="632523"/>
                          </a:solidFill>
                          <a:latin typeface="Calibri"/>
                        </a:rPr>
                        <a:t>9</a:t>
                      </a:r>
                    </a:p>
                  </a:txBody>
                  <a:tcPr marL="6104" marR="6104" marT="6104"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a:txBody>
                    <a:bodyPr/>
                    <a:lstStyle/>
                    <a:p>
                      <a:pPr algn="l" fontAlgn="ctr"/>
                      <a:r>
                        <a:rPr lang="ru-RU" sz="1000" b="1" i="0" u="none" strike="noStrike">
                          <a:solidFill>
                            <a:srgbClr val="632523"/>
                          </a:solidFill>
                          <a:latin typeface="Calibri"/>
                        </a:rPr>
                        <a:t>ТБЦ ПЛЕВРИТ БЕЗ БАКТ. ИЛИ ХИСТ.ПОТВРДА</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a:txBody>
                    <a:bodyPr/>
                    <a:lstStyle/>
                    <a:p>
                      <a:pPr algn="ctr" fontAlgn="ctr"/>
                      <a:r>
                        <a:rPr lang="mk-MK" sz="1000" b="1" i="0" u="none" strike="noStrike">
                          <a:solidFill>
                            <a:srgbClr val="632523"/>
                          </a:solidFill>
                          <a:latin typeface="Calibri"/>
                        </a:rPr>
                        <a:t> </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a:txBody>
                    <a:bodyPr/>
                    <a:lstStyle/>
                    <a:p>
                      <a:pPr algn="ctr" fontAlgn="ctr"/>
                      <a:r>
                        <a:rPr lang="mk-MK" sz="1000" b="1" i="0" u="none" strike="noStrike">
                          <a:solidFill>
                            <a:srgbClr val="632523"/>
                          </a:solidFill>
                          <a:latin typeface="Calibri"/>
                        </a:rPr>
                        <a:t> </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a:txBody>
                    <a:bodyPr/>
                    <a:lstStyle/>
                    <a:p>
                      <a:pPr algn="ctr" fontAlgn="ctr"/>
                      <a:r>
                        <a:rPr lang="mk-MK" sz="1000" b="1" i="0" u="none" strike="noStrike">
                          <a:solidFill>
                            <a:srgbClr val="632523"/>
                          </a:solidFill>
                          <a:latin typeface="Calibri"/>
                        </a:rPr>
                        <a:t> </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a:txBody>
                    <a:bodyPr/>
                    <a:lstStyle/>
                    <a:p>
                      <a:pPr algn="ctr" fontAlgn="ctr"/>
                      <a:r>
                        <a:rPr lang="mk-MK" sz="1000" b="1" i="0" u="none" strike="noStrike">
                          <a:solidFill>
                            <a:srgbClr val="632523"/>
                          </a:solidFill>
                          <a:latin typeface="Calibri"/>
                        </a:rPr>
                        <a:t> </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a:txBody>
                    <a:bodyPr/>
                    <a:lstStyle/>
                    <a:p>
                      <a:pPr algn="ctr" fontAlgn="ctr"/>
                      <a:r>
                        <a:rPr lang="mk-MK" sz="1000" b="1" i="0" u="none" strike="noStrike">
                          <a:solidFill>
                            <a:srgbClr val="632523"/>
                          </a:solidFill>
                          <a:latin typeface="Calibri"/>
                        </a:rPr>
                        <a:t>4</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a:txBody>
                    <a:bodyPr/>
                    <a:lstStyle/>
                    <a:p>
                      <a:pPr algn="ctr" fontAlgn="ctr"/>
                      <a:r>
                        <a:rPr lang="mk-MK" sz="1000" b="1" i="0" u="none" strike="noStrike">
                          <a:solidFill>
                            <a:srgbClr val="632523"/>
                          </a:solidFill>
                          <a:latin typeface="Calibri"/>
                        </a:rPr>
                        <a:t>3</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a:txBody>
                    <a:bodyPr/>
                    <a:lstStyle/>
                    <a:p>
                      <a:pPr algn="ctr" fontAlgn="ctr"/>
                      <a:r>
                        <a:rPr lang="mk-MK" sz="1000" b="1" i="0" u="none" strike="noStrike" dirty="0">
                          <a:solidFill>
                            <a:srgbClr val="632523"/>
                          </a:solidFill>
                          <a:latin typeface="Calibri"/>
                        </a:rPr>
                        <a:t>1</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c>
                  <a:txBody>
                    <a:bodyPr/>
                    <a:lstStyle/>
                    <a:p>
                      <a:pPr algn="ctr" fontAlgn="ctr"/>
                      <a:r>
                        <a:rPr lang="mk-MK" sz="1000" b="1" i="0" u="none" strike="noStrike">
                          <a:solidFill>
                            <a:srgbClr val="632523"/>
                          </a:solidFill>
                          <a:latin typeface="Calibri"/>
                        </a:rPr>
                        <a:t>28</a:t>
                      </a:r>
                    </a:p>
                  </a:txBody>
                  <a:tcPr marL="6104" marR="6104" marT="6104"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DDC"/>
                    </a:solidFill>
                  </a:tcPr>
                </a:tc>
              </a:tr>
              <a:tr h="386086">
                <a:tc gridSpan="2">
                  <a:txBody>
                    <a:bodyPr/>
                    <a:lstStyle/>
                    <a:p>
                      <a:pPr algn="ctr" fontAlgn="ctr"/>
                      <a:r>
                        <a:rPr lang="mk-MK" sz="1000" b="1" i="0" u="none" strike="noStrike" dirty="0">
                          <a:solidFill>
                            <a:srgbClr val="F2DDDC"/>
                          </a:solidFill>
                          <a:latin typeface="Calibri"/>
                        </a:rPr>
                        <a:t>Вкупно:</a:t>
                      </a:r>
                    </a:p>
                  </a:txBody>
                  <a:tcPr marL="6104" marR="6104" marT="6104"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632523"/>
                    </a:solidFill>
                  </a:tcPr>
                </a:tc>
                <a:tc hMerge="1">
                  <a:txBody>
                    <a:bodyPr/>
                    <a:lstStyle/>
                    <a:p>
                      <a:endParaRPr lang="mk-MK"/>
                    </a:p>
                  </a:txBody>
                  <a:tcPr/>
                </a:tc>
                <a:tc>
                  <a:txBody>
                    <a:bodyPr/>
                    <a:lstStyle/>
                    <a:p>
                      <a:pPr algn="ctr" fontAlgn="ctr"/>
                      <a:r>
                        <a:rPr lang="mk-MK" sz="1000" b="1" i="0" u="none" strike="noStrike" dirty="0">
                          <a:solidFill>
                            <a:srgbClr val="F2DDDC"/>
                          </a:solidFill>
                          <a:latin typeface="Calibri"/>
                        </a:rPr>
                        <a:t>1151</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632523"/>
                    </a:solidFill>
                  </a:tcPr>
                </a:tc>
                <a:tc>
                  <a:txBody>
                    <a:bodyPr/>
                    <a:lstStyle/>
                    <a:p>
                      <a:pPr algn="ctr" fontAlgn="ctr"/>
                      <a:r>
                        <a:rPr lang="mk-MK" sz="1000" b="1" i="0" u="none" strike="noStrike" dirty="0">
                          <a:solidFill>
                            <a:srgbClr val="F2DDDC"/>
                          </a:solidFill>
                          <a:latin typeface="Calibri"/>
                        </a:rPr>
                        <a:t>642</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632523"/>
                    </a:solidFill>
                  </a:tcPr>
                </a:tc>
                <a:tc>
                  <a:txBody>
                    <a:bodyPr/>
                    <a:lstStyle/>
                    <a:p>
                      <a:pPr algn="ctr" fontAlgn="ctr"/>
                      <a:r>
                        <a:rPr lang="mk-MK" sz="1000" b="1" i="0" u="none" strike="noStrike" dirty="0">
                          <a:solidFill>
                            <a:srgbClr val="F2DDDC"/>
                          </a:solidFill>
                          <a:latin typeface="Calibri"/>
                        </a:rPr>
                        <a:t>509</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632523"/>
                    </a:solidFill>
                  </a:tcPr>
                </a:tc>
                <a:tc>
                  <a:txBody>
                    <a:bodyPr/>
                    <a:lstStyle/>
                    <a:p>
                      <a:pPr algn="ctr" fontAlgn="ctr"/>
                      <a:r>
                        <a:rPr lang="mk-MK" sz="1000" b="1" i="0" u="none" strike="noStrike" dirty="0">
                          <a:solidFill>
                            <a:srgbClr val="F2DDDC"/>
                          </a:solidFill>
                          <a:latin typeface="Calibri"/>
                        </a:rPr>
                        <a:t> </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632523"/>
                    </a:solidFill>
                  </a:tcPr>
                </a:tc>
                <a:tc>
                  <a:txBody>
                    <a:bodyPr/>
                    <a:lstStyle/>
                    <a:p>
                      <a:pPr algn="ctr" fontAlgn="ctr"/>
                      <a:r>
                        <a:rPr lang="mk-MK" sz="1000" b="1" i="0" u="none" strike="noStrike" dirty="0">
                          <a:solidFill>
                            <a:srgbClr val="F2DDDC"/>
                          </a:solidFill>
                          <a:latin typeface="Calibri"/>
                        </a:rPr>
                        <a:t>1167</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632523"/>
                    </a:solidFill>
                  </a:tcPr>
                </a:tc>
                <a:tc>
                  <a:txBody>
                    <a:bodyPr/>
                    <a:lstStyle/>
                    <a:p>
                      <a:pPr algn="ctr" fontAlgn="ctr"/>
                      <a:r>
                        <a:rPr lang="mk-MK" sz="1000" b="1" i="0" u="none" strike="noStrike" dirty="0">
                          <a:solidFill>
                            <a:srgbClr val="F2DDDC"/>
                          </a:solidFill>
                          <a:latin typeface="Calibri"/>
                        </a:rPr>
                        <a:t>686</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632523"/>
                    </a:solidFill>
                  </a:tcPr>
                </a:tc>
                <a:tc>
                  <a:txBody>
                    <a:bodyPr/>
                    <a:lstStyle/>
                    <a:p>
                      <a:pPr algn="ctr" fontAlgn="ctr"/>
                      <a:r>
                        <a:rPr lang="mk-MK" sz="1000" b="1" i="0" u="none" strike="noStrike" dirty="0">
                          <a:solidFill>
                            <a:srgbClr val="F2DDDC"/>
                          </a:solidFill>
                          <a:latin typeface="Calibri"/>
                        </a:rPr>
                        <a:t>481</a:t>
                      </a:r>
                    </a:p>
                  </a:txBody>
                  <a:tcPr marL="6104" marR="6104" marT="61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632523"/>
                    </a:solidFill>
                  </a:tcPr>
                </a:tc>
                <a:tc>
                  <a:txBody>
                    <a:bodyPr/>
                    <a:lstStyle/>
                    <a:p>
                      <a:pPr algn="ctr" fontAlgn="ctr"/>
                      <a:r>
                        <a:rPr lang="mk-MK" sz="1000" b="1" i="0" u="none" strike="noStrike" dirty="0">
                          <a:solidFill>
                            <a:srgbClr val="F2DDDC"/>
                          </a:solidFill>
                          <a:latin typeface="Calibri"/>
                        </a:rPr>
                        <a:t> </a:t>
                      </a:r>
                    </a:p>
                  </a:txBody>
                  <a:tcPr marL="6104" marR="6104" marT="6104"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632523"/>
                    </a:solidFill>
                  </a:tcPr>
                </a:tc>
              </a:tr>
            </a:tbl>
          </a:graphicData>
        </a:graphic>
      </p:graphicFrame>
    </p:spTree>
  </p:cSld>
  <p:clrMapOvr>
    <a:masterClrMapping/>
  </p:clrMapOvr>
  <p:transition spd="slow">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074" name="Titre 1"/>
          <p:cNvSpPr>
            <a:spLocks noGrp="1"/>
          </p:cNvSpPr>
          <p:nvPr>
            <p:ph type="title"/>
          </p:nvPr>
        </p:nvSpPr>
        <p:spPr>
          <a:xfrm>
            <a:off x="0" y="0"/>
            <a:ext cx="9144000" cy="692696"/>
          </a:xfrm>
        </p:spPr>
        <p:txBody>
          <a:bodyPr>
            <a:scene3d>
              <a:camera prst="perspectiveRelaxedModerately"/>
              <a:lightRig rig="threePt" dir="t"/>
            </a:scene3d>
          </a:bodyPr>
          <a:lstStyle/>
          <a:p>
            <a:pPr fontAlgn="ctr"/>
            <a:r>
              <a:rPr lang="ru-RU" sz="2000" dirty="0" smtClean="0">
                <a:solidFill>
                  <a:srgbClr val="002060"/>
                </a:solidFill>
                <a:effectLst>
                  <a:outerShdw blurRad="75057" dist="38100" dir="5400000" sy="-20000" rotWithShape="0">
                    <a:prstClr val="black">
                      <a:alpha val="25000"/>
                    </a:prstClr>
                  </a:outerShdw>
                </a:effectLst>
              </a:rPr>
              <a:t>Структура на пациенти по DRG</a:t>
            </a:r>
            <a:r>
              <a:rPr lang="mk-MK" sz="2000" dirty="0" smtClean="0">
                <a:solidFill>
                  <a:srgbClr val="002060"/>
                </a:solidFill>
                <a:effectLst>
                  <a:outerShdw blurRad="75057" dist="38100" dir="5400000" sy="-20000" rotWithShape="0">
                    <a:prstClr val="black">
                      <a:alpha val="25000"/>
                    </a:prstClr>
                  </a:outerShdw>
                </a:effectLst>
              </a:rPr>
              <a:t/>
            </a:r>
            <a:br>
              <a:rPr lang="mk-MK" sz="2000" dirty="0" smtClean="0">
                <a:solidFill>
                  <a:srgbClr val="002060"/>
                </a:solidFill>
                <a:effectLst>
                  <a:outerShdw blurRad="75057" dist="38100" dir="5400000" sy="-20000" rotWithShape="0">
                    <a:prstClr val="black">
                      <a:alpha val="25000"/>
                    </a:prstClr>
                  </a:outerShdw>
                </a:effectLst>
              </a:rPr>
            </a:br>
            <a:r>
              <a:rPr lang="ru-RU" sz="2000" dirty="0" smtClean="0">
                <a:solidFill>
                  <a:srgbClr val="002060"/>
                </a:solidFill>
                <a:effectLst>
                  <a:outerShdw blurRad="75057" dist="38100" dir="5400000" sy="-20000" rotWithShape="0">
                    <a:prstClr val="black">
                      <a:alpha val="25000"/>
                    </a:prstClr>
                  </a:outerShdw>
                </a:effectLst>
              </a:rPr>
              <a:t>во период од 01.01.2009 до 31.12.2009 </a:t>
            </a:r>
            <a:endParaRPr lang="mk-MK" sz="2000" dirty="0">
              <a:solidFill>
                <a:srgbClr val="002060"/>
              </a:solidFill>
              <a:effectLst>
                <a:outerShdw blurRad="75057" dist="38100" dir="5400000" sy="-20000" rotWithShape="0">
                  <a:prstClr val="black">
                    <a:alpha val="25000"/>
                  </a:prstClr>
                </a:outerShdw>
              </a:effectLst>
            </a:endParaRPr>
          </a:p>
        </p:txBody>
      </p:sp>
      <p:graphicFrame>
        <p:nvGraphicFramePr>
          <p:cNvPr id="8" name="Table 7"/>
          <p:cNvGraphicFramePr>
            <a:graphicFrameLocks noGrp="1"/>
          </p:cNvGraphicFramePr>
          <p:nvPr/>
        </p:nvGraphicFramePr>
        <p:xfrm>
          <a:off x="251520" y="692696"/>
          <a:ext cx="8496943" cy="3388144"/>
        </p:xfrm>
        <a:graphic>
          <a:graphicData uri="http://schemas.openxmlformats.org/drawingml/2006/table">
            <a:tbl>
              <a:tblPr/>
              <a:tblGrid>
                <a:gridCol w="781278"/>
                <a:gridCol w="6497402"/>
                <a:gridCol w="1218263"/>
              </a:tblGrid>
              <a:tr h="281440">
                <a:tc>
                  <a:txBody>
                    <a:bodyPr/>
                    <a:lstStyle/>
                    <a:p>
                      <a:pPr algn="ctr" fontAlgn="ctr"/>
                      <a:r>
                        <a:rPr lang="en-US" sz="800" b="0" i="0" u="none" strike="noStrike" dirty="0">
                          <a:solidFill>
                            <a:srgbClr val="000000"/>
                          </a:solidFill>
                          <a:latin typeface="Calibri"/>
                        </a:rPr>
                        <a:t>DRG </a:t>
                      </a:r>
                      <a:r>
                        <a:rPr lang="mk-MK" sz="800" b="0" i="0" u="none" strike="noStrike" dirty="0">
                          <a:solidFill>
                            <a:srgbClr val="000000"/>
                          </a:solidFill>
                          <a:latin typeface="Calibri"/>
                        </a:rPr>
                        <a:t>шифра</a:t>
                      </a:r>
                    </a:p>
                  </a:txBody>
                  <a:tcPr marL="0" marR="0" marT="0" marB="0" anchor="ctr">
                    <a:lnL>
                      <a:noFill/>
                    </a:lnL>
                    <a:lnR>
                      <a:noFill/>
                    </a:lnR>
                    <a:lnT>
                      <a:noFill/>
                    </a:lnT>
                    <a:lnB>
                      <a:noFill/>
                    </a:lnB>
                    <a:solidFill>
                      <a:srgbClr val="4BACC6">
                        <a:lumMod val="20000"/>
                        <a:lumOff val="80000"/>
                        <a:alpha val="87000"/>
                      </a:srgbClr>
                    </a:solidFill>
                  </a:tcPr>
                </a:tc>
                <a:tc>
                  <a:txBody>
                    <a:bodyPr/>
                    <a:lstStyle/>
                    <a:p>
                      <a:pPr algn="ctr" fontAlgn="ctr"/>
                      <a:r>
                        <a:rPr lang="mk-MK" sz="800" b="1" i="0" u="none" strike="noStrike" dirty="0">
                          <a:solidFill>
                            <a:srgbClr val="000000"/>
                          </a:solidFill>
                          <a:latin typeface="Calibri"/>
                        </a:rPr>
                        <a:t>Дијагностички сродни групи (</a:t>
                      </a:r>
                      <a:r>
                        <a:rPr lang="en-US" sz="800" b="1" i="0" u="none" strike="noStrike" dirty="0">
                          <a:solidFill>
                            <a:srgbClr val="000000"/>
                          </a:solidFill>
                          <a:latin typeface="Calibri"/>
                        </a:rPr>
                        <a:t>DRG)</a:t>
                      </a:r>
                    </a:p>
                  </a:txBody>
                  <a:tcPr marL="0" marR="0" marT="0" marB="0" anchor="ctr">
                    <a:lnL>
                      <a:noFill/>
                    </a:lnL>
                    <a:lnR>
                      <a:noFill/>
                    </a:lnR>
                    <a:lnT>
                      <a:noFill/>
                    </a:lnT>
                    <a:lnB>
                      <a:noFill/>
                    </a:lnB>
                    <a:solidFill>
                      <a:srgbClr val="4BACC6">
                        <a:lumMod val="20000"/>
                        <a:lumOff val="80000"/>
                        <a:alpha val="59000"/>
                      </a:srgbClr>
                    </a:solidFill>
                  </a:tcPr>
                </a:tc>
                <a:tc>
                  <a:txBody>
                    <a:bodyPr/>
                    <a:lstStyle/>
                    <a:p>
                      <a:pPr algn="ctr" fontAlgn="ctr"/>
                      <a:r>
                        <a:rPr lang="mk-MK" sz="800" b="1" i="0" u="none" strike="noStrike" dirty="0">
                          <a:solidFill>
                            <a:srgbClr val="000000"/>
                          </a:solidFill>
                          <a:latin typeface="Calibri"/>
                        </a:rPr>
                        <a:t>Осигуреници</a:t>
                      </a:r>
                    </a:p>
                  </a:txBody>
                  <a:tcPr marL="0" marR="0" marT="0" marB="0" anchor="ctr">
                    <a:lnL>
                      <a:noFill/>
                    </a:lnL>
                    <a:lnR>
                      <a:noFill/>
                    </a:lnR>
                    <a:lnT>
                      <a:noFill/>
                    </a:lnT>
                    <a:lnB>
                      <a:noFill/>
                    </a:lnB>
                    <a:solidFill>
                      <a:srgbClr val="4BACC6">
                        <a:lumMod val="20000"/>
                        <a:lumOff val="80000"/>
                        <a:alpha val="87000"/>
                      </a:srgbClr>
                    </a:solidFill>
                  </a:tcPr>
                </a:tc>
              </a:tr>
              <a:tr h="140720">
                <a:tc>
                  <a:txBody>
                    <a:bodyPr/>
                    <a:lstStyle/>
                    <a:p>
                      <a:pPr algn="ctr" fontAlgn="ctr"/>
                      <a:r>
                        <a:rPr lang="en-US" sz="800" b="1" i="0" u="none" strike="noStrike">
                          <a:solidFill>
                            <a:srgbClr val="000000"/>
                          </a:solidFill>
                          <a:latin typeface="Calibri"/>
                        </a:rPr>
                        <a:t>E62A</a:t>
                      </a:r>
                    </a:p>
                  </a:txBody>
                  <a:tcPr marL="0" marR="0" marT="0" marB="0" anchor="ctr">
                    <a:lnL>
                      <a:noFill/>
                    </a:lnL>
                    <a:lnR>
                      <a:noFill/>
                    </a:lnR>
                    <a:lnT>
                      <a:noFill/>
                    </a:lnT>
                    <a:lnB>
                      <a:noFill/>
                    </a:lnB>
                    <a:solidFill>
                      <a:srgbClr val="4BACC6">
                        <a:lumMod val="20000"/>
                        <a:lumOff val="80000"/>
                        <a:alpha val="87000"/>
                      </a:srgbClr>
                    </a:solidFill>
                  </a:tcPr>
                </a:tc>
                <a:tc>
                  <a:txBody>
                    <a:bodyPr/>
                    <a:lstStyle/>
                    <a:p>
                      <a:pPr algn="l" fontAlgn="b"/>
                      <a:r>
                        <a:rPr lang="ru-RU" sz="800" b="0" i="0" u="none" strike="noStrike">
                          <a:solidFill>
                            <a:srgbClr val="000000"/>
                          </a:solidFill>
                          <a:latin typeface="Calibri"/>
                        </a:rPr>
                        <a:t>Респираторни инфекции/воспаленија со катастрофални компликации</a:t>
                      </a:r>
                    </a:p>
                  </a:txBody>
                  <a:tcPr marL="0" marR="0" marT="0" marB="0" anchor="b">
                    <a:lnL>
                      <a:noFill/>
                    </a:lnL>
                    <a:lnR>
                      <a:noFill/>
                    </a:lnR>
                    <a:lnT>
                      <a:noFill/>
                    </a:lnT>
                    <a:lnB>
                      <a:noFill/>
                    </a:lnB>
                    <a:solidFill>
                      <a:srgbClr val="4BACC6">
                        <a:lumMod val="20000"/>
                        <a:lumOff val="80000"/>
                        <a:alpha val="87000"/>
                      </a:srgbClr>
                    </a:solidFill>
                  </a:tcPr>
                </a:tc>
                <a:tc>
                  <a:txBody>
                    <a:bodyPr/>
                    <a:lstStyle/>
                    <a:p>
                      <a:pPr algn="ctr" fontAlgn="ctr"/>
                      <a:r>
                        <a:rPr lang="mk-MK" sz="800" b="0" i="0" u="none" strike="noStrike">
                          <a:solidFill>
                            <a:srgbClr val="000000"/>
                          </a:solidFill>
                          <a:latin typeface="Calibri"/>
                        </a:rPr>
                        <a:t>3</a:t>
                      </a:r>
                    </a:p>
                  </a:txBody>
                  <a:tcPr marL="0" marR="0" marT="0" marB="0" anchor="ctr">
                    <a:lnL>
                      <a:noFill/>
                    </a:lnL>
                    <a:lnR>
                      <a:noFill/>
                    </a:lnR>
                    <a:lnT>
                      <a:noFill/>
                    </a:lnT>
                    <a:lnB>
                      <a:noFill/>
                    </a:lnB>
                    <a:solidFill>
                      <a:srgbClr val="4BACC6">
                        <a:lumMod val="20000"/>
                        <a:lumOff val="80000"/>
                        <a:alpha val="87000"/>
                      </a:srgbClr>
                    </a:solidFill>
                  </a:tcPr>
                </a:tc>
              </a:tr>
              <a:tr h="123834">
                <a:tc>
                  <a:txBody>
                    <a:bodyPr/>
                    <a:lstStyle/>
                    <a:p>
                      <a:pPr algn="ctr" fontAlgn="ctr"/>
                      <a:r>
                        <a:rPr lang="en-US" sz="800" b="1" i="0" u="none" strike="noStrike">
                          <a:solidFill>
                            <a:srgbClr val="000000"/>
                          </a:solidFill>
                          <a:latin typeface="Calibri"/>
                        </a:rPr>
                        <a:t>E62B</a:t>
                      </a:r>
                    </a:p>
                  </a:txBody>
                  <a:tcPr marL="0" marR="0" marT="0" marB="0" anchor="ctr">
                    <a:lnL>
                      <a:noFill/>
                    </a:lnL>
                    <a:lnR>
                      <a:noFill/>
                    </a:lnR>
                    <a:lnT>
                      <a:noFill/>
                    </a:lnT>
                    <a:lnB>
                      <a:noFill/>
                    </a:lnB>
                    <a:solidFill>
                      <a:srgbClr val="4BACC6">
                        <a:lumMod val="20000"/>
                        <a:lumOff val="80000"/>
                        <a:alpha val="87000"/>
                      </a:srgbClr>
                    </a:solidFill>
                  </a:tcPr>
                </a:tc>
                <a:tc>
                  <a:txBody>
                    <a:bodyPr/>
                    <a:lstStyle/>
                    <a:p>
                      <a:pPr algn="l" fontAlgn="b"/>
                      <a:r>
                        <a:rPr lang="ru-RU" sz="800" b="0" i="0" u="none" strike="noStrike">
                          <a:solidFill>
                            <a:srgbClr val="000000"/>
                          </a:solidFill>
                          <a:latin typeface="Calibri"/>
                        </a:rPr>
                        <a:t>Респираторни инфекции/воспаленија со тешки или умерени компликации</a:t>
                      </a:r>
                    </a:p>
                  </a:txBody>
                  <a:tcPr marL="0" marR="0" marT="0" marB="0" anchor="b">
                    <a:lnL>
                      <a:noFill/>
                    </a:lnL>
                    <a:lnR>
                      <a:noFill/>
                    </a:lnR>
                    <a:lnT>
                      <a:noFill/>
                    </a:lnT>
                    <a:lnB>
                      <a:noFill/>
                    </a:lnB>
                    <a:solidFill>
                      <a:srgbClr val="4BACC6">
                        <a:lumMod val="20000"/>
                        <a:lumOff val="80000"/>
                        <a:alpha val="87000"/>
                      </a:srgbClr>
                    </a:solidFill>
                  </a:tcPr>
                </a:tc>
                <a:tc>
                  <a:txBody>
                    <a:bodyPr/>
                    <a:lstStyle/>
                    <a:p>
                      <a:pPr algn="ctr" fontAlgn="ctr"/>
                      <a:r>
                        <a:rPr lang="mk-MK" sz="800" b="0" i="0" u="none" strike="noStrike">
                          <a:solidFill>
                            <a:srgbClr val="000000"/>
                          </a:solidFill>
                          <a:latin typeface="Calibri"/>
                        </a:rPr>
                        <a:t>30</a:t>
                      </a:r>
                    </a:p>
                  </a:txBody>
                  <a:tcPr marL="0" marR="0" marT="0" marB="0" anchor="ctr">
                    <a:lnL>
                      <a:noFill/>
                    </a:lnL>
                    <a:lnR>
                      <a:noFill/>
                    </a:lnR>
                    <a:lnT>
                      <a:noFill/>
                    </a:lnT>
                    <a:lnB>
                      <a:noFill/>
                    </a:lnB>
                    <a:solidFill>
                      <a:srgbClr val="4BACC6">
                        <a:lumMod val="20000"/>
                        <a:lumOff val="80000"/>
                        <a:alpha val="87000"/>
                      </a:srgbClr>
                    </a:solidFill>
                  </a:tcPr>
                </a:tc>
              </a:tr>
              <a:tr h="140720">
                <a:tc>
                  <a:txBody>
                    <a:bodyPr/>
                    <a:lstStyle/>
                    <a:p>
                      <a:pPr algn="ctr" fontAlgn="ctr"/>
                      <a:r>
                        <a:rPr lang="en-US" sz="800" b="1" i="0" u="none" strike="noStrike">
                          <a:solidFill>
                            <a:srgbClr val="000000"/>
                          </a:solidFill>
                          <a:latin typeface="Calibri"/>
                        </a:rPr>
                        <a:t>E62C</a:t>
                      </a:r>
                    </a:p>
                  </a:txBody>
                  <a:tcPr marL="0" marR="0" marT="0" marB="0" anchor="ctr">
                    <a:lnL>
                      <a:noFill/>
                    </a:lnL>
                    <a:lnR>
                      <a:noFill/>
                    </a:lnR>
                    <a:lnT>
                      <a:noFill/>
                    </a:lnT>
                    <a:lnB>
                      <a:noFill/>
                    </a:lnB>
                    <a:solidFill>
                      <a:srgbClr val="4BACC6">
                        <a:lumMod val="20000"/>
                        <a:lumOff val="80000"/>
                        <a:alpha val="87000"/>
                      </a:srgbClr>
                    </a:solidFill>
                  </a:tcPr>
                </a:tc>
                <a:tc>
                  <a:txBody>
                    <a:bodyPr/>
                    <a:lstStyle/>
                    <a:p>
                      <a:pPr algn="l" fontAlgn="b"/>
                      <a:r>
                        <a:rPr lang="mk-MK" sz="800" b="0" i="0" u="none" strike="noStrike" dirty="0">
                          <a:solidFill>
                            <a:srgbClr val="000000"/>
                          </a:solidFill>
                          <a:latin typeface="Calibri"/>
                        </a:rPr>
                        <a:t>Респираторни инфекции/воспаленија без компликации</a:t>
                      </a:r>
                    </a:p>
                  </a:txBody>
                  <a:tcPr marL="0" marR="0" marT="0" marB="0" anchor="b">
                    <a:lnL>
                      <a:noFill/>
                    </a:lnL>
                    <a:lnR>
                      <a:noFill/>
                    </a:lnR>
                    <a:lnT>
                      <a:noFill/>
                    </a:lnT>
                    <a:lnB>
                      <a:noFill/>
                    </a:lnB>
                    <a:solidFill>
                      <a:srgbClr val="4BACC6">
                        <a:lumMod val="20000"/>
                        <a:lumOff val="80000"/>
                        <a:alpha val="87000"/>
                      </a:srgbClr>
                    </a:solidFill>
                  </a:tcPr>
                </a:tc>
                <a:tc>
                  <a:txBody>
                    <a:bodyPr/>
                    <a:lstStyle/>
                    <a:p>
                      <a:pPr algn="ctr" fontAlgn="ctr"/>
                      <a:r>
                        <a:rPr lang="mk-MK" sz="800" b="0" i="0" u="none" strike="noStrike">
                          <a:solidFill>
                            <a:srgbClr val="000000"/>
                          </a:solidFill>
                          <a:latin typeface="Calibri"/>
                        </a:rPr>
                        <a:t>26</a:t>
                      </a:r>
                    </a:p>
                  </a:txBody>
                  <a:tcPr marL="0" marR="0" marT="0" marB="0" anchor="ctr">
                    <a:lnL>
                      <a:noFill/>
                    </a:lnL>
                    <a:lnR>
                      <a:noFill/>
                    </a:lnR>
                    <a:lnT>
                      <a:noFill/>
                    </a:lnT>
                    <a:lnB>
                      <a:noFill/>
                    </a:lnB>
                    <a:solidFill>
                      <a:srgbClr val="4BACC6">
                        <a:lumMod val="20000"/>
                        <a:lumOff val="80000"/>
                        <a:alpha val="87000"/>
                      </a:srgbClr>
                    </a:solidFill>
                  </a:tcPr>
                </a:tc>
              </a:tr>
              <a:tr h="183974">
                <a:tc>
                  <a:txBody>
                    <a:bodyPr/>
                    <a:lstStyle/>
                    <a:p>
                      <a:pPr algn="ctr" fontAlgn="ctr"/>
                      <a:r>
                        <a:rPr lang="en-US" sz="800" b="1" i="0" u="none" strike="noStrike">
                          <a:solidFill>
                            <a:srgbClr val="000000"/>
                          </a:solidFill>
                          <a:latin typeface="Calibri"/>
                        </a:rPr>
                        <a:t>E65A</a:t>
                      </a:r>
                    </a:p>
                  </a:txBody>
                  <a:tcPr marL="0" marR="0" marT="0" marB="0" anchor="ctr">
                    <a:lnL>
                      <a:noFill/>
                    </a:lnL>
                    <a:lnR>
                      <a:noFill/>
                    </a:lnR>
                    <a:lnT>
                      <a:noFill/>
                    </a:lnT>
                    <a:lnB>
                      <a:noFill/>
                    </a:lnB>
                    <a:solidFill>
                      <a:srgbClr val="4BACC6">
                        <a:lumMod val="20000"/>
                        <a:lumOff val="80000"/>
                        <a:alpha val="87000"/>
                      </a:srgbClr>
                    </a:solidFill>
                  </a:tcPr>
                </a:tc>
                <a:tc>
                  <a:txBody>
                    <a:bodyPr/>
                    <a:lstStyle/>
                    <a:p>
                      <a:pPr algn="l" fontAlgn="b"/>
                      <a:r>
                        <a:rPr lang="ru-RU" sz="800" b="0" i="0" u="none" strike="noStrike" dirty="0">
                          <a:solidFill>
                            <a:srgbClr val="000000"/>
                          </a:solidFill>
                          <a:latin typeface="Calibri"/>
                        </a:rPr>
                        <a:t>Хронична опструктивна болест на дишните патишта со катастрофални или тешки компликации</a:t>
                      </a:r>
                    </a:p>
                  </a:txBody>
                  <a:tcPr marL="0" marR="0" marT="0" marB="0" anchor="b">
                    <a:lnL>
                      <a:noFill/>
                    </a:lnL>
                    <a:lnR>
                      <a:noFill/>
                    </a:lnR>
                    <a:lnT>
                      <a:noFill/>
                    </a:lnT>
                    <a:lnB>
                      <a:noFill/>
                    </a:lnB>
                    <a:solidFill>
                      <a:srgbClr val="4BACC6">
                        <a:lumMod val="20000"/>
                        <a:lumOff val="80000"/>
                        <a:alpha val="87000"/>
                      </a:srgbClr>
                    </a:solidFill>
                  </a:tcPr>
                </a:tc>
                <a:tc>
                  <a:txBody>
                    <a:bodyPr/>
                    <a:lstStyle/>
                    <a:p>
                      <a:pPr algn="ctr" fontAlgn="ctr"/>
                      <a:r>
                        <a:rPr lang="mk-MK" sz="800" b="0" i="0" u="none" strike="noStrike">
                          <a:solidFill>
                            <a:srgbClr val="000000"/>
                          </a:solidFill>
                          <a:latin typeface="Calibri"/>
                        </a:rPr>
                        <a:t>400</a:t>
                      </a:r>
                    </a:p>
                  </a:txBody>
                  <a:tcPr marL="0" marR="0" marT="0" marB="0" anchor="ctr">
                    <a:lnL>
                      <a:noFill/>
                    </a:lnL>
                    <a:lnR>
                      <a:noFill/>
                    </a:lnR>
                    <a:lnT>
                      <a:noFill/>
                    </a:lnT>
                    <a:lnB>
                      <a:noFill/>
                    </a:lnB>
                    <a:solidFill>
                      <a:srgbClr val="4BACC6">
                        <a:lumMod val="20000"/>
                        <a:lumOff val="80000"/>
                        <a:alpha val="87000"/>
                      </a:srgbClr>
                    </a:solidFill>
                  </a:tcPr>
                </a:tc>
              </a:tr>
              <a:tr h="144016">
                <a:tc>
                  <a:txBody>
                    <a:bodyPr/>
                    <a:lstStyle/>
                    <a:p>
                      <a:pPr algn="ctr" fontAlgn="ctr"/>
                      <a:r>
                        <a:rPr lang="en-US" sz="800" b="1" i="0" u="none" strike="noStrike">
                          <a:solidFill>
                            <a:srgbClr val="000000"/>
                          </a:solidFill>
                          <a:latin typeface="Calibri"/>
                        </a:rPr>
                        <a:t>E65B</a:t>
                      </a:r>
                    </a:p>
                  </a:txBody>
                  <a:tcPr marL="0" marR="0" marT="0" marB="0" anchor="ctr">
                    <a:lnL>
                      <a:noFill/>
                    </a:lnL>
                    <a:lnR>
                      <a:noFill/>
                    </a:lnR>
                    <a:lnT>
                      <a:noFill/>
                    </a:lnT>
                    <a:lnB>
                      <a:noFill/>
                    </a:lnB>
                    <a:solidFill>
                      <a:srgbClr val="4BACC6">
                        <a:lumMod val="20000"/>
                        <a:lumOff val="80000"/>
                        <a:alpha val="87000"/>
                      </a:srgbClr>
                    </a:solidFill>
                  </a:tcPr>
                </a:tc>
                <a:tc>
                  <a:txBody>
                    <a:bodyPr/>
                    <a:lstStyle/>
                    <a:p>
                      <a:pPr algn="l" fontAlgn="b"/>
                      <a:r>
                        <a:rPr lang="ru-RU" sz="800" b="0" i="0" u="none" strike="noStrike">
                          <a:solidFill>
                            <a:srgbClr val="000000"/>
                          </a:solidFill>
                          <a:latin typeface="Calibri"/>
                        </a:rPr>
                        <a:t>Хронична опструктивна болест на дишните патишта без катастрофални или тешки компликации</a:t>
                      </a:r>
                    </a:p>
                  </a:txBody>
                  <a:tcPr marL="0" marR="0" marT="0" marB="0" anchor="b">
                    <a:lnL>
                      <a:noFill/>
                    </a:lnL>
                    <a:lnR>
                      <a:noFill/>
                    </a:lnR>
                    <a:lnT>
                      <a:noFill/>
                    </a:lnT>
                    <a:lnB>
                      <a:noFill/>
                    </a:lnB>
                    <a:solidFill>
                      <a:srgbClr val="4BACC6">
                        <a:lumMod val="20000"/>
                        <a:lumOff val="80000"/>
                        <a:alpha val="87000"/>
                      </a:srgbClr>
                    </a:solidFill>
                  </a:tcPr>
                </a:tc>
                <a:tc>
                  <a:txBody>
                    <a:bodyPr/>
                    <a:lstStyle/>
                    <a:p>
                      <a:pPr algn="ctr" fontAlgn="ctr"/>
                      <a:r>
                        <a:rPr lang="mk-MK" sz="800" b="0" i="0" u="none" strike="noStrike">
                          <a:solidFill>
                            <a:srgbClr val="000000"/>
                          </a:solidFill>
                          <a:latin typeface="Calibri"/>
                        </a:rPr>
                        <a:t>328</a:t>
                      </a:r>
                    </a:p>
                  </a:txBody>
                  <a:tcPr marL="0" marR="0" marT="0" marB="0" anchor="ctr">
                    <a:lnL>
                      <a:noFill/>
                    </a:lnL>
                    <a:lnR>
                      <a:noFill/>
                    </a:lnR>
                    <a:lnT>
                      <a:noFill/>
                    </a:lnT>
                    <a:lnB>
                      <a:noFill/>
                    </a:lnB>
                    <a:solidFill>
                      <a:srgbClr val="4BACC6">
                        <a:lumMod val="20000"/>
                        <a:lumOff val="80000"/>
                        <a:alpha val="87000"/>
                      </a:srgbClr>
                    </a:solidFill>
                  </a:tcPr>
                </a:tc>
              </a:tr>
              <a:tr h="140720">
                <a:tc>
                  <a:txBody>
                    <a:bodyPr/>
                    <a:lstStyle/>
                    <a:p>
                      <a:pPr algn="ctr" fontAlgn="ctr"/>
                      <a:r>
                        <a:rPr lang="en-US" sz="800" b="1" i="0" u="none" strike="noStrike">
                          <a:solidFill>
                            <a:srgbClr val="000000"/>
                          </a:solidFill>
                          <a:latin typeface="Calibri"/>
                        </a:rPr>
                        <a:t>E69A</a:t>
                      </a:r>
                    </a:p>
                  </a:txBody>
                  <a:tcPr marL="0" marR="0" marT="0" marB="0" anchor="ctr">
                    <a:lnL>
                      <a:noFill/>
                    </a:lnL>
                    <a:lnR>
                      <a:noFill/>
                    </a:lnR>
                    <a:lnT>
                      <a:noFill/>
                    </a:lnT>
                    <a:lnB>
                      <a:noFill/>
                    </a:lnB>
                    <a:solidFill>
                      <a:srgbClr val="4BACC6">
                        <a:lumMod val="20000"/>
                        <a:lumOff val="80000"/>
                        <a:alpha val="87000"/>
                      </a:srgbClr>
                    </a:solidFill>
                  </a:tcPr>
                </a:tc>
                <a:tc>
                  <a:txBody>
                    <a:bodyPr/>
                    <a:lstStyle/>
                    <a:p>
                      <a:pPr algn="l" fontAlgn="b"/>
                      <a:r>
                        <a:rPr lang="ru-RU" sz="800" b="0" i="0" u="none" strike="noStrike">
                          <a:solidFill>
                            <a:srgbClr val="000000"/>
                          </a:solidFill>
                          <a:latin typeface="Calibri"/>
                        </a:rPr>
                        <a:t>Бронхитис и астма, возраст &gt;49 со компликацииции</a:t>
                      </a:r>
                    </a:p>
                  </a:txBody>
                  <a:tcPr marL="0" marR="0" marT="0" marB="0" anchor="b">
                    <a:lnL>
                      <a:noFill/>
                    </a:lnL>
                    <a:lnR>
                      <a:noFill/>
                    </a:lnR>
                    <a:lnT>
                      <a:noFill/>
                    </a:lnT>
                    <a:lnB>
                      <a:noFill/>
                    </a:lnB>
                    <a:solidFill>
                      <a:srgbClr val="4BACC6">
                        <a:lumMod val="20000"/>
                        <a:lumOff val="80000"/>
                        <a:alpha val="87000"/>
                      </a:srgbClr>
                    </a:solidFill>
                  </a:tcPr>
                </a:tc>
                <a:tc>
                  <a:txBody>
                    <a:bodyPr/>
                    <a:lstStyle/>
                    <a:p>
                      <a:pPr algn="ctr" fontAlgn="ctr"/>
                      <a:r>
                        <a:rPr lang="mk-MK" sz="800" b="0" i="0" u="none" strike="noStrike">
                          <a:solidFill>
                            <a:srgbClr val="000000"/>
                          </a:solidFill>
                          <a:latin typeface="Calibri"/>
                        </a:rPr>
                        <a:t>45</a:t>
                      </a:r>
                    </a:p>
                  </a:txBody>
                  <a:tcPr marL="0" marR="0" marT="0" marB="0" anchor="ctr">
                    <a:lnL>
                      <a:noFill/>
                    </a:lnL>
                    <a:lnR>
                      <a:noFill/>
                    </a:lnR>
                    <a:lnT>
                      <a:noFill/>
                    </a:lnT>
                    <a:lnB>
                      <a:noFill/>
                    </a:lnB>
                    <a:solidFill>
                      <a:srgbClr val="4BACC6">
                        <a:lumMod val="20000"/>
                        <a:lumOff val="80000"/>
                        <a:alpha val="87000"/>
                      </a:srgbClr>
                    </a:solidFill>
                  </a:tcPr>
                </a:tc>
              </a:tr>
              <a:tr h="140720">
                <a:tc>
                  <a:txBody>
                    <a:bodyPr/>
                    <a:lstStyle/>
                    <a:p>
                      <a:pPr algn="ctr" fontAlgn="ctr"/>
                      <a:r>
                        <a:rPr lang="en-US" sz="800" b="1" i="0" u="none" strike="noStrike">
                          <a:solidFill>
                            <a:srgbClr val="000000"/>
                          </a:solidFill>
                          <a:latin typeface="Calibri"/>
                        </a:rPr>
                        <a:t>E69B</a:t>
                      </a:r>
                    </a:p>
                  </a:txBody>
                  <a:tcPr marL="0" marR="0" marT="0" marB="0" anchor="ctr">
                    <a:lnL>
                      <a:noFill/>
                    </a:lnL>
                    <a:lnR>
                      <a:noFill/>
                    </a:lnR>
                    <a:lnT>
                      <a:noFill/>
                    </a:lnT>
                    <a:lnB>
                      <a:noFill/>
                    </a:lnB>
                    <a:solidFill>
                      <a:srgbClr val="4BACC6">
                        <a:lumMod val="20000"/>
                        <a:lumOff val="80000"/>
                        <a:alpha val="87000"/>
                      </a:srgbClr>
                    </a:solidFill>
                  </a:tcPr>
                </a:tc>
                <a:tc>
                  <a:txBody>
                    <a:bodyPr/>
                    <a:lstStyle/>
                    <a:p>
                      <a:pPr algn="l" fontAlgn="b"/>
                      <a:r>
                        <a:rPr lang="ru-RU" sz="800" b="0" i="0" u="none" strike="noStrike">
                          <a:solidFill>
                            <a:srgbClr val="000000"/>
                          </a:solidFill>
                          <a:latin typeface="Calibri"/>
                        </a:rPr>
                        <a:t>Бронхитис и астма, возраст &gt;49 или со компликации</a:t>
                      </a:r>
                    </a:p>
                  </a:txBody>
                  <a:tcPr marL="0" marR="0" marT="0" marB="0" anchor="b">
                    <a:lnL>
                      <a:noFill/>
                    </a:lnL>
                    <a:lnR>
                      <a:noFill/>
                    </a:lnR>
                    <a:lnT>
                      <a:noFill/>
                    </a:lnT>
                    <a:lnB>
                      <a:noFill/>
                    </a:lnB>
                    <a:solidFill>
                      <a:srgbClr val="4BACC6">
                        <a:lumMod val="20000"/>
                        <a:lumOff val="80000"/>
                        <a:alpha val="87000"/>
                      </a:srgbClr>
                    </a:solidFill>
                  </a:tcPr>
                </a:tc>
                <a:tc>
                  <a:txBody>
                    <a:bodyPr/>
                    <a:lstStyle/>
                    <a:p>
                      <a:pPr algn="ctr" fontAlgn="ctr"/>
                      <a:r>
                        <a:rPr lang="mk-MK" sz="800" b="0" i="0" u="none" strike="noStrike">
                          <a:solidFill>
                            <a:srgbClr val="000000"/>
                          </a:solidFill>
                          <a:latin typeface="Calibri"/>
                        </a:rPr>
                        <a:t>65</a:t>
                      </a:r>
                    </a:p>
                  </a:txBody>
                  <a:tcPr marL="0" marR="0" marT="0" marB="0" anchor="ctr">
                    <a:lnL>
                      <a:noFill/>
                    </a:lnL>
                    <a:lnR>
                      <a:noFill/>
                    </a:lnR>
                    <a:lnT>
                      <a:noFill/>
                    </a:lnT>
                    <a:lnB>
                      <a:noFill/>
                    </a:lnB>
                    <a:solidFill>
                      <a:srgbClr val="4BACC6">
                        <a:lumMod val="20000"/>
                        <a:lumOff val="80000"/>
                        <a:alpha val="87000"/>
                      </a:srgbClr>
                    </a:solidFill>
                  </a:tcPr>
                </a:tc>
              </a:tr>
              <a:tr h="140720">
                <a:tc>
                  <a:txBody>
                    <a:bodyPr/>
                    <a:lstStyle/>
                    <a:p>
                      <a:pPr algn="ctr" fontAlgn="ctr"/>
                      <a:r>
                        <a:rPr lang="en-US" sz="800" b="1" i="0" u="none" strike="noStrike">
                          <a:solidFill>
                            <a:srgbClr val="000000"/>
                          </a:solidFill>
                          <a:latin typeface="Calibri"/>
                        </a:rPr>
                        <a:t>E69C</a:t>
                      </a:r>
                    </a:p>
                  </a:txBody>
                  <a:tcPr marL="0" marR="0" marT="0" marB="0" anchor="ctr">
                    <a:lnL>
                      <a:noFill/>
                    </a:lnL>
                    <a:lnR>
                      <a:noFill/>
                    </a:lnR>
                    <a:lnT>
                      <a:noFill/>
                    </a:lnT>
                    <a:lnB>
                      <a:noFill/>
                    </a:lnB>
                    <a:solidFill>
                      <a:srgbClr val="4BACC6">
                        <a:lumMod val="20000"/>
                        <a:lumOff val="80000"/>
                        <a:alpha val="87000"/>
                      </a:srgbClr>
                    </a:solidFill>
                  </a:tcPr>
                </a:tc>
                <a:tc>
                  <a:txBody>
                    <a:bodyPr/>
                    <a:lstStyle/>
                    <a:p>
                      <a:pPr algn="l" fontAlgn="b"/>
                      <a:r>
                        <a:rPr lang="ru-RU" sz="800" b="0" i="0" u="none" strike="noStrike">
                          <a:solidFill>
                            <a:srgbClr val="000000"/>
                          </a:solidFill>
                          <a:latin typeface="Calibri"/>
                        </a:rPr>
                        <a:t>Бронхитис и астма, возраст &lt;50 без компликации</a:t>
                      </a:r>
                    </a:p>
                  </a:txBody>
                  <a:tcPr marL="0" marR="0" marT="0" marB="0" anchor="b">
                    <a:lnL>
                      <a:noFill/>
                    </a:lnL>
                    <a:lnR>
                      <a:noFill/>
                    </a:lnR>
                    <a:lnT>
                      <a:noFill/>
                    </a:lnT>
                    <a:lnB>
                      <a:noFill/>
                    </a:lnB>
                    <a:solidFill>
                      <a:srgbClr val="4BACC6">
                        <a:lumMod val="20000"/>
                        <a:lumOff val="80000"/>
                        <a:alpha val="87000"/>
                      </a:srgbClr>
                    </a:solidFill>
                  </a:tcPr>
                </a:tc>
                <a:tc>
                  <a:txBody>
                    <a:bodyPr/>
                    <a:lstStyle/>
                    <a:p>
                      <a:pPr algn="ctr" fontAlgn="ctr"/>
                      <a:r>
                        <a:rPr lang="mk-MK" sz="800" b="0" i="0" u="none" strike="noStrike">
                          <a:solidFill>
                            <a:srgbClr val="000000"/>
                          </a:solidFill>
                          <a:latin typeface="Calibri"/>
                        </a:rPr>
                        <a:t>24</a:t>
                      </a:r>
                    </a:p>
                  </a:txBody>
                  <a:tcPr marL="0" marR="0" marT="0" marB="0" anchor="ctr">
                    <a:lnL>
                      <a:noFill/>
                    </a:lnL>
                    <a:lnR>
                      <a:noFill/>
                    </a:lnR>
                    <a:lnT>
                      <a:noFill/>
                    </a:lnT>
                    <a:lnB>
                      <a:noFill/>
                    </a:lnB>
                    <a:solidFill>
                      <a:srgbClr val="4BACC6">
                        <a:lumMod val="20000"/>
                        <a:lumOff val="80000"/>
                        <a:alpha val="87000"/>
                      </a:srgbClr>
                    </a:solidFill>
                  </a:tcPr>
                </a:tc>
              </a:tr>
              <a:tr h="140720">
                <a:tc>
                  <a:txBody>
                    <a:bodyPr/>
                    <a:lstStyle/>
                    <a:p>
                      <a:pPr algn="ctr" fontAlgn="ctr"/>
                      <a:r>
                        <a:rPr lang="en-US" sz="800" b="1" i="0" u="none" strike="noStrike">
                          <a:solidFill>
                            <a:srgbClr val="000000"/>
                          </a:solidFill>
                          <a:latin typeface="Calibri"/>
                        </a:rPr>
                        <a:t>E71A</a:t>
                      </a:r>
                    </a:p>
                  </a:txBody>
                  <a:tcPr marL="0" marR="0" marT="0" marB="0" anchor="ctr">
                    <a:lnL>
                      <a:noFill/>
                    </a:lnL>
                    <a:lnR>
                      <a:noFill/>
                    </a:lnR>
                    <a:lnT>
                      <a:noFill/>
                    </a:lnT>
                    <a:lnB>
                      <a:noFill/>
                    </a:lnB>
                    <a:solidFill>
                      <a:srgbClr val="4BACC6">
                        <a:lumMod val="20000"/>
                        <a:lumOff val="80000"/>
                        <a:alpha val="87000"/>
                      </a:srgbClr>
                    </a:solidFill>
                  </a:tcPr>
                </a:tc>
                <a:tc>
                  <a:txBody>
                    <a:bodyPr/>
                    <a:lstStyle/>
                    <a:p>
                      <a:pPr algn="l" fontAlgn="b"/>
                      <a:r>
                        <a:rPr lang="ru-RU" sz="800" b="0" i="0" u="none" strike="noStrike">
                          <a:solidFill>
                            <a:srgbClr val="000000"/>
                          </a:solidFill>
                          <a:latin typeface="Calibri"/>
                        </a:rPr>
                        <a:t>Респираторни неоплазми со катастрофални компликации</a:t>
                      </a:r>
                    </a:p>
                  </a:txBody>
                  <a:tcPr marL="0" marR="0" marT="0" marB="0" anchor="b">
                    <a:lnL>
                      <a:noFill/>
                    </a:lnL>
                    <a:lnR>
                      <a:noFill/>
                    </a:lnR>
                    <a:lnT>
                      <a:noFill/>
                    </a:lnT>
                    <a:lnB>
                      <a:noFill/>
                    </a:lnB>
                    <a:solidFill>
                      <a:srgbClr val="4BACC6">
                        <a:lumMod val="20000"/>
                        <a:lumOff val="80000"/>
                        <a:alpha val="87000"/>
                      </a:srgbClr>
                    </a:solidFill>
                  </a:tcPr>
                </a:tc>
                <a:tc>
                  <a:txBody>
                    <a:bodyPr/>
                    <a:lstStyle/>
                    <a:p>
                      <a:pPr algn="ctr" fontAlgn="ctr"/>
                      <a:r>
                        <a:rPr lang="mk-MK" sz="800" b="0" i="0" u="none" strike="noStrike">
                          <a:solidFill>
                            <a:srgbClr val="000000"/>
                          </a:solidFill>
                          <a:latin typeface="Calibri"/>
                        </a:rPr>
                        <a:t>1</a:t>
                      </a:r>
                    </a:p>
                  </a:txBody>
                  <a:tcPr marL="0" marR="0" marT="0" marB="0" anchor="ctr">
                    <a:lnL>
                      <a:noFill/>
                    </a:lnL>
                    <a:lnR>
                      <a:noFill/>
                    </a:lnR>
                    <a:lnT>
                      <a:noFill/>
                    </a:lnT>
                    <a:lnB>
                      <a:noFill/>
                    </a:lnB>
                    <a:solidFill>
                      <a:srgbClr val="4BACC6">
                        <a:lumMod val="20000"/>
                        <a:lumOff val="80000"/>
                        <a:alpha val="87000"/>
                      </a:srgbClr>
                    </a:solidFill>
                  </a:tcPr>
                </a:tc>
              </a:tr>
              <a:tr h="140720">
                <a:tc>
                  <a:txBody>
                    <a:bodyPr/>
                    <a:lstStyle/>
                    <a:p>
                      <a:pPr algn="ctr" fontAlgn="ctr"/>
                      <a:r>
                        <a:rPr lang="en-US" sz="800" b="1" i="0" u="none" strike="noStrike">
                          <a:solidFill>
                            <a:srgbClr val="000000"/>
                          </a:solidFill>
                          <a:latin typeface="Calibri"/>
                        </a:rPr>
                        <a:t>E71B</a:t>
                      </a:r>
                    </a:p>
                  </a:txBody>
                  <a:tcPr marL="0" marR="0" marT="0" marB="0" anchor="ctr">
                    <a:lnL>
                      <a:noFill/>
                    </a:lnL>
                    <a:lnR>
                      <a:noFill/>
                    </a:lnR>
                    <a:lnT>
                      <a:noFill/>
                    </a:lnT>
                    <a:lnB>
                      <a:noFill/>
                    </a:lnB>
                    <a:solidFill>
                      <a:srgbClr val="4BACC6">
                        <a:lumMod val="20000"/>
                        <a:lumOff val="80000"/>
                        <a:alpha val="87000"/>
                      </a:srgbClr>
                    </a:solidFill>
                  </a:tcPr>
                </a:tc>
                <a:tc>
                  <a:txBody>
                    <a:bodyPr/>
                    <a:lstStyle/>
                    <a:p>
                      <a:pPr algn="l" fontAlgn="b"/>
                      <a:r>
                        <a:rPr lang="ru-RU" sz="800" b="0" i="0" u="none" strike="noStrike" dirty="0">
                          <a:solidFill>
                            <a:srgbClr val="000000"/>
                          </a:solidFill>
                          <a:latin typeface="Calibri"/>
                        </a:rPr>
                        <a:t>Респираторни неоплазми со тешки или умерени компликации</a:t>
                      </a:r>
                    </a:p>
                  </a:txBody>
                  <a:tcPr marL="0" marR="0" marT="0" marB="0" anchor="b">
                    <a:lnL>
                      <a:noFill/>
                    </a:lnL>
                    <a:lnR>
                      <a:noFill/>
                    </a:lnR>
                    <a:lnT>
                      <a:noFill/>
                    </a:lnT>
                    <a:lnB>
                      <a:noFill/>
                    </a:lnB>
                    <a:solidFill>
                      <a:srgbClr val="4BACC6">
                        <a:lumMod val="20000"/>
                        <a:lumOff val="80000"/>
                        <a:alpha val="87000"/>
                      </a:srgbClr>
                    </a:solidFill>
                  </a:tcPr>
                </a:tc>
                <a:tc>
                  <a:txBody>
                    <a:bodyPr/>
                    <a:lstStyle/>
                    <a:p>
                      <a:pPr algn="ctr" fontAlgn="ctr"/>
                      <a:r>
                        <a:rPr lang="mk-MK" sz="800" b="0" i="0" u="none" strike="noStrike">
                          <a:solidFill>
                            <a:srgbClr val="000000"/>
                          </a:solidFill>
                          <a:latin typeface="Calibri"/>
                        </a:rPr>
                        <a:t>5</a:t>
                      </a:r>
                    </a:p>
                  </a:txBody>
                  <a:tcPr marL="0" marR="0" marT="0" marB="0" anchor="ctr">
                    <a:lnL>
                      <a:noFill/>
                    </a:lnL>
                    <a:lnR>
                      <a:noFill/>
                    </a:lnR>
                    <a:lnT>
                      <a:noFill/>
                    </a:lnT>
                    <a:lnB>
                      <a:noFill/>
                    </a:lnB>
                    <a:solidFill>
                      <a:srgbClr val="4BACC6">
                        <a:lumMod val="20000"/>
                        <a:lumOff val="80000"/>
                        <a:alpha val="87000"/>
                      </a:srgbClr>
                    </a:solidFill>
                  </a:tcPr>
                </a:tc>
              </a:tr>
              <a:tr h="140720">
                <a:tc>
                  <a:txBody>
                    <a:bodyPr/>
                    <a:lstStyle/>
                    <a:p>
                      <a:pPr algn="ctr" fontAlgn="ctr"/>
                      <a:r>
                        <a:rPr lang="en-US" sz="800" b="1" i="0" u="none" strike="noStrike">
                          <a:solidFill>
                            <a:srgbClr val="000000"/>
                          </a:solidFill>
                          <a:latin typeface="Calibri"/>
                        </a:rPr>
                        <a:t>E71C</a:t>
                      </a:r>
                    </a:p>
                  </a:txBody>
                  <a:tcPr marL="0" marR="0" marT="0" marB="0" anchor="ctr">
                    <a:lnL>
                      <a:noFill/>
                    </a:lnL>
                    <a:lnR>
                      <a:noFill/>
                    </a:lnR>
                    <a:lnT>
                      <a:noFill/>
                    </a:lnT>
                    <a:lnB>
                      <a:noFill/>
                    </a:lnB>
                    <a:solidFill>
                      <a:srgbClr val="4BACC6">
                        <a:lumMod val="20000"/>
                        <a:lumOff val="80000"/>
                        <a:alpha val="87000"/>
                      </a:srgbClr>
                    </a:solidFill>
                  </a:tcPr>
                </a:tc>
                <a:tc>
                  <a:txBody>
                    <a:bodyPr/>
                    <a:lstStyle/>
                    <a:p>
                      <a:pPr algn="l" fontAlgn="b"/>
                      <a:r>
                        <a:rPr lang="mk-MK" sz="800" b="0" i="0" u="none" strike="noStrike">
                          <a:solidFill>
                            <a:srgbClr val="000000"/>
                          </a:solidFill>
                          <a:latin typeface="Calibri"/>
                        </a:rPr>
                        <a:t>Респираторни неоплазми без компликации</a:t>
                      </a:r>
                    </a:p>
                  </a:txBody>
                  <a:tcPr marL="0" marR="0" marT="0" marB="0" anchor="b">
                    <a:lnL>
                      <a:noFill/>
                    </a:lnL>
                    <a:lnR>
                      <a:noFill/>
                    </a:lnR>
                    <a:lnT>
                      <a:noFill/>
                    </a:lnT>
                    <a:lnB>
                      <a:noFill/>
                    </a:lnB>
                    <a:solidFill>
                      <a:srgbClr val="4BACC6">
                        <a:lumMod val="20000"/>
                        <a:lumOff val="80000"/>
                        <a:alpha val="87000"/>
                      </a:srgbClr>
                    </a:solidFill>
                  </a:tcPr>
                </a:tc>
                <a:tc>
                  <a:txBody>
                    <a:bodyPr/>
                    <a:lstStyle/>
                    <a:p>
                      <a:pPr algn="ctr" fontAlgn="ctr"/>
                      <a:r>
                        <a:rPr lang="mk-MK" sz="800" b="0" i="0" u="none" strike="noStrike">
                          <a:solidFill>
                            <a:srgbClr val="000000"/>
                          </a:solidFill>
                          <a:latin typeface="Calibri"/>
                        </a:rPr>
                        <a:t>1</a:t>
                      </a:r>
                    </a:p>
                  </a:txBody>
                  <a:tcPr marL="0" marR="0" marT="0" marB="0" anchor="ctr">
                    <a:lnL>
                      <a:noFill/>
                    </a:lnL>
                    <a:lnR>
                      <a:noFill/>
                    </a:lnR>
                    <a:lnT>
                      <a:noFill/>
                    </a:lnT>
                    <a:lnB>
                      <a:noFill/>
                    </a:lnB>
                    <a:solidFill>
                      <a:srgbClr val="4BACC6">
                        <a:lumMod val="20000"/>
                        <a:lumOff val="80000"/>
                        <a:alpha val="87000"/>
                      </a:srgbClr>
                    </a:solidFill>
                  </a:tcPr>
                </a:tc>
              </a:tr>
              <a:tr h="140720">
                <a:tc>
                  <a:txBody>
                    <a:bodyPr/>
                    <a:lstStyle/>
                    <a:p>
                      <a:pPr algn="ctr" fontAlgn="ctr"/>
                      <a:r>
                        <a:rPr lang="en-US" sz="800" b="1" i="0" u="none" strike="noStrike">
                          <a:solidFill>
                            <a:srgbClr val="000000"/>
                          </a:solidFill>
                          <a:latin typeface="Calibri"/>
                        </a:rPr>
                        <a:t>F62A</a:t>
                      </a:r>
                    </a:p>
                  </a:txBody>
                  <a:tcPr marL="0" marR="0" marT="0" marB="0" anchor="ctr">
                    <a:lnL>
                      <a:noFill/>
                    </a:lnL>
                    <a:lnR>
                      <a:noFill/>
                    </a:lnR>
                    <a:lnT>
                      <a:noFill/>
                    </a:lnT>
                    <a:lnB>
                      <a:noFill/>
                    </a:lnB>
                    <a:solidFill>
                      <a:srgbClr val="4BACC6">
                        <a:lumMod val="20000"/>
                        <a:lumOff val="80000"/>
                        <a:alpha val="87000"/>
                      </a:srgbClr>
                    </a:solidFill>
                  </a:tcPr>
                </a:tc>
                <a:tc>
                  <a:txBody>
                    <a:bodyPr/>
                    <a:lstStyle/>
                    <a:p>
                      <a:pPr algn="l" fontAlgn="b"/>
                      <a:r>
                        <a:rPr lang="ru-RU" sz="800" b="0" i="0" u="none" strike="noStrike">
                          <a:solidFill>
                            <a:srgbClr val="000000"/>
                          </a:solidFill>
                          <a:latin typeface="Calibri"/>
                        </a:rPr>
                        <a:t>Срцева слабост и шок со катастрофални компликации</a:t>
                      </a:r>
                    </a:p>
                  </a:txBody>
                  <a:tcPr marL="0" marR="0" marT="0" marB="0" anchor="b">
                    <a:lnL>
                      <a:noFill/>
                    </a:lnL>
                    <a:lnR>
                      <a:noFill/>
                    </a:lnR>
                    <a:lnT>
                      <a:noFill/>
                    </a:lnT>
                    <a:lnB>
                      <a:noFill/>
                    </a:lnB>
                    <a:solidFill>
                      <a:srgbClr val="4BACC6">
                        <a:lumMod val="20000"/>
                        <a:lumOff val="80000"/>
                        <a:alpha val="87000"/>
                      </a:srgbClr>
                    </a:solidFill>
                  </a:tcPr>
                </a:tc>
                <a:tc>
                  <a:txBody>
                    <a:bodyPr/>
                    <a:lstStyle/>
                    <a:p>
                      <a:pPr algn="ctr" fontAlgn="ctr"/>
                      <a:r>
                        <a:rPr lang="mk-MK" sz="800" b="0" i="0" u="none" strike="noStrike">
                          <a:solidFill>
                            <a:srgbClr val="000000"/>
                          </a:solidFill>
                          <a:latin typeface="Calibri"/>
                        </a:rPr>
                        <a:t>6</a:t>
                      </a:r>
                    </a:p>
                  </a:txBody>
                  <a:tcPr marL="0" marR="0" marT="0" marB="0" anchor="ctr">
                    <a:lnL>
                      <a:noFill/>
                    </a:lnL>
                    <a:lnR>
                      <a:noFill/>
                    </a:lnR>
                    <a:lnT>
                      <a:noFill/>
                    </a:lnT>
                    <a:lnB>
                      <a:noFill/>
                    </a:lnB>
                    <a:solidFill>
                      <a:srgbClr val="4BACC6">
                        <a:lumMod val="20000"/>
                        <a:lumOff val="80000"/>
                        <a:alpha val="87000"/>
                      </a:srgbClr>
                    </a:solidFill>
                  </a:tcPr>
                </a:tc>
              </a:tr>
              <a:tr h="140720">
                <a:tc>
                  <a:txBody>
                    <a:bodyPr/>
                    <a:lstStyle/>
                    <a:p>
                      <a:pPr algn="ctr" fontAlgn="ctr"/>
                      <a:r>
                        <a:rPr lang="en-US" sz="800" b="1" i="0" u="none" strike="noStrike">
                          <a:solidFill>
                            <a:srgbClr val="000000"/>
                          </a:solidFill>
                          <a:latin typeface="Calibri"/>
                        </a:rPr>
                        <a:t>F62B</a:t>
                      </a:r>
                    </a:p>
                  </a:txBody>
                  <a:tcPr marL="0" marR="0" marT="0" marB="0" anchor="ctr">
                    <a:lnL>
                      <a:noFill/>
                    </a:lnL>
                    <a:lnR>
                      <a:noFill/>
                    </a:lnR>
                    <a:lnT>
                      <a:noFill/>
                    </a:lnT>
                    <a:lnB>
                      <a:noFill/>
                    </a:lnB>
                    <a:solidFill>
                      <a:srgbClr val="4BACC6">
                        <a:lumMod val="20000"/>
                        <a:lumOff val="80000"/>
                        <a:alpha val="87000"/>
                      </a:srgbClr>
                    </a:solidFill>
                  </a:tcPr>
                </a:tc>
                <a:tc>
                  <a:txBody>
                    <a:bodyPr/>
                    <a:lstStyle/>
                    <a:p>
                      <a:pPr algn="l" fontAlgn="b"/>
                      <a:r>
                        <a:rPr lang="ru-RU" sz="800" b="0" i="0" u="none" strike="noStrike">
                          <a:solidFill>
                            <a:srgbClr val="000000"/>
                          </a:solidFill>
                          <a:latin typeface="Calibri"/>
                        </a:rPr>
                        <a:t>Срцева слабост и шок без катастрофални компликации</a:t>
                      </a:r>
                    </a:p>
                  </a:txBody>
                  <a:tcPr marL="0" marR="0" marT="0" marB="0" anchor="b">
                    <a:lnL>
                      <a:noFill/>
                    </a:lnL>
                    <a:lnR>
                      <a:noFill/>
                    </a:lnR>
                    <a:lnT>
                      <a:noFill/>
                    </a:lnT>
                    <a:lnB>
                      <a:noFill/>
                    </a:lnB>
                    <a:solidFill>
                      <a:srgbClr val="4BACC6">
                        <a:lumMod val="20000"/>
                        <a:lumOff val="80000"/>
                        <a:alpha val="87000"/>
                      </a:srgbClr>
                    </a:solidFill>
                  </a:tcPr>
                </a:tc>
                <a:tc>
                  <a:txBody>
                    <a:bodyPr/>
                    <a:lstStyle/>
                    <a:p>
                      <a:pPr algn="ctr" fontAlgn="ctr"/>
                      <a:r>
                        <a:rPr lang="mk-MK" sz="800" b="0" i="0" u="none" strike="noStrike">
                          <a:solidFill>
                            <a:srgbClr val="000000"/>
                          </a:solidFill>
                          <a:latin typeface="Calibri"/>
                        </a:rPr>
                        <a:t>50</a:t>
                      </a:r>
                    </a:p>
                  </a:txBody>
                  <a:tcPr marL="0" marR="0" marT="0" marB="0" anchor="ctr">
                    <a:lnL>
                      <a:noFill/>
                    </a:lnL>
                    <a:lnR>
                      <a:noFill/>
                    </a:lnR>
                    <a:lnT>
                      <a:noFill/>
                    </a:lnT>
                    <a:lnB>
                      <a:noFill/>
                    </a:lnB>
                    <a:solidFill>
                      <a:srgbClr val="4BACC6">
                        <a:lumMod val="20000"/>
                        <a:lumOff val="80000"/>
                        <a:alpha val="87000"/>
                      </a:srgbClr>
                    </a:solidFill>
                  </a:tcPr>
                </a:tc>
              </a:tr>
              <a:tr h="140720">
                <a:tc>
                  <a:txBody>
                    <a:bodyPr/>
                    <a:lstStyle/>
                    <a:p>
                      <a:pPr algn="ctr" fontAlgn="ctr"/>
                      <a:r>
                        <a:rPr lang="en-US" sz="800" b="1" i="0" u="none" strike="noStrike">
                          <a:solidFill>
                            <a:srgbClr val="000000"/>
                          </a:solidFill>
                          <a:latin typeface="Calibri"/>
                        </a:rPr>
                        <a:t>F66A</a:t>
                      </a:r>
                    </a:p>
                  </a:txBody>
                  <a:tcPr marL="0" marR="0" marT="0" marB="0" anchor="ctr">
                    <a:lnL>
                      <a:noFill/>
                    </a:lnL>
                    <a:lnR>
                      <a:noFill/>
                    </a:lnR>
                    <a:lnT>
                      <a:noFill/>
                    </a:lnT>
                    <a:lnB>
                      <a:noFill/>
                    </a:lnB>
                    <a:solidFill>
                      <a:srgbClr val="4BACC6">
                        <a:lumMod val="20000"/>
                        <a:lumOff val="80000"/>
                        <a:alpha val="87000"/>
                      </a:srgbClr>
                    </a:solidFill>
                  </a:tcPr>
                </a:tc>
                <a:tc>
                  <a:txBody>
                    <a:bodyPr/>
                    <a:lstStyle/>
                    <a:p>
                      <a:pPr algn="l" fontAlgn="b"/>
                      <a:r>
                        <a:rPr lang="mk-MK" sz="800" b="0" i="0" u="none" strike="noStrike">
                          <a:solidFill>
                            <a:srgbClr val="000000"/>
                          </a:solidFill>
                          <a:latin typeface="Calibri"/>
                        </a:rPr>
                        <a:t>Коронарна атеросклероза со компликации</a:t>
                      </a:r>
                    </a:p>
                  </a:txBody>
                  <a:tcPr marL="0" marR="0" marT="0" marB="0" anchor="b">
                    <a:lnL>
                      <a:noFill/>
                    </a:lnL>
                    <a:lnR>
                      <a:noFill/>
                    </a:lnR>
                    <a:lnT>
                      <a:noFill/>
                    </a:lnT>
                    <a:lnB>
                      <a:noFill/>
                    </a:lnB>
                    <a:solidFill>
                      <a:srgbClr val="4BACC6">
                        <a:lumMod val="20000"/>
                        <a:lumOff val="80000"/>
                        <a:alpha val="87000"/>
                      </a:srgbClr>
                    </a:solidFill>
                  </a:tcPr>
                </a:tc>
                <a:tc>
                  <a:txBody>
                    <a:bodyPr/>
                    <a:lstStyle/>
                    <a:p>
                      <a:pPr algn="ctr" fontAlgn="ctr"/>
                      <a:r>
                        <a:rPr lang="mk-MK" sz="800" b="0" i="0" u="none" strike="noStrike">
                          <a:solidFill>
                            <a:srgbClr val="000000"/>
                          </a:solidFill>
                          <a:latin typeface="Calibri"/>
                        </a:rPr>
                        <a:t>56</a:t>
                      </a:r>
                    </a:p>
                  </a:txBody>
                  <a:tcPr marL="0" marR="0" marT="0" marB="0" anchor="ctr">
                    <a:lnL>
                      <a:noFill/>
                    </a:lnL>
                    <a:lnR>
                      <a:noFill/>
                    </a:lnR>
                    <a:lnT>
                      <a:noFill/>
                    </a:lnT>
                    <a:lnB>
                      <a:noFill/>
                    </a:lnB>
                    <a:solidFill>
                      <a:srgbClr val="4BACC6">
                        <a:lumMod val="20000"/>
                        <a:lumOff val="80000"/>
                        <a:alpha val="87000"/>
                      </a:srgbClr>
                    </a:solidFill>
                  </a:tcPr>
                </a:tc>
              </a:tr>
              <a:tr h="140720">
                <a:tc>
                  <a:txBody>
                    <a:bodyPr/>
                    <a:lstStyle/>
                    <a:p>
                      <a:pPr algn="ctr" fontAlgn="ctr"/>
                      <a:r>
                        <a:rPr lang="en-US" sz="800" b="1" i="0" u="none" strike="noStrike">
                          <a:solidFill>
                            <a:srgbClr val="000000"/>
                          </a:solidFill>
                          <a:latin typeface="Calibri"/>
                        </a:rPr>
                        <a:t>F66B</a:t>
                      </a:r>
                    </a:p>
                  </a:txBody>
                  <a:tcPr marL="0" marR="0" marT="0" marB="0" anchor="ctr">
                    <a:lnL>
                      <a:noFill/>
                    </a:lnL>
                    <a:lnR>
                      <a:noFill/>
                    </a:lnR>
                    <a:lnT>
                      <a:noFill/>
                    </a:lnT>
                    <a:lnB>
                      <a:noFill/>
                    </a:lnB>
                    <a:solidFill>
                      <a:srgbClr val="4BACC6">
                        <a:lumMod val="20000"/>
                        <a:lumOff val="80000"/>
                        <a:alpha val="87000"/>
                      </a:srgbClr>
                    </a:solidFill>
                  </a:tcPr>
                </a:tc>
                <a:tc>
                  <a:txBody>
                    <a:bodyPr/>
                    <a:lstStyle/>
                    <a:p>
                      <a:pPr algn="l" fontAlgn="b"/>
                      <a:r>
                        <a:rPr lang="mk-MK" sz="800" b="0" i="0" u="none" strike="noStrike">
                          <a:solidFill>
                            <a:srgbClr val="000000"/>
                          </a:solidFill>
                          <a:latin typeface="Calibri"/>
                        </a:rPr>
                        <a:t>Коронарна атеросклероза без компликации</a:t>
                      </a:r>
                    </a:p>
                  </a:txBody>
                  <a:tcPr marL="0" marR="0" marT="0" marB="0" anchor="b">
                    <a:lnL>
                      <a:noFill/>
                    </a:lnL>
                    <a:lnR>
                      <a:noFill/>
                    </a:lnR>
                    <a:lnT>
                      <a:noFill/>
                    </a:lnT>
                    <a:lnB>
                      <a:noFill/>
                    </a:lnB>
                    <a:solidFill>
                      <a:srgbClr val="4BACC6">
                        <a:lumMod val="20000"/>
                        <a:lumOff val="80000"/>
                        <a:alpha val="87000"/>
                      </a:srgbClr>
                    </a:solidFill>
                  </a:tcPr>
                </a:tc>
                <a:tc>
                  <a:txBody>
                    <a:bodyPr/>
                    <a:lstStyle/>
                    <a:p>
                      <a:pPr algn="ctr" fontAlgn="ctr"/>
                      <a:r>
                        <a:rPr lang="mk-MK" sz="800" b="0" i="0" u="none" strike="noStrike">
                          <a:solidFill>
                            <a:srgbClr val="000000"/>
                          </a:solidFill>
                          <a:latin typeface="Calibri"/>
                        </a:rPr>
                        <a:t>43</a:t>
                      </a:r>
                    </a:p>
                  </a:txBody>
                  <a:tcPr marL="0" marR="0" marT="0" marB="0" anchor="ctr">
                    <a:lnL>
                      <a:noFill/>
                    </a:lnL>
                    <a:lnR>
                      <a:noFill/>
                    </a:lnR>
                    <a:lnT>
                      <a:noFill/>
                    </a:lnT>
                    <a:lnB>
                      <a:noFill/>
                    </a:lnB>
                    <a:solidFill>
                      <a:srgbClr val="4BACC6">
                        <a:lumMod val="20000"/>
                        <a:lumOff val="80000"/>
                        <a:alpha val="87000"/>
                      </a:srgbClr>
                    </a:solidFill>
                  </a:tcPr>
                </a:tc>
              </a:tr>
              <a:tr h="140720">
                <a:tc>
                  <a:txBody>
                    <a:bodyPr/>
                    <a:lstStyle/>
                    <a:p>
                      <a:pPr algn="ctr" fontAlgn="ctr"/>
                      <a:r>
                        <a:rPr lang="en-US" sz="800" b="1" i="0" u="none" strike="noStrike">
                          <a:solidFill>
                            <a:srgbClr val="000000"/>
                          </a:solidFill>
                          <a:latin typeface="Calibri"/>
                        </a:rPr>
                        <a:t>F67A</a:t>
                      </a:r>
                    </a:p>
                  </a:txBody>
                  <a:tcPr marL="0" marR="0" marT="0" marB="0" anchor="ctr">
                    <a:lnL>
                      <a:noFill/>
                    </a:lnL>
                    <a:lnR>
                      <a:noFill/>
                    </a:lnR>
                    <a:lnT>
                      <a:noFill/>
                    </a:lnT>
                    <a:lnB>
                      <a:noFill/>
                    </a:lnB>
                    <a:solidFill>
                      <a:srgbClr val="4BACC6">
                        <a:lumMod val="20000"/>
                        <a:lumOff val="80000"/>
                        <a:alpha val="87000"/>
                      </a:srgbClr>
                    </a:solidFill>
                  </a:tcPr>
                </a:tc>
                <a:tc>
                  <a:txBody>
                    <a:bodyPr/>
                    <a:lstStyle/>
                    <a:p>
                      <a:pPr algn="l" fontAlgn="b"/>
                      <a:r>
                        <a:rPr lang="mk-MK" sz="800" b="0" i="0" u="none" strike="noStrike">
                          <a:solidFill>
                            <a:srgbClr val="000000"/>
                          </a:solidFill>
                          <a:latin typeface="Calibri"/>
                        </a:rPr>
                        <a:t>Хипертензија со компликации</a:t>
                      </a:r>
                    </a:p>
                  </a:txBody>
                  <a:tcPr marL="0" marR="0" marT="0" marB="0" anchor="b">
                    <a:lnL>
                      <a:noFill/>
                    </a:lnL>
                    <a:lnR>
                      <a:noFill/>
                    </a:lnR>
                    <a:lnT>
                      <a:noFill/>
                    </a:lnT>
                    <a:lnB>
                      <a:noFill/>
                    </a:lnB>
                    <a:solidFill>
                      <a:srgbClr val="4BACC6">
                        <a:lumMod val="20000"/>
                        <a:lumOff val="80000"/>
                        <a:alpha val="87000"/>
                      </a:srgbClr>
                    </a:solidFill>
                  </a:tcPr>
                </a:tc>
                <a:tc>
                  <a:txBody>
                    <a:bodyPr/>
                    <a:lstStyle/>
                    <a:p>
                      <a:pPr algn="ctr" fontAlgn="ctr"/>
                      <a:r>
                        <a:rPr lang="mk-MK" sz="800" b="0" i="0" u="none" strike="noStrike">
                          <a:solidFill>
                            <a:srgbClr val="000000"/>
                          </a:solidFill>
                          <a:latin typeface="Calibri"/>
                        </a:rPr>
                        <a:t>11</a:t>
                      </a:r>
                    </a:p>
                  </a:txBody>
                  <a:tcPr marL="0" marR="0" marT="0" marB="0" anchor="ctr">
                    <a:lnL>
                      <a:noFill/>
                    </a:lnL>
                    <a:lnR>
                      <a:noFill/>
                    </a:lnR>
                    <a:lnT>
                      <a:noFill/>
                    </a:lnT>
                    <a:lnB>
                      <a:noFill/>
                    </a:lnB>
                    <a:solidFill>
                      <a:srgbClr val="4BACC6">
                        <a:lumMod val="20000"/>
                        <a:lumOff val="80000"/>
                        <a:alpha val="87000"/>
                      </a:srgbClr>
                    </a:solidFill>
                  </a:tcPr>
                </a:tc>
              </a:tr>
              <a:tr h="140720">
                <a:tc>
                  <a:txBody>
                    <a:bodyPr/>
                    <a:lstStyle/>
                    <a:p>
                      <a:pPr algn="ctr" fontAlgn="ctr"/>
                      <a:r>
                        <a:rPr lang="en-US" sz="800" b="1" i="0" u="none" strike="noStrike">
                          <a:solidFill>
                            <a:srgbClr val="000000"/>
                          </a:solidFill>
                          <a:latin typeface="Calibri"/>
                        </a:rPr>
                        <a:t>F67B</a:t>
                      </a:r>
                    </a:p>
                  </a:txBody>
                  <a:tcPr marL="0" marR="0" marT="0" marB="0" anchor="ctr">
                    <a:lnL>
                      <a:noFill/>
                    </a:lnL>
                    <a:lnR>
                      <a:noFill/>
                    </a:lnR>
                    <a:lnT>
                      <a:noFill/>
                    </a:lnT>
                    <a:lnB>
                      <a:noFill/>
                    </a:lnB>
                    <a:solidFill>
                      <a:srgbClr val="4BACC6">
                        <a:lumMod val="20000"/>
                        <a:lumOff val="80000"/>
                        <a:alpha val="87000"/>
                      </a:srgbClr>
                    </a:solidFill>
                  </a:tcPr>
                </a:tc>
                <a:tc>
                  <a:txBody>
                    <a:bodyPr/>
                    <a:lstStyle/>
                    <a:p>
                      <a:pPr algn="l" fontAlgn="b"/>
                      <a:r>
                        <a:rPr lang="mk-MK" sz="800" b="0" i="0" u="none" strike="noStrike">
                          <a:solidFill>
                            <a:srgbClr val="000000"/>
                          </a:solidFill>
                          <a:latin typeface="Calibri"/>
                        </a:rPr>
                        <a:t>Хипертензија без компликации</a:t>
                      </a:r>
                    </a:p>
                  </a:txBody>
                  <a:tcPr marL="0" marR="0" marT="0" marB="0" anchor="b">
                    <a:lnL>
                      <a:noFill/>
                    </a:lnL>
                    <a:lnR>
                      <a:noFill/>
                    </a:lnR>
                    <a:lnT>
                      <a:noFill/>
                    </a:lnT>
                    <a:lnB>
                      <a:noFill/>
                    </a:lnB>
                    <a:solidFill>
                      <a:srgbClr val="4BACC6">
                        <a:lumMod val="20000"/>
                        <a:lumOff val="80000"/>
                        <a:alpha val="87000"/>
                      </a:srgbClr>
                    </a:solidFill>
                  </a:tcPr>
                </a:tc>
                <a:tc>
                  <a:txBody>
                    <a:bodyPr/>
                    <a:lstStyle/>
                    <a:p>
                      <a:pPr algn="ctr" fontAlgn="ctr"/>
                      <a:r>
                        <a:rPr lang="mk-MK" sz="800" b="0" i="0" u="none" strike="noStrike">
                          <a:solidFill>
                            <a:srgbClr val="000000"/>
                          </a:solidFill>
                          <a:latin typeface="Calibri"/>
                        </a:rPr>
                        <a:t>20</a:t>
                      </a:r>
                    </a:p>
                  </a:txBody>
                  <a:tcPr marL="0" marR="0" marT="0" marB="0" anchor="ctr">
                    <a:lnL>
                      <a:noFill/>
                    </a:lnL>
                    <a:lnR>
                      <a:noFill/>
                    </a:lnR>
                    <a:lnT>
                      <a:noFill/>
                    </a:lnT>
                    <a:lnB>
                      <a:noFill/>
                    </a:lnB>
                    <a:solidFill>
                      <a:srgbClr val="4BACC6">
                        <a:lumMod val="20000"/>
                        <a:lumOff val="80000"/>
                        <a:alpha val="87000"/>
                      </a:srgbClr>
                    </a:solidFill>
                  </a:tcPr>
                </a:tc>
              </a:tr>
              <a:tr h="140720">
                <a:tc>
                  <a:txBody>
                    <a:bodyPr/>
                    <a:lstStyle/>
                    <a:p>
                      <a:pPr algn="ctr" fontAlgn="ctr"/>
                      <a:r>
                        <a:rPr lang="en-US" sz="800" b="1" i="0" u="none" strike="noStrike">
                          <a:solidFill>
                            <a:srgbClr val="000000"/>
                          </a:solidFill>
                          <a:latin typeface="Calibri"/>
                        </a:rPr>
                        <a:t>F72B</a:t>
                      </a:r>
                    </a:p>
                  </a:txBody>
                  <a:tcPr marL="0" marR="0" marT="0" marB="0" anchor="ctr">
                    <a:lnL>
                      <a:noFill/>
                    </a:lnL>
                    <a:lnR>
                      <a:noFill/>
                    </a:lnR>
                    <a:lnT>
                      <a:noFill/>
                    </a:lnT>
                    <a:lnB>
                      <a:noFill/>
                    </a:lnB>
                    <a:solidFill>
                      <a:srgbClr val="4BACC6">
                        <a:lumMod val="20000"/>
                        <a:lumOff val="80000"/>
                        <a:alpha val="87000"/>
                      </a:srgbClr>
                    </a:solidFill>
                  </a:tcPr>
                </a:tc>
                <a:tc>
                  <a:txBody>
                    <a:bodyPr/>
                    <a:lstStyle/>
                    <a:p>
                      <a:pPr algn="l" fontAlgn="b"/>
                      <a:r>
                        <a:rPr lang="ru-RU" sz="800" b="0" i="0" u="none" strike="noStrike">
                          <a:solidFill>
                            <a:srgbClr val="000000"/>
                          </a:solidFill>
                          <a:latin typeface="Calibri"/>
                        </a:rPr>
                        <a:t>Нестабилна ангина без катастрофални или тешки компликации</a:t>
                      </a:r>
                    </a:p>
                  </a:txBody>
                  <a:tcPr marL="0" marR="0" marT="0" marB="0" anchor="b">
                    <a:lnL>
                      <a:noFill/>
                    </a:lnL>
                    <a:lnR>
                      <a:noFill/>
                    </a:lnR>
                    <a:lnT>
                      <a:noFill/>
                    </a:lnT>
                    <a:lnB>
                      <a:noFill/>
                    </a:lnB>
                    <a:solidFill>
                      <a:srgbClr val="4BACC6">
                        <a:lumMod val="20000"/>
                        <a:lumOff val="80000"/>
                        <a:alpha val="87000"/>
                      </a:srgbClr>
                    </a:solidFill>
                  </a:tcPr>
                </a:tc>
                <a:tc>
                  <a:txBody>
                    <a:bodyPr/>
                    <a:lstStyle/>
                    <a:p>
                      <a:pPr algn="ctr" fontAlgn="ctr"/>
                      <a:r>
                        <a:rPr lang="mk-MK" sz="800" b="0" i="0" u="none" strike="noStrike">
                          <a:solidFill>
                            <a:srgbClr val="000000"/>
                          </a:solidFill>
                          <a:latin typeface="Calibri"/>
                        </a:rPr>
                        <a:t>4</a:t>
                      </a:r>
                    </a:p>
                  </a:txBody>
                  <a:tcPr marL="0" marR="0" marT="0" marB="0" anchor="ctr">
                    <a:lnL>
                      <a:noFill/>
                    </a:lnL>
                    <a:lnR>
                      <a:noFill/>
                    </a:lnR>
                    <a:lnT>
                      <a:noFill/>
                    </a:lnT>
                    <a:lnB>
                      <a:noFill/>
                    </a:lnB>
                    <a:solidFill>
                      <a:srgbClr val="4BACC6">
                        <a:lumMod val="20000"/>
                        <a:lumOff val="80000"/>
                        <a:alpha val="87000"/>
                      </a:srgbClr>
                    </a:solidFill>
                  </a:tcPr>
                </a:tc>
              </a:tr>
              <a:tr h="114856">
                <a:tc>
                  <a:txBody>
                    <a:bodyPr/>
                    <a:lstStyle/>
                    <a:p>
                      <a:pPr algn="ctr" fontAlgn="ctr"/>
                      <a:r>
                        <a:rPr lang="en-US" sz="800" b="1" i="0" u="none" strike="noStrike">
                          <a:solidFill>
                            <a:srgbClr val="000000"/>
                          </a:solidFill>
                          <a:latin typeface="Calibri"/>
                        </a:rPr>
                        <a:t>F75C</a:t>
                      </a:r>
                    </a:p>
                  </a:txBody>
                  <a:tcPr marL="0" marR="0" marT="0" marB="0" anchor="ctr">
                    <a:lnL>
                      <a:noFill/>
                    </a:lnL>
                    <a:lnR>
                      <a:noFill/>
                    </a:lnR>
                    <a:lnT>
                      <a:noFill/>
                    </a:lnT>
                    <a:lnB>
                      <a:noFill/>
                    </a:lnB>
                    <a:solidFill>
                      <a:srgbClr val="4BACC6">
                        <a:lumMod val="20000"/>
                        <a:lumOff val="80000"/>
                        <a:alpha val="87000"/>
                      </a:srgbClr>
                    </a:solidFill>
                  </a:tcPr>
                </a:tc>
                <a:tc>
                  <a:txBody>
                    <a:bodyPr/>
                    <a:lstStyle/>
                    <a:p>
                      <a:pPr algn="l" fontAlgn="b"/>
                      <a:r>
                        <a:rPr lang="ru-RU" sz="800" b="0" i="0" u="none" strike="noStrike">
                          <a:solidFill>
                            <a:srgbClr val="000000"/>
                          </a:solidFill>
                          <a:latin typeface="Calibri"/>
                        </a:rPr>
                        <a:t>Други дијагнози на циркулаторниот систем без катастрофални или тешки компликации</a:t>
                      </a:r>
                    </a:p>
                  </a:txBody>
                  <a:tcPr marL="0" marR="0" marT="0" marB="0" anchor="b">
                    <a:lnL>
                      <a:noFill/>
                    </a:lnL>
                    <a:lnR>
                      <a:noFill/>
                    </a:lnR>
                    <a:lnT>
                      <a:noFill/>
                    </a:lnT>
                    <a:lnB>
                      <a:noFill/>
                    </a:lnB>
                    <a:solidFill>
                      <a:srgbClr val="4BACC6">
                        <a:lumMod val="20000"/>
                        <a:lumOff val="80000"/>
                        <a:alpha val="87000"/>
                      </a:srgbClr>
                    </a:solidFill>
                  </a:tcPr>
                </a:tc>
                <a:tc>
                  <a:txBody>
                    <a:bodyPr/>
                    <a:lstStyle/>
                    <a:p>
                      <a:pPr algn="ctr" fontAlgn="ctr"/>
                      <a:r>
                        <a:rPr lang="mk-MK" sz="800" b="0" i="0" u="none" strike="noStrike">
                          <a:solidFill>
                            <a:srgbClr val="000000"/>
                          </a:solidFill>
                          <a:latin typeface="Calibri"/>
                        </a:rPr>
                        <a:t>12</a:t>
                      </a:r>
                    </a:p>
                  </a:txBody>
                  <a:tcPr marL="0" marR="0" marT="0" marB="0" anchor="ctr">
                    <a:lnL>
                      <a:noFill/>
                    </a:lnL>
                    <a:lnR>
                      <a:noFill/>
                    </a:lnR>
                    <a:lnT>
                      <a:noFill/>
                    </a:lnT>
                    <a:lnB>
                      <a:noFill/>
                    </a:lnB>
                    <a:solidFill>
                      <a:srgbClr val="4BACC6">
                        <a:lumMod val="20000"/>
                        <a:lumOff val="80000"/>
                        <a:alpha val="87000"/>
                      </a:srgbClr>
                    </a:solidFill>
                  </a:tcPr>
                </a:tc>
              </a:tr>
              <a:tr h="140720">
                <a:tc>
                  <a:txBody>
                    <a:bodyPr/>
                    <a:lstStyle/>
                    <a:p>
                      <a:pPr algn="ctr" fontAlgn="ctr"/>
                      <a:r>
                        <a:rPr lang="mk-MK" sz="800" b="0" i="0" u="none" strike="noStrike">
                          <a:solidFill>
                            <a:srgbClr val="000000"/>
                          </a:solidFill>
                          <a:latin typeface="Calibri"/>
                        </a:rPr>
                        <a:t> </a:t>
                      </a:r>
                    </a:p>
                  </a:txBody>
                  <a:tcPr marL="0" marR="0" marT="0" marB="0" anchor="ctr">
                    <a:lnL>
                      <a:noFill/>
                    </a:lnL>
                    <a:lnR>
                      <a:noFill/>
                    </a:lnR>
                    <a:lnT>
                      <a:noFill/>
                    </a:lnT>
                    <a:lnB>
                      <a:noFill/>
                    </a:lnB>
                    <a:solidFill>
                      <a:srgbClr val="4BACC6">
                        <a:lumMod val="20000"/>
                        <a:lumOff val="80000"/>
                        <a:alpha val="87000"/>
                      </a:srgbClr>
                    </a:solidFill>
                  </a:tcPr>
                </a:tc>
                <a:tc>
                  <a:txBody>
                    <a:bodyPr/>
                    <a:lstStyle/>
                    <a:p>
                      <a:pPr algn="r" fontAlgn="b"/>
                      <a:r>
                        <a:rPr lang="mk-MK" sz="800" b="0" i="0" u="none" strike="noStrike">
                          <a:solidFill>
                            <a:srgbClr val="000000"/>
                          </a:solidFill>
                          <a:latin typeface="Calibri"/>
                        </a:rPr>
                        <a:t>ОСТАНАТИ ПО ДРГ</a:t>
                      </a:r>
                    </a:p>
                  </a:txBody>
                  <a:tcPr marL="0" marR="0" marT="0" marB="0" anchor="b">
                    <a:lnL>
                      <a:noFill/>
                    </a:lnL>
                    <a:lnR>
                      <a:noFill/>
                    </a:lnR>
                    <a:lnT>
                      <a:noFill/>
                    </a:lnT>
                    <a:lnB>
                      <a:noFill/>
                    </a:lnB>
                    <a:solidFill>
                      <a:srgbClr val="4BACC6">
                        <a:lumMod val="20000"/>
                        <a:lumOff val="80000"/>
                        <a:alpha val="87000"/>
                      </a:srgbClr>
                    </a:solidFill>
                  </a:tcPr>
                </a:tc>
                <a:tc>
                  <a:txBody>
                    <a:bodyPr/>
                    <a:lstStyle/>
                    <a:p>
                      <a:pPr algn="ctr" fontAlgn="ctr"/>
                      <a:r>
                        <a:rPr lang="mk-MK" sz="800" b="0" i="0" u="none" strike="noStrike">
                          <a:solidFill>
                            <a:srgbClr val="000000"/>
                          </a:solidFill>
                          <a:latin typeface="Calibri"/>
                        </a:rPr>
                        <a:t>9</a:t>
                      </a:r>
                    </a:p>
                  </a:txBody>
                  <a:tcPr marL="0" marR="0" marT="0" marB="0" anchor="ctr">
                    <a:lnL>
                      <a:noFill/>
                    </a:lnL>
                    <a:lnR>
                      <a:noFill/>
                    </a:lnR>
                    <a:lnT>
                      <a:noFill/>
                    </a:lnT>
                    <a:lnB>
                      <a:noFill/>
                    </a:lnB>
                    <a:solidFill>
                      <a:srgbClr val="4BACC6">
                        <a:lumMod val="20000"/>
                        <a:lumOff val="80000"/>
                        <a:alpha val="87000"/>
                      </a:srgbClr>
                    </a:solidFill>
                  </a:tcPr>
                </a:tc>
              </a:tr>
              <a:tr h="140720">
                <a:tc>
                  <a:txBody>
                    <a:bodyPr/>
                    <a:lstStyle/>
                    <a:p>
                      <a:pPr algn="ctr" fontAlgn="ctr"/>
                      <a:r>
                        <a:rPr lang="mk-MK" sz="800" b="0" i="0" u="none" strike="noStrike">
                          <a:solidFill>
                            <a:srgbClr val="000000"/>
                          </a:solidFill>
                          <a:latin typeface="Calibri"/>
                        </a:rPr>
                        <a:t> </a:t>
                      </a:r>
                    </a:p>
                  </a:txBody>
                  <a:tcPr marL="0" marR="0" marT="0" marB="0" anchor="ctr">
                    <a:lnL>
                      <a:noFill/>
                    </a:lnL>
                    <a:lnR>
                      <a:noFill/>
                    </a:lnR>
                    <a:lnT>
                      <a:noFill/>
                    </a:lnT>
                    <a:lnB>
                      <a:noFill/>
                    </a:lnB>
                    <a:solidFill>
                      <a:srgbClr val="4BACC6">
                        <a:lumMod val="20000"/>
                        <a:lumOff val="80000"/>
                        <a:alpha val="87000"/>
                      </a:srgbClr>
                    </a:solidFill>
                  </a:tcPr>
                </a:tc>
                <a:tc>
                  <a:txBody>
                    <a:bodyPr/>
                    <a:lstStyle/>
                    <a:p>
                      <a:pPr algn="r" fontAlgn="b"/>
                      <a:r>
                        <a:rPr lang="mk-MK" sz="800" b="0" i="0" u="none" strike="noStrike">
                          <a:solidFill>
                            <a:srgbClr val="000000"/>
                          </a:solidFill>
                          <a:latin typeface="Calibri"/>
                        </a:rPr>
                        <a:t>приватни</a:t>
                      </a:r>
                    </a:p>
                  </a:txBody>
                  <a:tcPr marL="0" marR="0" marT="0" marB="0" anchor="b">
                    <a:lnL>
                      <a:noFill/>
                    </a:lnL>
                    <a:lnR>
                      <a:noFill/>
                    </a:lnR>
                    <a:lnT>
                      <a:noFill/>
                    </a:lnT>
                    <a:lnB>
                      <a:noFill/>
                    </a:lnB>
                    <a:solidFill>
                      <a:srgbClr val="4BACC6">
                        <a:lumMod val="20000"/>
                        <a:lumOff val="80000"/>
                        <a:alpha val="87000"/>
                      </a:srgbClr>
                    </a:solidFill>
                  </a:tcPr>
                </a:tc>
                <a:tc>
                  <a:txBody>
                    <a:bodyPr/>
                    <a:lstStyle/>
                    <a:p>
                      <a:pPr algn="ctr" fontAlgn="ctr"/>
                      <a:r>
                        <a:rPr lang="mk-MK" sz="800" b="0" i="0" u="none" strike="noStrike">
                          <a:solidFill>
                            <a:srgbClr val="000000"/>
                          </a:solidFill>
                          <a:latin typeface="Calibri"/>
                        </a:rPr>
                        <a:t>50</a:t>
                      </a:r>
                    </a:p>
                  </a:txBody>
                  <a:tcPr marL="0" marR="0" marT="0" marB="0" anchor="ctr">
                    <a:lnL>
                      <a:noFill/>
                    </a:lnL>
                    <a:lnR>
                      <a:noFill/>
                    </a:lnR>
                    <a:lnT>
                      <a:noFill/>
                    </a:lnT>
                    <a:lnB>
                      <a:noFill/>
                    </a:lnB>
                    <a:solidFill>
                      <a:srgbClr val="4BACC6">
                        <a:lumMod val="20000"/>
                        <a:lumOff val="80000"/>
                        <a:alpha val="87000"/>
                      </a:srgbClr>
                    </a:solidFill>
                  </a:tcPr>
                </a:tc>
              </a:tr>
              <a:tr h="140720">
                <a:tc>
                  <a:txBody>
                    <a:bodyPr/>
                    <a:lstStyle/>
                    <a:p>
                      <a:pPr algn="l" fontAlgn="b"/>
                      <a:r>
                        <a:rPr lang="mk-MK" sz="800" b="0" i="0" u="none" strike="noStrike">
                          <a:solidFill>
                            <a:srgbClr val="000000"/>
                          </a:solidFill>
                          <a:latin typeface="Calibri"/>
                        </a:rPr>
                        <a:t> </a:t>
                      </a:r>
                    </a:p>
                  </a:txBody>
                  <a:tcPr marL="0" marR="0" marT="0" marB="0" anchor="b">
                    <a:lnL>
                      <a:noFill/>
                    </a:lnL>
                    <a:lnR>
                      <a:noFill/>
                    </a:lnR>
                    <a:lnT>
                      <a:noFill/>
                    </a:lnT>
                    <a:lnB>
                      <a:noFill/>
                    </a:lnB>
                    <a:solidFill>
                      <a:srgbClr val="4BACC6">
                        <a:lumMod val="20000"/>
                        <a:lumOff val="80000"/>
                        <a:alpha val="87000"/>
                      </a:srgbClr>
                    </a:solidFill>
                  </a:tcPr>
                </a:tc>
                <a:tc>
                  <a:txBody>
                    <a:bodyPr/>
                    <a:lstStyle/>
                    <a:p>
                      <a:pPr algn="r" fontAlgn="b"/>
                      <a:r>
                        <a:rPr lang="mk-MK" sz="800" b="0" i="0" u="none" strike="noStrike" dirty="0">
                          <a:solidFill>
                            <a:srgbClr val="000000"/>
                          </a:solidFill>
                          <a:latin typeface="Calibri"/>
                        </a:rPr>
                        <a:t>Вкупно</a:t>
                      </a:r>
                    </a:p>
                  </a:txBody>
                  <a:tcPr marL="0" marR="0" marT="0" marB="0" anchor="b">
                    <a:lnL>
                      <a:noFill/>
                    </a:lnL>
                    <a:lnR>
                      <a:noFill/>
                    </a:lnR>
                    <a:lnT>
                      <a:noFill/>
                    </a:lnT>
                    <a:lnB>
                      <a:noFill/>
                    </a:lnB>
                    <a:solidFill>
                      <a:srgbClr val="4BACC6">
                        <a:lumMod val="20000"/>
                        <a:lumOff val="80000"/>
                        <a:alpha val="87000"/>
                      </a:srgbClr>
                    </a:solidFill>
                  </a:tcPr>
                </a:tc>
                <a:tc>
                  <a:txBody>
                    <a:bodyPr/>
                    <a:lstStyle/>
                    <a:p>
                      <a:pPr algn="ctr" fontAlgn="ctr"/>
                      <a:r>
                        <a:rPr lang="mk-MK" sz="800" b="0" i="0" u="none" strike="noStrike" dirty="0">
                          <a:solidFill>
                            <a:srgbClr val="000000"/>
                          </a:solidFill>
                          <a:latin typeface="Calibri"/>
                        </a:rPr>
                        <a:t>1.189</a:t>
                      </a:r>
                    </a:p>
                  </a:txBody>
                  <a:tcPr marL="0" marR="0" marT="0" marB="0" anchor="ctr">
                    <a:lnL>
                      <a:noFill/>
                    </a:lnL>
                    <a:lnR>
                      <a:noFill/>
                    </a:lnR>
                    <a:lnT>
                      <a:noFill/>
                    </a:lnT>
                    <a:lnB>
                      <a:noFill/>
                    </a:lnB>
                    <a:solidFill>
                      <a:srgbClr val="4BACC6">
                        <a:lumMod val="20000"/>
                        <a:lumOff val="80000"/>
                        <a:alpha val="87000"/>
                      </a:srgbClr>
                    </a:solidFill>
                  </a:tcPr>
                </a:tc>
              </a:tr>
            </a:tbl>
          </a:graphicData>
        </a:graphic>
      </p:graphicFrame>
      <p:graphicFrame>
        <p:nvGraphicFramePr>
          <p:cNvPr id="9" name="Chart 8"/>
          <p:cNvGraphicFramePr/>
          <p:nvPr/>
        </p:nvGraphicFramePr>
        <p:xfrm>
          <a:off x="1475656" y="4077072"/>
          <a:ext cx="5895975" cy="2564904"/>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plus(in)">
                                      <p:cBhvr>
                                        <p:cTn id="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074" name="Titre 1"/>
          <p:cNvSpPr>
            <a:spLocks noGrp="1"/>
          </p:cNvSpPr>
          <p:nvPr>
            <p:ph type="title"/>
          </p:nvPr>
        </p:nvSpPr>
        <p:spPr>
          <a:xfrm>
            <a:off x="0" y="0"/>
            <a:ext cx="9144000" cy="764704"/>
          </a:xfrm>
        </p:spPr>
        <p:txBody>
          <a:bodyPr>
            <a:scene3d>
              <a:camera prst="perspectiveRelaxed" fov="2100000">
                <a:rot lat="19773601" lon="0" rev="0"/>
              </a:camera>
              <a:lightRig rig="sunset" dir="t"/>
            </a:scene3d>
            <a:sp3d extrusionH="50800" prstMaterial="dkEdge">
              <a:bevelT w="38100" h="38100" prst="relaxedInset"/>
            </a:sp3d>
          </a:bodyPr>
          <a:lstStyle/>
          <a:p>
            <a:pPr fontAlgn="ctr"/>
            <a:r>
              <a:rPr lang="ru-RU" sz="2400" dirty="0" smtClean="0">
                <a:solidFill>
                  <a:srgbClr val="002060"/>
                </a:solidFill>
              </a:rPr>
              <a:t>Структура на пациенти по DRG</a:t>
            </a:r>
            <a:r>
              <a:rPr lang="mk-MK" sz="2400" dirty="0" smtClean="0">
                <a:solidFill>
                  <a:srgbClr val="002060"/>
                </a:solidFill>
              </a:rPr>
              <a:t/>
            </a:r>
            <a:br>
              <a:rPr lang="mk-MK" sz="2400" dirty="0" smtClean="0">
                <a:solidFill>
                  <a:srgbClr val="002060"/>
                </a:solidFill>
              </a:rPr>
            </a:br>
            <a:r>
              <a:rPr lang="ru-RU" sz="2400" dirty="0" smtClean="0">
                <a:solidFill>
                  <a:srgbClr val="002060"/>
                </a:solidFill>
              </a:rPr>
              <a:t>во период од 01.01.2010 до 31.12.2010</a:t>
            </a:r>
            <a:endParaRPr lang="mk-MK" sz="2400" dirty="0">
              <a:solidFill>
                <a:srgbClr val="002060"/>
              </a:solidFill>
            </a:endParaRPr>
          </a:p>
        </p:txBody>
      </p:sp>
      <p:graphicFrame>
        <p:nvGraphicFramePr>
          <p:cNvPr id="3" name="Table 2"/>
          <p:cNvGraphicFramePr>
            <a:graphicFrameLocks noGrp="1"/>
          </p:cNvGraphicFramePr>
          <p:nvPr/>
        </p:nvGraphicFramePr>
        <p:xfrm>
          <a:off x="827584" y="764705"/>
          <a:ext cx="7920880" cy="3528386"/>
        </p:xfrm>
        <a:graphic>
          <a:graphicData uri="http://schemas.openxmlformats.org/drawingml/2006/table">
            <a:tbl>
              <a:tblPr/>
              <a:tblGrid>
                <a:gridCol w="728310"/>
                <a:gridCol w="6056901"/>
                <a:gridCol w="1135669"/>
              </a:tblGrid>
              <a:tr h="285558">
                <a:tc>
                  <a:txBody>
                    <a:bodyPr/>
                    <a:lstStyle/>
                    <a:p>
                      <a:pPr algn="ctr" fontAlgn="ctr"/>
                      <a:r>
                        <a:rPr lang="en-US" sz="800" b="0" i="0" u="none" strike="noStrike" dirty="0">
                          <a:solidFill>
                            <a:srgbClr val="000000"/>
                          </a:solidFill>
                          <a:latin typeface="Calibri"/>
                        </a:rPr>
                        <a:t>DRG </a:t>
                      </a:r>
                      <a:r>
                        <a:rPr lang="mk-MK" sz="800" b="0" i="0" u="none" strike="noStrike" dirty="0">
                          <a:solidFill>
                            <a:srgbClr val="000000"/>
                          </a:solidFill>
                          <a:latin typeface="Calibri"/>
                        </a:rPr>
                        <a:t>шифра</a:t>
                      </a:r>
                    </a:p>
                  </a:txBody>
                  <a:tcPr marL="0" marR="0" marT="0" marB="0" anchor="ctr">
                    <a:lnL>
                      <a:noFill/>
                    </a:lnL>
                    <a:lnR>
                      <a:noFill/>
                    </a:lnR>
                    <a:lnT>
                      <a:noFill/>
                    </a:lnT>
                    <a:lnB>
                      <a:noFill/>
                    </a:lnB>
                    <a:solidFill>
                      <a:srgbClr val="4BACC6">
                        <a:lumMod val="20000"/>
                        <a:lumOff val="80000"/>
                        <a:alpha val="65000"/>
                      </a:srgbClr>
                    </a:solidFill>
                  </a:tcPr>
                </a:tc>
                <a:tc>
                  <a:txBody>
                    <a:bodyPr/>
                    <a:lstStyle/>
                    <a:p>
                      <a:pPr algn="ctr" fontAlgn="ctr"/>
                      <a:r>
                        <a:rPr lang="mk-MK" sz="800" b="1" i="0" u="none" strike="noStrike">
                          <a:solidFill>
                            <a:srgbClr val="000000"/>
                          </a:solidFill>
                          <a:latin typeface="Calibri"/>
                        </a:rPr>
                        <a:t>Дијагностички сродни групи (</a:t>
                      </a:r>
                      <a:r>
                        <a:rPr lang="en-US" sz="800" b="1" i="0" u="none" strike="noStrike">
                          <a:solidFill>
                            <a:srgbClr val="000000"/>
                          </a:solidFill>
                          <a:latin typeface="Calibri"/>
                        </a:rPr>
                        <a:t>DRG)</a:t>
                      </a:r>
                    </a:p>
                  </a:txBody>
                  <a:tcPr marL="0" marR="0" marT="0" marB="0" anchor="ctr">
                    <a:lnL>
                      <a:noFill/>
                    </a:lnL>
                    <a:lnR>
                      <a:noFill/>
                    </a:lnR>
                    <a:lnT>
                      <a:noFill/>
                    </a:lnT>
                    <a:lnB>
                      <a:noFill/>
                    </a:lnB>
                    <a:solidFill>
                      <a:srgbClr val="4BACC6">
                        <a:lumMod val="20000"/>
                        <a:lumOff val="80000"/>
                        <a:alpha val="65000"/>
                      </a:srgbClr>
                    </a:solidFill>
                  </a:tcPr>
                </a:tc>
                <a:tc>
                  <a:txBody>
                    <a:bodyPr/>
                    <a:lstStyle/>
                    <a:p>
                      <a:pPr algn="ctr" fontAlgn="ctr"/>
                      <a:r>
                        <a:rPr lang="mk-MK" sz="800" b="1" i="0" u="none" strike="noStrike">
                          <a:solidFill>
                            <a:srgbClr val="000000"/>
                          </a:solidFill>
                          <a:latin typeface="Calibri"/>
                        </a:rPr>
                        <a:t>Осигуреници</a:t>
                      </a:r>
                    </a:p>
                  </a:txBody>
                  <a:tcPr marL="0" marR="0" marT="0" marB="0" anchor="ctr">
                    <a:lnL>
                      <a:noFill/>
                    </a:lnL>
                    <a:lnR>
                      <a:noFill/>
                    </a:lnR>
                    <a:lnT>
                      <a:noFill/>
                    </a:lnT>
                    <a:lnB>
                      <a:noFill/>
                    </a:lnB>
                    <a:solidFill>
                      <a:srgbClr val="4BACC6">
                        <a:lumMod val="20000"/>
                        <a:lumOff val="80000"/>
                        <a:alpha val="65000"/>
                      </a:srgbClr>
                    </a:solidFill>
                  </a:tcPr>
                </a:tc>
              </a:tr>
              <a:tr h="142779">
                <a:tc>
                  <a:txBody>
                    <a:bodyPr/>
                    <a:lstStyle/>
                    <a:p>
                      <a:pPr algn="ctr" fontAlgn="ctr"/>
                      <a:r>
                        <a:rPr lang="en-US" sz="800" b="1" i="0" u="none" strike="noStrike">
                          <a:solidFill>
                            <a:srgbClr val="000000"/>
                          </a:solidFill>
                          <a:latin typeface="Calibri"/>
                        </a:rPr>
                        <a:t>E62A</a:t>
                      </a:r>
                    </a:p>
                  </a:txBody>
                  <a:tcPr marL="0" marR="0" marT="0" marB="0" anchor="ctr">
                    <a:lnL>
                      <a:noFill/>
                    </a:lnL>
                    <a:lnR>
                      <a:noFill/>
                    </a:lnR>
                    <a:lnT>
                      <a:noFill/>
                    </a:lnT>
                    <a:lnB>
                      <a:noFill/>
                    </a:lnB>
                    <a:solidFill>
                      <a:srgbClr val="4BACC6">
                        <a:lumMod val="20000"/>
                        <a:lumOff val="80000"/>
                        <a:alpha val="65000"/>
                      </a:srgbClr>
                    </a:solidFill>
                  </a:tcPr>
                </a:tc>
                <a:tc>
                  <a:txBody>
                    <a:bodyPr/>
                    <a:lstStyle/>
                    <a:p>
                      <a:pPr algn="l" fontAlgn="b"/>
                      <a:r>
                        <a:rPr lang="ru-RU" sz="800" b="0" i="0" u="none" strike="noStrike">
                          <a:solidFill>
                            <a:srgbClr val="000000"/>
                          </a:solidFill>
                          <a:latin typeface="Calibri"/>
                        </a:rPr>
                        <a:t>Респираторни инфекции/воспаленија со катастрофални компликации</a:t>
                      </a:r>
                    </a:p>
                  </a:txBody>
                  <a:tcPr marL="0" marR="0" marT="0" marB="0" anchor="b">
                    <a:lnL>
                      <a:noFill/>
                    </a:lnL>
                    <a:lnR>
                      <a:noFill/>
                    </a:lnR>
                    <a:lnT>
                      <a:noFill/>
                    </a:lnT>
                    <a:lnB>
                      <a:noFill/>
                    </a:lnB>
                    <a:solidFill>
                      <a:srgbClr val="4BACC6">
                        <a:lumMod val="20000"/>
                        <a:lumOff val="80000"/>
                        <a:alpha val="65000"/>
                      </a:srgbClr>
                    </a:solidFill>
                  </a:tcPr>
                </a:tc>
                <a:tc>
                  <a:txBody>
                    <a:bodyPr/>
                    <a:lstStyle/>
                    <a:p>
                      <a:pPr algn="ctr" fontAlgn="ctr"/>
                      <a:r>
                        <a:rPr lang="mk-MK" sz="800" b="0" i="0" u="none" strike="noStrike">
                          <a:solidFill>
                            <a:srgbClr val="000000"/>
                          </a:solidFill>
                          <a:latin typeface="Calibri"/>
                        </a:rPr>
                        <a:t>29</a:t>
                      </a:r>
                    </a:p>
                  </a:txBody>
                  <a:tcPr marL="0" marR="0" marT="0" marB="0" anchor="ctr">
                    <a:lnL>
                      <a:noFill/>
                    </a:lnL>
                    <a:lnR>
                      <a:noFill/>
                    </a:lnR>
                    <a:lnT>
                      <a:noFill/>
                    </a:lnT>
                    <a:lnB>
                      <a:noFill/>
                    </a:lnB>
                    <a:solidFill>
                      <a:srgbClr val="4BACC6">
                        <a:lumMod val="20000"/>
                        <a:lumOff val="80000"/>
                        <a:alpha val="65000"/>
                      </a:srgbClr>
                    </a:solidFill>
                  </a:tcPr>
                </a:tc>
              </a:tr>
              <a:tr h="149918">
                <a:tc>
                  <a:txBody>
                    <a:bodyPr/>
                    <a:lstStyle/>
                    <a:p>
                      <a:pPr algn="ctr" fontAlgn="ctr"/>
                      <a:r>
                        <a:rPr lang="en-US" sz="800" b="1" i="0" u="none" strike="noStrike">
                          <a:solidFill>
                            <a:srgbClr val="000000"/>
                          </a:solidFill>
                          <a:latin typeface="Calibri"/>
                        </a:rPr>
                        <a:t>E62B</a:t>
                      </a:r>
                    </a:p>
                  </a:txBody>
                  <a:tcPr marL="0" marR="0" marT="0" marB="0" anchor="ctr">
                    <a:lnL>
                      <a:noFill/>
                    </a:lnL>
                    <a:lnR>
                      <a:noFill/>
                    </a:lnR>
                    <a:lnT>
                      <a:noFill/>
                    </a:lnT>
                    <a:lnB>
                      <a:noFill/>
                    </a:lnB>
                    <a:solidFill>
                      <a:srgbClr val="4BACC6">
                        <a:lumMod val="20000"/>
                        <a:lumOff val="80000"/>
                        <a:alpha val="65000"/>
                      </a:srgbClr>
                    </a:solidFill>
                  </a:tcPr>
                </a:tc>
                <a:tc>
                  <a:txBody>
                    <a:bodyPr/>
                    <a:lstStyle/>
                    <a:p>
                      <a:pPr algn="l" fontAlgn="b"/>
                      <a:r>
                        <a:rPr lang="ru-RU" sz="800" b="0" i="0" u="none" strike="noStrike">
                          <a:solidFill>
                            <a:srgbClr val="000000"/>
                          </a:solidFill>
                          <a:latin typeface="Calibri"/>
                        </a:rPr>
                        <a:t>Респираторни инфекции/воспаленија со тешки или умерени компликации</a:t>
                      </a:r>
                    </a:p>
                  </a:txBody>
                  <a:tcPr marL="0" marR="0" marT="0" marB="0" anchor="b">
                    <a:lnL>
                      <a:noFill/>
                    </a:lnL>
                    <a:lnR>
                      <a:noFill/>
                    </a:lnR>
                    <a:lnT>
                      <a:noFill/>
                    </a:lnT>
                    <a:lnB>
                      <a:noFill/>
                    </a:lnB>
                    <a:solidFill>
                      <a:srgbClr val="4BACC6">
                        <a:lumMod val="20000"/>
                        <a:lumOff val="80000"/>
                        <a:alpha val="65000"/>
                      </a:srgbClr>
                    </a:solidFill>
                  </a:tcPr>
                </a:tc>
                <a:tc>
                  <a:txBody>
                    <a:bodyPr/>
                    <a:lstStyle/>
                    <a:p>
                      <a:pPr algn="ctr" fontAlgn="ctr"/>
                      <a:r>
                        <a:rPr lang="mk-MK" sz="800" b="0" i="0" u="none" strike="noStrike">
                          <a:solidFill>
                            <a:srgbClr val="000000"/>
                          </a:solidFill>
                          <a:latin typeface="Calibri"/>
                        </a:rPr>
                        <a:t>39</a:t>
                      </a:r>
                    </a:p>
                  </a:txBody>
                  <a:tcPr marL="0" marR="0" marT="0" marB="0" anchor="ctr">
                    <a:lnL>
                      <a:noFill/>
                    </a:lnL>
                    <a:lnR>
                      <a:noFill/>
                    </a:lnR>
                    <a:lnT>
                      <a:noFill/>
                    </a:lnT>
                    <a:lnB>
                      <a:noFill/>
                    </a:lnB>
                    <a:solidFill>
                      <a:srgbClr val="4BACC6">
                        <a:lumMod val="20000"/>
                        <a:lumOff val="80000"/>
                        <a:alpha val="65000"/>
                      </a:srgbClr>
                    </a:solidFill>
                  </a:tcPr>
                </a:tc>
              </a:tr>
              <a:tr h="257002">
                <a:tc>
                  <a:txBody>
                    <a:bodyPr/>
                    <a:lstStyle/>
                    <a:p>
                      <a:pPr algn="ctr" fontAlgn="ctr"/>
                      <a:r>
                        <a:rPr lang="en-US" sz="800" b="1" i="0" u="none" strike="noStrike">
                          <a:solidFill>
                            <a:srgbClr val="000000"/>
                          </a:solidFill>
                          <a:latin typeface="Calibri"/>
                        </a:rPr>
                        <a:t>E65A</a:t>
                      </a:r>
                    </a:p>
                  </a:txBody>
                  <a:tcPr marL="0" marR="0" marT="0" marB="0" anchor="ctr">
                    <a:lnL>
                      <a:noFill/>
                    </a:lnL>
                    <a:lnR>
                      <a:noFill/>
                    </a:lnR>
                    <a:lnT>
                      <a:noFill/>
                    </a:lnT>
                    <a:lnB>
                      <a:noFill/>
                    </a:lnB>
                    <a:solidFill>
                      <a:srgbClr val="4BACC6">
                        <a:lumMod val="20000"/>
                        <a:lumOff val="80000"/>
                        <a:alpha val="65000"/>
                      </a:srgbClr>
                    </a:solidFill>
                  </a:tcPr>
                </a:tc>
                <a:tc>
                  <a:txBody>
                    <a:bodyPr/>
                    <a:lstStyle/>
                    <a:p>
                      <a:pPr algn="l" fontAlgn="b"/>
                      <a:r>
                        <a:rPr lang="ru-RU" sz="800" b="0" i="0" u="none" strike="noStrike">
                          <a:solidFill>
                            <a:srgbClr val="000000"/>
                          </a:solidFill>
                          <a:latin typeface="Calibri"/>
                        </a:rPr>
                        <a:t>Хронична опструктивна болест на дишните патишта со катастрофални или тешки компликации</a:t>
                      </a:r>
                    </a:p>
                  </a:txBody>
                  <a:tcPr marL="0" marR="0" marT="0" marB="0" anchor="b">
                    <a:lnL>
                      <a:noFill/>
                    </a:lnL>
                    <a:lnR>
                      <a:noFill/>
                    </a:lnR>
                    <a:lnT>
                      <a:noFill/>
                    </a:lnT>
                    <a:lnB>
                      <a:noFill/>
                    </a:lnB>
                    <a:solidFill>
                      <a:srgbClr val="4BACC6">
                        <a:lumMod val="20000"/>
                        <a:lumOff val="80000"/>
                        <a:alpha val="65000"/>
                      </a:srgbClr>
                    </a:solidFill>
                  </a:tcPr>
                </a:tc>
                <a:tc>
                  <a:txBody>
                    <a:bodyPr/>
                    <a:lstStyle/>
                    <a:p>
                      <a:pPr algn="ctr" fontAlgn="ctr"/>
                      <a:r>
                        <a:rPr lang="mk-MK" sz="800" b="0" i="0" u="none" strike="noStrike" dirty="0">
                          <a:solidFill>
                            <a:srgbClr val="000000"/>
                          </a:solidFill>
                          <a:latin typeface="Calibri"/>
                        </a:rPr>
                        <a:t>441</a:t>
                      </a:r>
                    </a:p>
                  </a:txBody>
                  <a:tcPr marL="0" marR="0" marT="0" marB="0" anchor="ctr">
                    <a:lnL>
                      <a:noFill/>
                    </a:lnL>
                    <a:lnR>
                      <a:noFill/>
                    </a:lnR>
                    <a:lnT>
                      <a:noFill/>
                    </a:lnT>
                    <a:lnB>
                      <a:noFill/>
                    </a:lnB>
                    <a:solidFill>
                      <a:srgbClr val="4BACC6">
                        <a:lumMod val="20000"/>
                        <a:lumOff val="80000"/>
                        <a:alpha val="65000"/>
                      </a:srgbClr>
                    </a:solidFill>
                  </a:tcPr>
                </a:tc>
              </a:tr>
              <a:tr h="285558">
                <a:tc>
                  <a:txBody>
                    <a:bodyPr/>
                    <a:lstStyle/>
                    <a:p>
                      <a:pPr algn="ctr" fontAlgn="ctr"/>
                      <a:r>
                        <a:rPr lang="en-US" sz="800" b="1" i="0" u="none" strike="noStrike">
                          <a:solidFill>
                            <a:srgbClr val="000000"/>
                          </a:solidFill>
                          <a:latin typeface="Calibri"/>
                        </a:rPr>
                        <a:t>E65B</a:t>
                      </a:r>
                    </a:p>
                  </a:txBody>
                  <a:tcPr marL="0" marR="0" marT="0" marB="0" anchor="ctr">
                    <a:lnL>
                      <a:noFill/>
                    </a:lnL>
                    <a:lnR>
                      <a:noFill/>
                    </a:lnR>
                    <a:lnT>
                      <a:noFill/>
                    </a:lnT>
                    <a:lnB>
                      <a:noFill/>
                    </a:lnB>
                    <a:solidFill>
                      <a:srgbClr val="4BACC6">
                        <a:lumMod val="20000"/>
                        <a:lumOff val="80000"/>
                        <a:alpha val="65000"/>
                      </a:srgbClr>
                    </a:solidFill>
                  </a:tcPr>
                </a:tc>
                <a:tc>
                  <a:txBody>
                    <a:bodyPr/>
                    <a:lstStyle/>
                    <a:p>
                      <a:pPr algn="l" fontAlgn="b"/>
                      <a:r>
                        <a:rPr lang="ru-RU" sz="800" b="0" i="0" u="none" strike="noStrike">
                          <a:solidFill>
                            <a:srgbClr val="000000"/>
                          </a:solidFill>
                          <a:latin typeface="Calibri"/>
                        </a:rPr>
                        <a:t>Хронична опструктивна болест на дишните патишта без катастрофални или тешки компликации</a:t>
                      </a:r>
                    </a:p>
                  </a:txBody>
                  <a:tcPr marL="0" marR="0" marT="0" marB="0" anchor="b">
                    <a:lnL>
                      <a:noFill/>
                    </a:lnL>
                    <a:lnR>
                      <a:noFill/>
                    </a:lnR>
                    <a:lnT>
                      <a:noFill/>
                    </a:lnT>
                    <a:lnB>
                      <a:noFill/>
                    </a:lnB>
                    <a:solidFill>
                      <a:srgbClr val="4BACC6">
                        <a:lumMod val="20000"/>
                        <a:lumOff val="80000"/>
                        <a:alpha val="65000"/>
                      </a:srgbClr>
                    </a:solidFill>
                  </a:tcPr>
                </a:tc>
                <a:tc>
                  <a:txBody>
                    <a:bodyPr/>
                    <a:lstStyle/>
                    <a:p>
                      <a:pPr algn="ctr" fontAlgn="ctr"/>
                      <a:r>
                        <a:rPr lang="mk-MK" sz="800" b="0" i="0" u="none" strike="noStrike">
                          <a:solidFill>
                            <a:srgbClr val="000000"/>
                          </a:solidFill>
                          <a:latin typeface="Calibri"/>
                        </a:rPr>
                        <a:t>269</a:t>
                      </a:r>
                    </a:p>
                  </a:txBody>
                  <a:tcPr marL="0" marR="0" marT="0" marB="0" anchor="ctr">
                    <a:lnL>
                      <a:noFill/>
                    </a:lnL>
                    <a:lnR>
                      <a:noFill/>
                    </a:lnR>
                    <a:lnT>
                      <a:noFill/>
                    </a:lnT>
                    <a:lnB>
                      <a:noFill/>
                    </a:lnB>
                    <a:solidFill>
                      <a:srgbClr val="4BACC6">
                        <a:lumMod val="20000"/>
                        <a:lumOff val="80000"/>
                        <a:alpha val="65000"/>
                      </a:srgbClr>
                    </a:solidFill>
                  </a:tcPr>
                </a:tc>
              </a:tr>
              <a:tr h="142779">
                <a:tc>
                  <a:txBody>
                    <a:bodyPr/>
                    <a:lstStyle/>
                    <a:p>
                      <a:pPr algn="ctr" fontAlgn="ctr"/>
                      <a:r>
                        <a:rPr lang="en-US" sz="800" b="1" i="0" u="none" strike="noStrike">
                          <a:solidFill>
                            <a:srgbClr val="000000"/>
                          </a:solidFill>
                          <a:latin typeface="Calibri"/>
                        </a:rPr>
                        <a:t>E69A</a:t>
                      </a:r>
                    </a:p>
                  </a:txBody>
                  <a:tcPr marL="0" marR="0" marT="0" marB="0" anchor="ctr">
                    <a:lnL>
                      <a:noFill/>
                    </a:lnL>
                    <a:lnR>
                      <a:noFill/>
                    </a:lnR>
                    <a:lnT>
                      <a:noFill/>
                    </a:lnT>
                    <a:lnB>
                      <a:noFill/>
                    </a:lnB>
                    <a:solidFill>
                      <a:srgbClr val="4BACC6">
                        <a:lumMod val="20000"/>
                        <a:lumOff val="80000"/>
                        <a:alpha val="65000"/>
                      </a:srgbClr>
                    </a:solidFill>
                  </a:tcPr>
                </a:tc>
                <a:tc>
                  <a:txBody>
                    <a:bodyPr/>
                    <a:lstStyle/>
                    <a:p>
                      <a:pPr algn="l" fontAlgn="b"/>
                      <a:r>
                        <a:rPr lang="ru-RU" sz="800" b="0" i="0" u="none" strike="noStrike">
                          <a:solidFill>
                            <a:srgbClr val="000000"/>
                          </a:solidFill>
                          <a:latin typeface="Calibri"/>
                        </a:rPr>
                        <a:t>Бронхитис и астма, возраст &gt;49 со компликацииции</a:t>
                      </a:r>
                    </a:p>
                  </a:txBody>
                  <a:tcPr marL="0" marR="0" marT="0" marB="0" anchor="b">
                    <a:lnL>
                      <a:noFill/>
                    </a:lnL>
                    <a:lnR>
                      <a:noFill/>
                    </a:lnR>
                    <a:lnT>
                      <a:noFill/>
                    </a:lnT>
                    <a:lnB>
                      <a:noFill/>
                    </a:lnB>
                    <a:solidFill>
                      <a:srgbClr val="4BACC6">
                        <a:lumMod val="20000"/>
                        <a:lumOff val="80000"/>
                        <a:alpha val="65000"/>
                      </a:srgbClr>
                    </a:solidFill>
                  </a:tcPr>
                </a:tc>
                <a:tc>
                  <a:txBody>
                    <a:bodyPr/>
                    <a:lstStyle/>
                    <a:p>
                      <a:pPr algn="ctr" fontAlgn="ctr"/>
                      <a:r>
                        <a:rPr lang="mk-MK" sz="800" b="0" i="0" u="none" strike="noStrike">
                          <a:solidFill>
                            <a:srgbClr val="000000"/>
                          </a:solidFill>
                          <a:latin typeface="Calibri"/>
                        </a:rPr>
                        <a:t>49</a:t>
                      </a:r>
                    </a:p>
                  </a:txBody>
                  <a:tcPr marL="0" marR="0" marT="0" marB="0" anchor="ctr">
                    <a:lnL>
                      <a:noFill/>
                    </a:lnL>
                    <a:lnR>
                      <a:noFill/>
                    </a:lnR>
                    <a:lnT>
                      <a:noFill/>
                    </a:lnT>
                    <a:lnB>
                      <a:noFill/>
                    </a:lnB>
                    <a:solidFill>
                      <a:srgbClr val="4BACC6">
                        <a:lumMod val="20000"/>
                        <a:lumOff val="80000"/>
                        <a:alpha val="65000"/>
                      </a:srgbClr>
                    </a:solidFill>
                  </a:tcPr>
                </a:tc>
              </a:tr>
              <a:tr h="142779">
                <a:tc>
                  <a:txBody>
                    <a:bodyPr/>
                    <a:lstStyle/>
                    <a:p>
                      <a:pPr algn="ctr" fontAlgn="ctr"/>
                      <a:r>
                        <a:rPr lang="en-US" sz="800" b="1" i="0" u="none" strike="noStrike">
                          <a:solidFill>
                            <a:srgbClr val="000000"/>
                          </a:solidFill>
                          <a:latin typeface="Calibri"/>
                        </a:rPr>
                        <a:t>E69B</a:t>
                      </a:r>
                    </a:p>
                  </a:txBody>
                  <a:tcPr marL="0" marR="0" marT="0" marB="0" anchor="ctr">
                    <a:lnL>
                      <a:noFill/>
                    </a:lnL>
                    <a:lnR>
                      <a:noFill/>
                    </a:lnR>
                    <a:lnT>
                      <a:noFill/>
                    </a:lnT>
                    <a:lnB>
                      <a:noFill/>
                    </a:lnB>
                    <a:solidFill>
                      <a:srgbClr val="4BACC6">
                        <a:lumMod val="20000"/>
                        <a:lumOff val="80000"/>
                        <a:alpha val="65000"/>
                      </a:srgbClr>
                    </a:solidFill>
                  </a:tcPr>
                </a:tc>
                <a:tc>
                  <a:txBody>
                    <a:bodyPr/>
                    <a:lstStyle/>
                    <a:p>
                      <a:pPr algn="l" fontAlgn="b"/>
                      <a:r>
                        <a:rPr lang="ru-RU" sz="800" b="0" i="0" u="none" strike="noStrike">
                          <a:solidFill>
                            <a:srgbClr val="000000"/>
                          </a:solidFill>
                          <a:latin typeface="Calibri"/>
                        </a:rPr>
                        <a:t>Бронхитис и астма, возраст &gt;49 или со компликации</a:t>
                      </a:r>
                    </a:p>
                  </a:txBody>
                  <a:tcPr marL="0" marR="0" marT="0" marB="0" anchor="b">
                    <a:lnL>
                      <a:noFill/>
                    </a:lnL>
                    <a:lnR>
                      <a:noFill/>
                    </a:lnR>
                    <a:lnT>
                      <a:noFill/>
                    </a:lnT>
                    <a:lnB>
                      <a:noFill/>
                    </a:lnB>
                    <a:solidFill>
                      <a:srgbClr val="4BACC6">
                        <a:lumMod val="20000"/>
                        <a:lumOff val="80000"/>
                        <a:alpha val="65000"/>
                      </a:srgbClr>
                    </a:solidFill>
                  </a:tcPr>
                </a:tc>
                <a:tc>
                  <a:txBody>
                    <a:bodyPr/>
                    <a:lstStyle/>
                    <a:p>
                      <a:pPr algn="ctr" fontAlgn="ctr"/>
                      <a:r>
                        <a:rPr lang="mk-MK" sz="800" b="0" i="0" u="none" strike="noStrike">
                          <a:solidFill>
                            <a:srgbClr val="000000"/>
                          </a:solidFill>
                          <a:latin typeface="Calibri"/>
                        </a:rPr>
                        <a:t>80</a:t>
                      </a:r>
                    </a:p>
                  </a:txBody>
                  <a:tcPr marL="0" marR="0" marT="0" marB="0" anchor="ctr">
                    <a:lnL>
                      <a:noFill/>
                    </a:lnL>
                    <a:lnR>
                      <a:noFill/>
                    </a:lnR>
                    <a:lnT>
                      <a:noFill/>
                    </a:lnT>
                    <a:lnB>
                      <a:noFill/>
                    </a:lnB>
                    <a:solidFill>
                      <a:srgbClr val="4BACC6">
                        <a:lumMod val="20000"/>
                        <a:lumOff val="80000"/>
                        <a:alpha val="65000"/>
                      </a:srgbClr>
                    </a:solidFill>
                  </a:tcPr>
                </a:tc>
              </a:tr>
              <a:tr h="142779">
                <a:tc>
                  <a:txBody>
                    <a:bodyPr/>
                    <a:lstStyle/>
                    <a:p>
                      <a:pPr algn="ctr" fontAlgn="ctr"/>
                      <a:r>
                        <a:rPr lang="en-US" sz="800" b="1" i="0" u="none" strike="noStrike">
                          <a:solidFill>
                            <a:srgbClr val="000000"/>
                          </a:solidFill>
                          <a:latin typeface="Calibri"/>
                        </a:rPr>
                        <a:t>E69C</a:t>
                      </a:r>
                    </a:p>
                  </a:txBody>
                  <a:tcPr marL="0" marR="0" marT="0" marB="0" anchor="ctr">
                    <a:lnL>
                      <a:noFill/>
                    </a:lnL>
                    <a:lnR>
                      <a:noFill/>
                    </a:lnR>
                    <a:lnT>
                      <a:noFill/>
                    </a:lnT>
                    <a:lnB>
                      <a:noFill/>
                    </a:lnB>
                    <a:solidFill>
                      <a:srgbClr val="4BACC6">
                        <a:lumMod val="20000"/>
                        <a:lumOff val="80000"/>
                        <a:alpha val="65000"/>
                      </a:srgbClr>
                    </a:solidFill>
                  </a:tcPr>
                </a:tc>
                <a:tc>
                  <a:txBody>
                    <a:bodyPr/>
                    <a:lstStyle/>
                    <a:p>
                      <a:pPr algn="l" fontAlgn="b"/>
                      <a:r>
                        <a:rPr lang="ru-RU" sz="800" b="0" i="0" u="none" strike="noStrike">
                          <a:solidFill>
                            <a:srgbClr val="000000"/>
                          </a:solidFill>
                          <a:latin typeface="Calibri"/>
                        </a:rPr>
                        <a:t>Бронхитис и астма, возраст &lt;50 без компликации</a:t>
                      </a:r>
                    </a:p>
                  </a:txBody>
                  <a:tcPr marL="0" marR="0" marT="0" marB="0" anchor="b">
                    <a:lnL>
                      <a:noFill/>
                    </a:lnL>
                    <a:lnR>
                      <a:noFill/>
                    </a:lnR>
                    <a:lnT>
                      <a:noFill/>
                    </a:lnT>
                    <a:lnB>
                      <a:noFill/>
                    </a:lnB>
                    <a:solidFill>
                      <a:srgbClr val="4BACC6">
                        <a:lumMod val="20000"/>
                        <a:lumOff val="80000"/>
                        <a:alpha val="65000"/>
                      </a:srgbClr>
                    </a:solidFill>
                  </a:tcPr>
                </a:tc>
                <a:tc>
                  <a:txBody>
                    <a:bodyPr/>
                    <a:lstStyle/>
                    <a:p>
                      <a:pPr algn="ctr" fontAlgn="ctr"/>
                      <a:r>
                        <a:rPr lang="mk-MK" sz="800" b="0" i="0" u="none" strike="noStrike">
                          <a:solidFill>
                            <a:srgbClr val="000000"/>
                          </a:solidFill>
                          <a:latin typeface="Calibri"/>
                        </a:rPr>
                        <a:t>20</a:t>
                      </a:r>
                    </a:p>
                  </a:txBody>
                  <a:tcPr marL="0" marR="0" marT="0" marB="0" anchor="ctr">
                    <a:lnL>
                      <a:noFill/>
                    </a:lnL>
                    <a:lnR>
                      <a:noFill/>
                    </a:lnR>
                    <a:lnT>
                      <a:noFill/>
                    </a:lnT>
                    <a:lnB>
                      <a:noFill/>
                    </a:lnB>
                    <a:solidFill>
                      <a:srgbClr val="4BACC6">
                        <a:lumMod val="20000"/>
                        <a:lumOff val="80000"/>
                        <a:alpha val="65000"/>
                      </a:srgbClr>
                    </a:solidFill>
                  </a:tcPr>
                </a:tc>
              </a:tr>
              <a:tr h="142779">
                <a:tc>
                  <a:txBody>
                    <a:bodyPr/>
                    <a:lstStyle/>
                    <a:p>
                      <a:pPr algn="ctr" fontAlgn="ctr"/>
                      <a:r>
                        <a:rPr lang="en-US" sz="800" b="1" i="0" u="none" strike="noStrike">
                          <a:solidFill>
                            <a:srgbClr val="000000"/>
                          </a:solidFill>
                          <a:latin typeface="Calibri"/>
                        </a:rPr>
                        <a:t>E71A</a:t>
                      </a:r>
                    </a:p>
                  </a:txBody>
                  <a:tcPr marL="0" marR="0" marT="0" marB="0" anchor="ctr">
                    <a:lnL>
                      <a:noFill/>
                    </a:lnL>
                    <a:lnR>
                      <a:noFill/>
                    </a:lnR>
                    <a:lnT>
                      <a:noFill/>
                    </a:lnT>
                    <a:lnB>
                      <a:noFill/>
                    </a:lnB>
                    <a:solidFill>
                      <a:srgbClr val="4BACC6">
                        <a:lumMod val="20000"/>
                        <a:lumOff val="80000"/>
                        <a:alpha val="65000"/>
                      </a:srgbClr>
                    </a:solidFill>
                  </a:tcPr>
                </a:tc>
                <a:tc>
                  <a:txBody>
                    <a:bodyPr/>
                    <a:lstStyle/>
                    <a:p>
                      <a:pPr algn="l" fontAlgn="b"/>
                      <a:r>
                        <a:rPr lang="ru-RU" sz="800" b="0" i="0" u="none" strike="noStrike">
                          <a:solidFill>
                            <a:srgbClr val="000000"/>
                          </a:solidFill>
                          <a:latin typeface="Calibri"/>
                        </a:rPr>
                        <a:t>Респираторни неоплазми со катастрофални компликации</a:t>
                      </a:r>
                    </a:p>
                  </a:txBody>
                  <a:tcPr marL="0" marR="0" marT="0" marB="0" anchor="b">
                    <a:lnL>
                      <a:noFill/>
                    </a:lnL>
                    <a:lnR>
                      <a:noFill/>
                    </a:lnR>
                    <a:lnT>
                      <a:noFill/>
                    </a:lnT>
                    <a:lnB>
                      <a:noFill/>
                    </a:lnB>
                    <a:solidFill>
                      <a:srgbClr val="4BACC6">
                        <a:lumMod val="20000"/>
                        <a:lumOff val="80000"/>
                        <a:alpha val="65000"/>
                      </a:srgbClr>
                    </a:solidFill>
                  </a:tcPr>
                </a:tc>
                <a:tc>
                  <a:txBody>
                    <a:bodyPr/>
                    <a:lstStyle/>
                    <a:p>
                      <a:pPr algn="ctr" fontAlgn="ctr"/>
                      <a:r>
                        <a:rPr lang="mk-MK" sz="800" b="0" i="0" u="none" strike="noStrike">
                          <a:solidFill>
                            <a:srgbClr val="000000"/>
                          </a:solidFill>
                          <a:latin typeface="Calibri"/>
                        </a:rPr>
                        <a:t>4</a:t>
                      </a:r>
                    </a:p>
                  </a:txBody>
                  <a:tcPr marL="0" marR="0" marT="0" marB="0" anchor="ctr">
                    <a:lnL>
                      <a:noFill/>
                    </a:lnL>
                    <a:lnR>
                      <a:noFill/>
                    </a:lnR>
                    <a:lnT>
                      <a:noFill/>
                    </a:lnT>
                    <a:lnB>
                      <a:noFill/>
                    </a:lnB>
                    <a:solidFill>
                      <a:srgbClr val="4BACC6">
                        <a:lumMod val="20000"/>
                        <a:lumOff val="80000"/>
                        <a:alpha val="65000"/>
                      </a:srgbClr>
                    </a:solidFill>
                  </a:tcPr>
                </a:tc>
              </a:tr>
              <a:tr h="142779">
                <a:tc>
                  <a:txBody>
                    <a:bodyPr/>
                    <a:lstStyle/>
                    <a:p>
                      <a:pPr algn="ctr" fontAlgn="ctr"/>
                      <a:r>
                        <a:rPr lang="en-US" sz="800" b="1" i="0" u="none" strike="noStrike">
                          <a:solidFill>
                            <a:srgbClr val="000000"/>
                          </a:solidFill>
                          <a:latin typeface="Calibri"/>
                        </a:rPr>
                        <a:t>E71B</a:t>
                      </a:r>
                    </a:p>
                  </a:txBody>
                  <a:tcPr marL="0" marR="0" marT="0" marB="0" anchor="ctr">
                    <a:lnL>
                      <a:noFill/>
                    </a:lnL>
                    <a:lnR>
                      <a:noFill/>
                    </a:lnR>
                    <a:lnT>
                      <a:noFill/>
                    </a:lnT>
                    <a:lnB>
                      <a:noFill/>
                    </a:lnB>
                    <a:solidFill>
                      <a:srgbClr val="4BACC6">
                        <a:lumMod val="20000"/>
                        <a:lumOff val="80000"/>
                        <a:alpha val="65000"/>
                      </a:srgbClr>
                    </a:solidFill>
                  </a:tcPr>
                </a:tc>
                <a:tc>
                  <a:txBody>
                    <a:bodyPr/>
                    <a:lstStyle/>
                    <a:p>
                      <a:pPr algn="l" fontAlgn="b"/>
                      <a:r>
                        <a:rPr lang="ru-RU" sz="800" b="0" i="0" u="none" strike="noStrike">
                          <a:solidFill>
                            <a:srgbClr val="000000"/>
                          </a:solidFill>
                          <a:latin typeface="Calibri"/>
                        </a:rPr>
                        <a:t>Респираторни неоплазми со тешки или умерени компликации</a:t>
                      </a:r>
                    </a:p>
                  </a:txBody>
                  <a:tcPr marL="0" marR="0" marT="0" marB="0" anchor="b">
                    <a:lnL>
                      <a:noFill/>
                    </a:lnL>
                    <a:lnR>
                      <a:noFill/>
                    </a:lnR>
                    <a:lnT>
                      <a:noFill/>
                    </a:lnT>
                    <a:lnB>
                      <a:noFill/>
                    </a:lnB>
                    <a:solidFill>
                      <a:srgbClr val="4BACC6">
                        <a:lumMod val="20000"/>
                        <a:lumOff val="80000"/>
                        <a:alpha val="65000"/>
                      </a:srgbClr>
                    </a:solidFill>
                  </a:tcPr>
                </a:tc>
                <a:tc>
                  <a:txBody>
                    <a:bodyPr/>
                    <a:lstStyle/>
                    <a:p>
                      <a:pPr algn="ctr" fontAlgn="ctr"/>
                      <a:r>
                        <a:rPr lang="mk-MK" sz="800" b="0" i="0" u="none" strike="noStrike">
                          <a:solidFill>
                            <a:srgbClr val="000000"/>
                          </a:solidFill>
                          <a:latin typeface="Calibri"/>
                        </a:rPr>
                        <a:t>1</a:t>
                      </a:r>
                    </a:p>
                  </a:txBody>
                  <a:tcPr marL="0" marR="0" marT="0" marB="0" anchor="ctr">
                    <a:lnL>
                      <a:noFill/>
                    </a:lnL>
                    <a:lnR>
                      <a:noFill/>
                    </a:lnR>
                    <a:lnT>
                      <a:noFill/>
                    </a:lnT>
                    <a:lnB>
                      <a:noFill/>
                    </a:lnB>
                    <a:solidFill>
                      <a:srgbClr val="4BACC6">
                        <a:lumMod val="20000"/>
                        <a:lumOff val="80000"/>
                        <a:alpha val="65000"/>
                      </a:srgbClr>
                    </a:solidFill>
                  </a:tcPr>
                </a:tc>
              </a:tr>
              <a:tr h="142779">
                <a:tc>
                  <a:txBody>
                    <a:bodyPr/>
                    <a:lstStyle/>
                    <a:p>
                      <a:pPr algn="ctr" fontAlgn="ctr"/>
                      <a:r>
                        <a:rPr lang="en-US" sz="800" b="1" i="0" u="none" strike="noStrike">
                          <a:solidFill>
                            <a:srgbClr val="000000"/>
                          </a:solidFill>
                          <a:latin typeface="Calibri"/>
                        </a:rPr>
                        <a:t>E71C</a:t>
                      </a:r>
                    </a:p>
                  </a:txBody>
                  <a:tcPr marL="0" marR="0" marT="0" marB="0" anchor="ctr">
                    <a:lnL>
                      <a:noFill/>
                    </a:lnL>
                    <a:lnR>
                      <a:noFill/>
                    </a:lnR>
                    <a:lnT>
                      <a:noFill/>
                    </a:lnT>
                    <a:lnB>
                      <a:noFill/>
                    </a:lnB>
                    <a:solidFill>
                      <a:srgbClr val="4BACC6">
                        <a:lumMod val="20000"/>
                        <a:lumOff val="80000"/>
                        <a:alpha val="65000"/>
                      </a:srgbClr>
                    </a:solidFill>
                  </a:tcPr>
                </a:tc>
                <a:tc>
                  <a:txBody>
                    <a:bodyPr/>
                    <a:lstStyle/>
                    <a:p>
                      <a:pPr algn="l" fontAlgn="b"/>
                      <a:r>
                        <a:rPr lang="mk-MK" sz="800" b="0" i="0" u="none" strike="noStrike">
                          <a:solidFill>
                            <a:srgbClr val="000000"/>
                          </a:solidFill>
                          <a:latin typeface="Calibri"/>
                        </a:rPr>
                        <a:t>Респираторни неоплазми без компликации</a:t>
                      </a:r>
                    </a:p>
                  </a:txBody>
                  <a:tcPr marL="0" marR="0" marT="0" marB="0" anchor="b">
                    <a:lnL>
                      <a:noFill/>
                    </a:lnL>
                    <a:lnR>
                      <a:noFill/>
                    </a:lnR>
                    <a:lnT>
                      <a:noFill/>
                    </a:lnT>
                    <a:lnB>
                      <a:noFill/>
                    </a:lnB>
                    <a:solidFill>
                      <a:srgbClr val="4BACC6">
                        <a:lumMod val="20000"/>
                        <a:lumOff val="80000"/>
                        <a:alpha val="65000"/>
                      </a:srgbClr>
                    </a:solidFill>
                  </a:tcPr>
                </a:tc>
                <a:tc>
                  <a:txBody>
                    <a:bodyPr/>
                    <a:lstStyle/>
                    <a:p>
                      <a:pPr algn="ctr" fontAlgn="ctr"/>
                      <a:r>
                        <a:rPr lang="mk-MK" sz="800" b="0" i="0" u="none" strike="noStrike">
                          <a:solidFill>
                            <a:srgbClr val="000000"/>
                          </a:solidFill>
                          <a:latin typeface="Calibri"/>
                        </a:rPr>
                        <a:t>5</a:t>
                      </a:r>
                    </a:p>
                  </a:txBody>
                  <a:tcPr marL="0" marR="0" marT="0" marB="0" anchor="ctr">
                    <a:lnL>
                      <a:noFill/>
                    </a:lnL>
                    <a:lnR>
                      <a:noFill/>
                    </a:lnR>
                    <a:lnT>
                      <a:noFill/>
                    </a:lnT>
                    <a:lnB>
                      <a:noFill/>
                    </a:lnB>
                    <a:solidFill>
                      <a:srgbClr val="4BACC6">
                        <a:lumMod val="20000"/>
                        <a:lumOff val="80000"/>
                        <a:alpha val="65000"/>
                      </a:srgbClr>
                    </a:solidFill>
                  </a:tcPr>
                </a:tc>
              </a:tr>
              <a:tr h="142779">
                <a:tc>
                  <a:txBody>
                    <a:bodyPr/>
                    <a:lstStyle/>
                    <a:p>
                      <a:pPr algn="ctr" fontAlgn="ctr"/>
                      <a:r>
                        <a:rPr lang="en-US" sz="800" b="1" i="0" u="none" strike="noStrike">
                          <a:solidFill>
                            <a:srgbClr val="000000"/>
                          </a:solidFill>
                          <a:latin typeface="Calibri"/>
                        </a:rPr>
                        <a:t>F62A</a:t>
                      </a:r>
                    </a:p>
                  </a:txBody>
                  <a:tcPr marL="0" marR="0" marT="0" marB="0" anchor="ctr">
                    <a:lnL>
                      <a:noFill/>
                    </a:lnL>
                    <a:lnR>
                      <a:noFill/>
                    </a:lnR>
                    <a:lnT>
                      <a:noFill/>
                    </a:lnT>
                    <a:lnB>
                      <a:noFill/>
                    </a:lnB>
                    <a:solidFill>
                      <a:srgbClr val="4BACC6">
                        <a:lumMod val="20000"/>
                        <a:lumOff val="80000"/>
                        <a:alpha val="65000"/>
                      </a:srgbClr>
                    </a:solidFill>
                  </a:tcPr>
                </a:tc>
                <a:tc>
                  <a:txBody>
                    <a:bodyPr/>
                    <a:lstStyle/>
                    <a:p>
                      <a:pPr algn="l" fontAlgn="b"/>
                      <a:r>
                        <a:rPr lang="ru-RU" sz="800" b="0" i="0" u="none" strike="noStrike">
                          <a:solidFill>
                            <a:srgbClr val="000000"/>
                          </a:solidFill>
                          <a:latin typeface="Calibri"/>
                        </a:rPr>
                        <a:t>Срцева слабост и шок со катастрофални компликации</a:t>
                      </a:r>
                    </a:p>
                  </a:txBody>
                  <a:tcPr marL="0" marR="0" marT="0" marB="0" anchor="b">
                    <a:lnL>
                      <a:noFill/>
                    </a:lnL>
                    <a:lnR>
                      <a:noFill/>
                    </a:lnR>
                    <a:lnT>
                      <a:noFill/>
                    </a:lnT>
                    <a:lnB>
                      <a:noFill/>
                    </a:lnB>
                    <a:solidFill>
                      <a:srgbClr val="4BACC6">
                        <a:lumMod val="20000"/>
                        <a:lumOff val="80000"/>
                        <a:alpha val="65000"/>
                      </a:srgbClr>
                    </a:solidFill>
                  </a:tcPr>
                </a:tc>
                <a:tc>
                  <a:txBody>
                    <a:bodyPr/>
                    <a:lstStyle/>
                    <a:p>
                      <a:pPr algn="ctr" fontAlgn="ctr"/>
                      <a:r>
                        <a:rPr lang="mk-MK" sz="800" b="0" i="0" u="none" strike="noStrike">
                          <a:solidFill>
                            <a:srgbClr val="000000"/>
                          </a:solidFill>
                          <a:latin typeface="Calibri"/>
                        </a:rPr>
                        <a:t>41</a:t>
                      </a:r>
                    </a:p>
                  </a:txBody>
                  <a:tcPr marL="0" marR="0" marT="0" marB="0" anchor="ctr">
                    <a:lnL>
                      <a:noFill/>
                    </a:lnL>
                    <a:lnR>
                      <a:noFill/>
                    </a:lnR>
                    <a:lnT>
                      <a:noFill/>
                    </a:lnT>
                    <a:lnB>
                      <a:noFill/>
                    </a:lnB>
                    <a:solidFill>
                      <a:srgbClr val="4BACC6">
                        <a:lumMod val="20000"/>
                        <a:lumOff val="80000"/>
                        <a:alpha val="65000"/>
                      </a:srgbClr>
                    </a:solidFill>
                  </a:tcPr>
                </a:tc>
              </a:tr>
              <a:tr h="142779">
                <a:tc>
                  <a:txBody>
                    <a:bodyPr/>
                    <a:lstStyle/>
                    <a:p>
                      <a:pPr algn="ctr" fontAlgn="ctr"/>
                      <a:r>
                        <a:rPr lang="en-US" sz="800" b="1" i="0" u="none" strike="noStrike">
                          <a:solidFill>
                            <a:srgbClr val="000000"/>
                          </a:solidFill>
                          <a:latin typeface="Calibri"/>
                        </a:rPr>
                        <a:t>F62B</a:t>
                      </a:r>
                    </a:p>
                  </a:txBody>
                  <a:tcPr marL="0" marR="0" marT="0" marB="0" anchor="ctr">
                    <a:lnL>
                      <a:noFill/>
                    </a:lnL>
                    <a:lnR>
                      <a:noFill/>
                    </a:lnR>
                    <a:lnT>
                      <a:noFill/>
                    </a:lnT>
                    <a:lnB>
                      <a:noFill/>
                    </a:lnB>
                    <a:solidFill>
                      <a:srgbClr val="4BACC6">
                        <a:lumMod val="20000"/>
                        <a:lumOff val="80000"/>
                        <a:alpha val="65000"/>
                      </a:srgbClr>
                    </a:solidFill>
                  </a:tcPr>
                </a:tc>
                <a:tc>
                  <a:txBody>
                    <a:bodyPr/>
                    <a:lstStyle/>
                    <a:p>
                      <a:pPr algn="l" fontAlgn="b"/>
                      <a:r>
                        <a:rPr lang="ru-RU" sz="800" b="0" i="0" u="none" strike="noStrike">
                          <a:solidFill>
                            <a:srgbClr val="000000"/>
                          </a:solidFill>
                          <a:latin typeface="Calibri"/>
                        </a:rPr>
                        <a:t>Срцева слабост и шок без катастрофални компликации</a:t>
                      </a:r>
                    </a:p>
                  </a:txBody>
                  <a:tcPr marL="0" marR="0" marT="0" marB="0" anchor="b">
                    <a:lnL>
                      <a:noFill/>
                    </a:lnL>
                    <a:lnR>
                      <a:noFill/>
                    </a:lnR>
                    <a:lnT>
                      <a:noFill/>
                    </a:lnT>
                    <a:lnB>
                      <a:noFill/>
                    </a:lnB>
                    <a:solidFill>
                      <a:srgbClr val="4BACC6">
                        <a:lumMod val="20000"/>
                        <a:lumOff val="80000"/>
                        <a:alpha val="65000"/>
                      </a:srgbClr>
                    </a:solidFill>
                  </a:tcPr>
                </a:tc>
                <a:tc>
                  <a:txBody>
                    <a:bodyPr/>
                    <a:lstStyle/>
                    <a:p>
                      <a:pPr algn="ctr" fontAlgn="ctr"/>
                      <a:r>
                        <a:rPr lang="mk-MK" sz="800" b="0" i="0" u="none" strike="noStrike">
                          <a:solidFill>
                            <a:srgbClr val="000000"/>
                          </a:solidFill>
                          <a:latin typeface="Calibri"/>
                        </a:rPr>
                        <a:t>62</a:t>
                      </a:r>
                    </a:p>
                  </a:txBody>
                  <a:tcPr marL="0" marR="0" marT="0" marB="0" anchor="ctr">
                    <a:lnL>
                      <a:noFill/>
                    </a:lnL>
                    <a:lnR>
                      <a:noFill/>
                    </a:lnR>
                    <a:lnT>
                      <a:noFill/>
                    </a:lnT>
                    <a:lnB>
                      <a:noFill/>
                    </a:lnB>
                    <a:solidFill>
                      <a:srgbClr val="4BACC6">
                        <a:lumMod val="20000"/>
                        <a:lumOff val="80000"/>
                        <a:alpha val="65000"/>
                      </a:srgbClr>
                    </a:solidFill>
                  </a:tcPr>
                </a:tc>
              </a:tr>
              <a:tr h="142779">
                <a:tc>
                  <a:txBody>
                    <a:bodyPr/>
                    <a:lstStyle/>
                    <a:p>
                      <a:pPr algn="ctr" fontAlgn="ctr"/>
                      <a:r>
                        <a:rPr lang="en-US" sz="800" b="1" i="0" u="none" strike="noStrike">
                          <a:solidFill>
                            <a:srgbClr val="000000"/>
                          </a:solidFill>
                          <a:latin typeface="Calibri"/>
                        </a:rPr>
                        <a:t>F66A</a:t>
                      </a:r>
                    </a:p>
                  </a:txBody>
                  <a:tcPr marL="0" marR="0" marT="0" marB="0" anchor="ctr">
                    <a:lnL>
                      <a:noFill/>
                    </a:lnL>
                    <a:lnR>
                      <a:noFill/>
                    </a:lnR>
                    <a:lnT>
                      <a:noFill/>
                    </a:lnT>
                    <a:lnB>
                      <a:noFill/>
                    </a:lnB>
                    <a:solidFill>
                      <a:srgbClr val="4BACC6">
                        <a:lumMod val="20000"/>
                        <a:lumOff val="80000"/>
                        <a:alpha val="65000"/>
                      </a:srgbClr>
                    </a:solidFill>
                  </a:tcPr>
                </a:tc>
                <a:tc>
                  <a:txBody>
                    <a:bodyPr/>
                    <a:lstStyle/>
                    <a:p>
                      <a:pPr algn="l" fontAlgn="b"/>
                      <a:r>
                        <a:rPr lang="mk-MK" sz="800" b="0" i="0" u="none" strike="noStrike">
                          <a:solidFill>
                            <a:srgbClr val="000000"/>
                          </a:solidFill>
                          <a:latin typeface="Calibri"/>
                        </a:rPr>
                        <a:t>Коронарна атеросклероза со компликации</a:t>
                      </a:r>
                    </a:p>
                  </a:txBody>
                  <a:tcPr marL="0" marR="0" marT="0" marB="0" anchor="b">
                    <a:lnL>
                      <a:noFill/>
                    </a:lnL>
                    <a:lnR>
                      <a:noFill/>
                    </a:lnR>
                    <a:lnT>
                      <a:noFill/>
                    </a:lnT>
                    <a:lnB>
                      <a:noFill/>
                    </a:lnB>
                    <a:solidFill>
                      <a:srgbClr val="4BACC6">
                        <a:lumMod val="20000"/>
                        <a:lumOff val="80000"/>
                        <a:alpha val="65000"/>
                      </a:srgbClr>
                    </a:solidFill>
                  </a:tcPr>
                </a:tc>
                <a:tc>
                  <a:txBody>
                    <a:bodyPr/>
                    <a:lstStyle/>
                    <a:p>
                      <a:pPr algn="ctr" fontAlgn="ctr"/>
                      <a:r>
                        <a:rPr lang="mk-MK" sz="800" b="0" i="0" u="none" strike="noStrike">
                          <a:solidFill>
                            <a:srgbClr val="000000"/>
                          </a:solidFill>
                          <a:latin typeface="Calibri"/>
                        </a:rPr>
                        <a:t>43</a:t>
                      </a:r>
                    </a:p>
                  </a:txBody>
                  <a:tcPr marL="0" marR="0" marT="0" marB="0" anchor="ctr">
                    <a:lnL>
                      <a:noFill/>
                    </a:lnL>
                    <a:lnR>
                      <a:noFill/>
                    </a:lnR>
                    <a:lnT>
                      <a:noFill/>
                    </a:lnT>
                    <a:lnB>
                      <a:noFill/>
                    </a:lnB>
                    <a:solidFill>
                      <a:srgbClr val="4BACC6">
                        <a:lumMod val="20000"/>
                        <a:lumOff val="80000"/>
                        <a:alpha val="65000"/>
                      </a:srgbClr>
                    </a:solidFill>
                  </a:tcPr>
                </a:tc>
              </a:tr>
              <a:tr h="142779">
                <a:tc>
                  <a:txBody>
                    <a:bodyPr/>
                    <a:lstStyle/>
                    <a:p>
                      <a:pPr algn="ctr" fontAlgn="ctr"/>
                      <a:r>
                        <a:rPr lang="en-US" sz="800" b="1" i="0" u="none" strike="noStrike">
                          <a:solidFill>
                            <a:srgbClr val="000000"/>
                          </a:solidFill>
                          <a:latin typeface="Calibri"/>
                        </a:rPr>
                        <a:t>F66B</a:t>
                      </a:r>
                    </a:p>
                  </a:txBody>
                  <a:tcPr marL="0" marR="0" marT="0" marB="0" anchor="ctr">
                    <a:lnL>
                      <a:noFill/>
                    </a:lnL>
                    <a:lnR>
                      <a:noFill/>
                    </a:lnR>
                    <a:lnT>
                      <a:noFill/>
                    </a:lnT>
                    <a:lnB>
                      <a:noFill/>
                    </a:lnB>
                    <a:solidFill>
                      <a:srgbClr val="4BACC6">
                        <a:lumMod val="20000"/>
                        <a:lumOff val="80000"/>
                        <a:alpha val="65000"/>
                      </a:srgbClr>
                    </a:solidFill>
                  </a:tcPr>
                </a:tc>
                <a:tc>
                  <a:txBody>
                    <a:bodyPr/>
                    <a:lstStyle/>
                    <a:p>
                      <a:pPr algn="l" fontAlgn="b"/>
                      <a:r>
                        <a:rPr lang="mk-MK" sz="800" b="0" i="0" u="none" strike="noStrike">
                          <a:solidFill>
                            <a:srgbClr val="000000"/>
                          </a:solidFill>
                          <a:latin typeface="Calibri"/>
                        </a:rPr>
                        <a:t>Коронарна атеросклероза без компликации</a:t>
                      </a:r>
                    </a:p>
                  </a:txBody>
                  <a:tcPr marL="0" marR="0" marT="0" marB="0" anchor="b">
                    <a:lnL>
                      <a:noFill/>
                    </a:lnL>
                    <a:lnR>
                      <a:noFill/>
                    </a:lnR>
                    <a:lnT>
                      <a:noFill/>
                    </a:lnT>
                    <a:lnB>
                      <a:noFill/>
                    </a:lnB>
                    <a:solidFill>
                      <a:srgbClr val="4BACC6">
                        <a:lumMod val="20000"/>
                        <a:lumOff val="80000"/>
                        <a:alpha val="65000"/>
                      </a:srgbClr>
                    </a:solidFill>
                  </a:tcPr>
                </a:tc>
                <a:tc>
                  <a:txBody>
                    <a:bodyPr/>
                    <a:lstStyle/>
                    <a:p>
                      <a:pPr algn="ctr" fontAlgn="ctr"/>
                      <a:r>
                        <a:rPr lang="mk-MK" sz="800" b="0" i="0" u="none" strike="noStrike">
                          <a:solidFill>
                            <a:srgbClr val="000000"/>
                          </a:solidFill>
                          <a:latin typeface="Calibri"/>
                        </a:rPr>
                        <a:t>17</a:t>
                      </a:r>
                    </a:p>
                  </a:txBody>
                  <a:tcPr marL="0" marR="0" marT="0" marB="0" anchor="ctr">
                    <a:lnL>
                      <a:noFill/>
                    </a:lnL>
                    <a:lnR>
                      <a:noFill/>
                    </a:lnR>
                    <a:lnT>
                      <a:noFill/>
                    </a:lnT>
                    <a:lnB>
                      <a:noFill/>
                    </a:lnB>
                    <a:solidFill>
                      <a:srgbClr val="4BACC6">
                        <a:lumMod val="20000"/>
                        <a:lumOff val="80000"/>
                        <a:alpha val="65000"/>
                      </a:srgbClr>
                    </a:solidFill>
                  </a:tcPr>
                </a:tc>
              </a:tr>
              <a:tr h="142779">
                <a:tc>
                  <a:txBody>
                    <a:bodyPr/>
                    <a:lstStyle/>
                    <a:p>
                      <a:pPr algn="ctr" fontAlgn="ctr"/>
                      <a:r>
                        <a:rPr lang="en-US" sz="800" b="1" i="0" u="none" strike="noStrike">
                          <a:solidFill>
                            <a:srgbClr val="000000"/>
                          </a:solidFill>
                          <a:latin typeface="Calibri"/>
                        </a:rPr>
                        <a:t>F67A</a:t>
                      </a:r>
                    </a:p>
                  </a:txBody>
                  <a:tcPr marL="0" marR="0" marT="0" marB="0" anchor="ctr">
                    <a:lnL>
                      <a:noFill/>
                    </a:lnL>
                    <a:lnR>
                      <a:noFill/>
                    </a:lnR>
                    <a:lnT>
                      <a:noFill/>
                    </a:lnT>
                    <a:lnB>
                      <a:noFill/>
                    </a:lnB>
                    <a:solidFill>
                      <a:srgbClr val="4BACC6">
                        <a:lumMod val="20000"/>
                        <a:lumOff val="80000"/>
                        <a:alpha val="65000"/>
                      </a:srgbClr>
                    </a:solidFill>
                  </a:tcPr>
                </a:tc>
                <a:tc>
                  <a:txBody>
                    <a:bodyPr/>
                    <a:lstStyle/>
                    <a:p>
                      <a:pPr algn="l" fontAlgn="b"/>
                      <a:r>
                        <a:rPr lang="mk-MK" sz="800" b="0" i="0" u="none" strike="noStrike">
                          <a:solidFill>
                            <a:srgbClr val="000000"/>
                          </a:solidFill>
                          <a:latin typeface="Calibri"/>
                        </a:rPr>
                        <a:t>Хипертензија со компликации</a:t>
                      </a:r>
                    </a:p>
                  </a:txBody>
                  <a:tcPr marL="0" marR="0" marT="0" marB="0" anchor="b">
                    <a:lnL>
                      <a:noFill/>
                    </a:lnL>
                    <a:lnR>
                      <a:noFill/>
                    </a:lnR>
                    <a:lnT>
                      <a:noFill/>
                    </a:lnT>
                    <a:lnB>
                      <a:noFill/>
                    </a:lnB>
                    <a:solidFill>
                      <a:srgbClr val="4BACC6">
                        <a:lumMod val="20000"/>
                        <a:lumOff val="80000"/>
                        <a:alpha val="65000"/>
                      </a:srgbClr>
                    </a:solidFill>
                  </a:tcPr>
                </a:tc>
                <a:tc>
                  <a:txBody>
                    <a:bodyPr/>
                    <a:lstStyle/>
                    <a:p>
                      <a:pPr algn="ctr" fontAlgn="ctr"/>
                      <a:r>
                        <a:rPr lang="mk-MK" sz="800" b="0" i="0" u="none" strike="noStrike">
                          <a:solidFill>
                            <a:srgbClr val="000000"/>
                          </a:solidFill>
                          <a:latin typeface="Calibri"/>
                        </a:rPr>
                        <a:t>11</a:t>
                      </a:r>
                    </a:p>
                  </a:txBody>
                  <a:tcPr marL="0" marR="0" marT="0" marB="0" anchor="ctr">
                    <a:lnL>
                      <a:noFill/>
                    </a:lnL>
                    <a:lnR>
                      <a:noFill/>
                    </a:lnR>
                    <a:lnT>
                      <a:noFill/>
                    </a:lnT>
                    <a:lnB>
                      <a:noFill/>
                    </a:lnB>
                    <a:solidFill>
                      <a:srgbClr val="4BACC6">
                        <a:lumMod val="20000"/>
                        <a:lumOff val="80000"/>
                        <a:alpha val="65000"/>
                      </a:srgbClr>
                    </a:solidFill>
                  </a:tcPr>
                </a:tc>
              </a:tr>
              <a:tr h="142779">
                <a:tc>
                  <a:txBody>
                    <a:bodyPr/>
                    <a:lstStyle/>
                    <a:p>
                      <a:pPr algn="ctr" fontAlgn="ctr"/>
                      <a:r>
                        <a:rPr lang="en-US" sz="800" b="1" i="0" u="none" strike="noStrike">
                          <a:solidFill>
                            <a:srgbClr val="000000"/>
                          </a:solidFill>
                          <a:latin typeface="Calibri"/>
                        </a:rPr>
                        <a:t>F67B</a:t>
                      </a:r>
                    </a:p>
                  </a:txBody>
                  <a:tcPr marL="0" marR="0" marT="0" marB="0" anchor="ctr">
                    <a:lnL>
                      <a:noFill/>
                    </a:lnL>
                    <a:lnR>
                      <a:noFill/>
                    </a:lnR>
                    <a:lnT>
                      <a:noFill/>
                    </a:lnT>
                    <a:lnB>
                      <a:noFill/>
                    </a:lnB>
                    <a:solidFill>
                      <a:srgbClr val="4BACC6">
                        <a:lumMod val="20000"/>
                        <a:lumOff val="80000"/>
                        <a:alpha val="65000"/>
                      </a:srgbClr>
                    </a:solidFill>
                  </a:tcPr>
                </a:tc>
                <a:tc>
                  <a:txBody>
                    <a:bodyPr/>
                    <a:lstStyle/>
                    <a:p>
                      <a:pPr algn="l" fontAlgn="b"/>
                      <a:r>
                        <a:rPr lang="mk-MK" sz="800" b="0" i="0" u="none" strike="noStrike">
                          <a:solidFill>
                            <a:srgbClr val="000000"/>
                          </a:solidFill>
                          <a:latin typeface="Calibri"/>
                        </a:rPr>
                        <a:t>Хипертензија без компликации</a:t>
                      </a:r>
                    </a:p>
                  </a:txBody>
                  <a:tcPr marL="0" marR="0" marT="0" marB="0" anchor="b">
                    <a:lnL>
                      <a:noFill/>
                    </a:lnL>
                    <a:lnR>
                      <a:noFill/>
                    </a:lnR>
                    <a:lnT>
                      <a:noFill/>
                    </a:lnT>
                    <a:lnB>
                      <a:noFill/>
                    </a:lnB>
                    <a:solidFill>
                      <a:srgbClr val="4BACC6">
                        <a:lumMod val="20000"/>
                        <a:lumOff val="80000"/>
                        <a:alpha val="65000"/>
                      </a:srgbClr>
                    </a:solidFill>
                  </a:tcPr>
                </a:tc>
                <a:tc>
                  <a:txBody>
                    <a:bodyPr/>
                    <a:lstStyle/>
                    <a:p>
                      <a:pPr algn="ctr" fontAlgn="ctr"/>
                      <a:r>
                        <a:rPr lang="mk-MK" sz="800" b="0" i="0" u="none" strike="noStrike">
                          <a:solidFill>
                            <a:srgbClr val="000000"/>
                          </a:solidFill>
                          <a:latin typeface="Calibri"/>
                        </a:rPr>
                        <a:t>32</a:t>
                      </a:r>
                    </a:p>
                  </a:txBody>
                  <a:tcPr marL="0" marR="0" marT="0" marB="0" anchor="ctr">
                    <a:lnL>
                      <a:noFill/>
                    </a:lnL>
                    <a:lnR>
                      <a:noFill/>
                    </a:lnR>
                    <a:lnT>
                      <a:noFill/>
                    </a:lnT>
                    <a:lnB>
                      <a:noFill/>
                    </a:lnB>
                    <a:solidFill>
                      <a:srgbClr val="4BACC6">
                        <a:lumMod val="20000"/>
                        <a:lumOff val="80000"/>
                        <a:alpha val="65000"/>
                      </a:srgbClr>
                    </a:solidFill>
                  </a:tcPr>
                </a:tc>
              </a:tr>
              <a:tr h="265886">
                <a:tc>
                  <a:txBody>
                    <a:bodyPr/>
                    <a:lstStyle/>
                    <a:p>
                      <a:pPr algn="ctr" fontAlgn="ctr"/>
                      <a:r>
                        <a:rPr lang="en-US" sz="800" b="1" i="0" u="none" strike="noStrike">
                          <a:solidFill>
                            <a:srgbClr val="000000"/>
                          </a:solidFill>
                          <a:latin typeface="Calibri"/>
                        </a:rPr>
                        <a:t>F75C</a:t>
                      </a:r>
                    </a:p>
                  </a:txBody>
                  <a:tcPr marL="0" marR="0" marT="0" marB="0" anchor="ctr">
                    <a:lnL>
                      <a:noFill/>
                    </a:lnL>
                    <a:lnR>
                      <a:noFill/>
                    </a:lnR>
                    <a:lnT>
                      <a:noFill/>
                    </a:lnT>
                    <a:lnB>
                      <a:noFill/>
                    </a:lnB>
                    <a:solidFill>
                      <a:srgbClr val="4BACC6">
                        <a:lumMod val="20000"/>
                        <a:lumOff val="80000"/>
                        <a:alpha val="65000"/>
                      </a:srgbClr>
                    </a:solidFill>
                  </a:tcPr>
                </a:tc>
                <a:tc>
                  <a:txBody>
                    <a:bodyPr/>
                    <a:lstStyle/>
                    <a:p>
                      <a:pPr algn="l" fontAlgn="b"/>
                      <a:r>
                        <a:rPr lang="ru-RU" sz="800" b="0" i="0" u="none" strike="noStrike">
                          <a:solidFill>
                            <a:srgbClr val="000000"/>
                          </a:solidFill>
                          <a:latin typeface="Calibri"/>
                        </a:rPr>
                        <a:t>Други дијагнози на циркулаторниот систем без катастрофални или тешки компликации</a:t>
                      </a:r>
                    </a:p>
                  </a:txBody>
                  <a:tcPr marL="0" marR="0" marT="0" marB="0" anchor="b">
                    <a:lnL>
                      <a:noFill/>
                    </a:lnL>
                    <a:lnR>
                      <a:noFill/>
                    </a:lnR>
                    <a:lnT>
                      <a:noFill/>
                    </a:lnT>
                    <a:lnB>
                      <a:noFill/>
                    </a:lnB>
                    <a:solidFill>
                      <a:srgbClr val="4BACC6">
                        <a:lumMod val="20000"/>
                        <a:lumOff val="80000"/>
                        <a:alpha val="65000"/>
                      </a:srgbClr>
                    </a:solidFill>
                  </a:tcPr>
                </a:tc>
                <a:tc>
                  <a:txBody>
                    <a:bodyPr/>
                    <a:lstStyle/>
                    <a:p>
                      <a:pPr algn="ctr" fontAlgn="ctr"/>
                      <a:r>
                        <a:rPr lang="mk-MK" sz="800" b="0" i="0" u="none" strike="noStrike">
                          <a:solidFill>
                            <a:srgbClr val="000000"/>
                          </a:solidFill>
                          <a:latin typeface="Calibri"/>
                        </a:rPr>
                        <a:t>7</a:t>
                      </a:r>
                    </a:p>
                  </a:txBody>
                  <a:tcPr marL="0" marR="0" marT="0" marB="0" anchor="ctr">
                    <a:lnL>
                      <a:noFill/>
                    </a:lnL>
                    <a:lnR>
                      <a:noFill/>
                    </a:lnR>
                    <a:lnT>
                      <a:noFill/>
                    </a:lnT>
                    <a:lnB>
                      <a:noFill/>
                    </a:lnB>
                    <a:solidFill>
                      <a:srgbClr val="4BACC6">
                        <a:lumMod val="20000"/>
                        <a:lumOff val="80000"/>
                        <a:alpha val="65000"/>
                      </a:srgbClr>
                    </a:solidFill>
                  </a:tcPr>
                </a:tc>
              </a:tr>
              <a:tr h="142779">
                <a:tc>
                  <a:txBody>
                    <a:bodyPr/>
                    <a:lstStyle/>
                    <a:p>
                      <a:pPr algn="ctr" fontAlgn="ctr"/>
                      <a:r>
                        <a:rPr lang="mk-MK" sz="800" b="0" i="0" u="none" strike="noStrike" dirty="0">
                          <a:solidFill>
                            <a:srgbClr val="000000"/>
                          </a:solidFill>
                          <a:latin typeface="Calibri"/>
                        </a:rPr>
                        <a:t> </a:t>
                      </a:r>
                    </a:p>
                  </a:txBody>
                  <a:tcPr marL="0" marR="0" marT="0" marB="0" anchor="ctr">
                    <a:lnL>
                      <a:noFill/>
                    </a:lnL>
                    <a:lnR>
                      <a:noFill/>
                    </a:lnR>
                    <a:lnT>
                      <a:noFill/>
                    </a:lnT>
                    <a:lnB>
                      <a:noFill/>
                    </a:lnB>
                    <a:solidFill>
                      <a:srgbClr val="4BACC6">
                        <a:lumMod val="20000"/>
                        <a:lumOff val="80000"/>
                        <a:alpha val="65000"/>
                      </a:srgbClr>
                    </a:solidFill>
                  </a:tcPr>
                </a:tc>
                <a:tc>
                  <a:txBody>
                    <a:bodyPr/>
                    <a:lstStyle/>
                    <a:p>
                      <a:pPr algn="r" fontAlgn="b"/>
                      <a:r>
                        <a:rPr lang="mk-MK" sz="800" b="0" i="0" u="none" strike="noStrike" dirty="0">
                          <a:solidFill>
                            <a:srgbClr val="000000"/>
                          </a:solidFill>
                          <a:latin typeface="Calibri"/>
                        </a:rPr>
                        <a:t>ОСТАНАТИ ПО ДРГ</a:t>
                      </a:r>
                    </a:p>
                  </a:txBody>
                  <a:tcPr marL="0" marR="0" marT="0" marB="0" anchor="b">
                    <a:lnL>
                      <a:noFill/>
                    </a:lnL>
                    <a:lnR>
                      <a:noFill/>
                    </a:lnR>
                    <a:lnT>
                      <a:noFill/>
                    </a:lnT>
                    <a:lnB>
                      <a:noFill/>
                    </a:lnB>
                    <a:solidFill>
                      <a:srgbClr val="4BACC6">
                        <a:lumMod val="20000"/>
                        <a:lumOff val="80000"/>
                        <a:alpha val="65000"/>
                      </a:srgbClr>
                    </a:solidFill>
                  </a:tcPr>
                </a:tc>
                <a:tc>
                  <a:txBody>
                    <a:bodyPr/>
                    <a:lstStyle/>
                    <a:p>
                      <a:pPr algn="ctr" fontAlgn="ctr"/>
                      <a:r>
                        <a:rPr lang="mk-MK" sz="800" b="0" i="0" u="none" strike="noStrike" dirty="0">
                          <a:solidFill>
                            <a:srgbClr val="000000"/>
                          </a:solidFill>
                          <a:latin typeface="Calibri"/>
                        </a:rPr>
                        <a:t>15</a:t>
                      </a:r>
                    </a:p>
                  </a:txBody>
                  <a:tcPr marL="0" marR="0" marT="0" marB="0" anchor="ctr">
                    <a:lnL>
                      <a:noFill/>
                    </a:lnL>
                    <a:lnR>
                      <a:noFill/>
                    </a:lnR>
                    <a:lnT>
                      <a:noFill/>
                    </a:lnT>
                    <a:lnB>
                      <a:noFill/>
                    </a:lnB>
                    <a:solidFill>
                      <a:srgbClr val="4BACC6">
                        <a:lumMod val="20000"/>
                        <a:lumOff val="80000"/>
                        <a:alpha val="65000"/>
                      </a:srgbClr>
                    </a:solidFill>
                  </a:tcPr>
                </a:tc>
              </a:tr>
              <a:tr h="142779">
                <a:tc>
                  <a:txBody>
                    <a:bodyPr/>
                    <a:lstStyle/>
                    <a:p>
                      <a:pPr algn="ctr" fontAlgn="ctr"/>
                      <a:r>
                        <a:rPr lang="mk-MK" sz="800" b="0" i="0" u="none" strike="noStrike">
                          <a:solidFill>
                            <a:srgbClr val="000000"/>
                          </a:solidFill>
                          <a:latin typeface="Calibri"/>
                        </a:rPr>
                        <a:t> </a:t>
                      </a:r>
                    </a:p>
                  </a:txBody>
                  <a:tcPr marL="0" marR="0" marT="0" marB="0" anchor="ctr">
                    <a:lnL>
                      <a:noFill/>
                    </a:lnL>
                    <a:lnR>
                      <a:noFill/>
                    </a:lnR>
                    <a:lnT>
                      <a:noFill/>
                    </a:lnT>
                    <a:lnB>
                      <a:noFill/>
                    </a:lnB>
                    <a:solidFill>
                      <a:srgbClr val="4BACC6">
                        <a:lumMod val="20000"/>
                        <a:lumOff val="80000"/>
                        <a:alpha val="65000"/>
                      </a:srgbClr>
                    </a:solidFill>
                  </a:tcPr>
                </a:tc>
                <a:tc>
                  <a:txBody>
                    <a:bodyPr/>
                    <a:lstStyle/>
                    <a:p>
                      <a:pPr algn="r" fontAlgn="b"/>
                      <a:r>
                        <a:rPr lang="mk-MK" sz="800" b="0" i="0" u="none" strike="noStrike">
                          <a:solidFill>
                            <a:srgbClr val="000000"/>
                          </a:solidFill>
                          <a:latin typeface="Calibri"/>
                        </a:rPr>
                        <a:t>приватни</a:t>
                      </a:r>
                    </a:p>
                  </a:txBody>
                  <a:tcPr marL="0" marR="0" marT="0" marB="0" anchor="b">
                    <a:lnL>
                      <a:noFill/>
                    </a:lnL>
                    <a:lnR>
                      <a:noFill/>
                    </a:lnR>
                    <a:lnT>
                      <a:noFill/>
                    </a:lnT>
                    <a:lnB>
                      <a:noFill/>
                    </a:lnB>
                    <a:solidFill>
                      <a:srgbClr val="4BACC6">
                        <a:lumMod val="20000"/>
                        <a:lumOff val="80000"/>
                        <a:alpha val="65000"/>
                      </a:srgbClr>
                    </a:solidFill>
                  </a:tcPr>
                </a:tc>
                <a:tc>
                  <a:txBody>
                    <a:bodyPr/>
                    <a:lstStyle/>
                    <a:p>
                      <a:pPr algn="ctr" fontAlgn="ctr"/>
                      <a:r>
                        <a:rPr lang="mk-MK" sz="800" b="0" i="0" u="none" strike="noStrike">
                          <a:solidFill>
                            <a:srgbClr val="000000"/>
                          </a:solidFill>
                          <a:latin typeface="Calibri"/>
                        </a:rPr>
                        <a:t>75</a:t>
                      </a:r>
                    </a:p>
                  </a:txBody>
                  <a:tcPr marL="0" marR="0" marT="0" marB="0" anchor="ctr">
                    <a:lnL>
                      <a:noFill/>
                    </a:lnL>
                    <a:lnR>
                      <a:noFill/>
                    </a:lnR>
                    <a:lnT>
                      <a:noFill/>
                    </a:lnT>
                    <a:lnB>
                      <a:noFill/>
                    </a:lnB>
                    <a:solidFill>
                      <a:srgbClr val="4BACC6">
                        <a:lumMod val="20000"/>
                        <a:lumOff val="80000"/>
                        <a:alpha val="65000"/>
                      </a:srgbClr>
                    </a:solidFill>
                  </a:tcPr>
                </a:tc>
              </a:tr>
              <a:tr h="142779">
                <a:tc>
                  <a:txBody>
                    <a:bodyPr/>
                    <a:lstStyle/>
                    <a:p>
                      <a:pPr algn="l" fontAlgn="b"/>
                      <a:r>
                        <a:rPr lang="mk-MK" sz="800" b="0" i="0" u="none" strike="noStrike">
                          <a:solidFill>
                            <a:srgbClr val="000000"/>
                          </a:solidFill>
                          <a:latin typeface="Calibri"/>
                        </a:rPr>
                        <a:t> </a:t>
                      </a:r>
                    </a:p>
                  </a:txBody>
                  <a:tcPr marL="0" marR="0" marT="0" marB="0" anchor="b">
                    <a:lnL>
                      <a:noFill/>
                    </a:lnL>
                    <a:lnR>
                      <a:noFill/>
                    </a:lnR>
                    <a:lnT>
                      <a:noFill/>
                    </a:lnT>
                    <a:lnB>
                      <a:noFill/>
                    </a:lnB>
                    <a:solidFill>
                      <a:srgbClr val="4BACC6">
                        <a:lumMod val="20000"/>
                        <a:lumOff val="80000"/>
                        <a:alpha val="65000"/>
                      </a:srgbClr>
                    </a:solidFill>
                  </a:tcPr>
                </a:tc>
                <a:tc>
                  <a:txBody>
                    <a:bodyPr/>
                    <a:lstStyle/>
                    <a:p>
                      <a:pPr algn="r" fontAlgn="b"/>
                      <a:r>
                        <a:rPr lang="mk-MK" sz="800" b="0" i="0" u="none" strike="noStrike">
                          <a:solidFill>
                            <a:srgbClr val="000000"/>
                          </a:solidFill>
                          <a:latin typeface="Calibri"/>
                        </a:rPr>
                        <a:t>Вкупно</a:t>
                      </a:r>
                    </a:p>
                  </a:txBody>
                  <a:tcPr marL="0" marR="0" marT="0" marB="0" anchor="b">
                    <a:lnL>
                      <a:noFill/>
                    </a:lnL>
                    <a:lnR>
                      <a:noFill/>
                    </a:lnR>
                    <a:lnT>
                      <a:noFill/>
                    </a:lnT>
                    <a:lnB>
                      <a:noFill/>
                    </a:lnB>
                    <a:solidFill>
                      <a:srgbClr val="4BACC6">
                        <a:lumMod val="20000"/>
                        <a:lumOff val="80000"/>
                        <a:alpha val="65000"/>
                      </a:srgbClr>
                    </a:solidFill>
                  </a:tcPr>
                </a:tc>
                <a:tc>
                  <a:txBody>
                    <a:bodyPr/>
                    <a:lstStyle/>
                    <a:p>
                      <a:pPr algn="ctr" fontAlgn="ctr"/>
                      <a:r>
                        <a:rPr lang="mk-MK" sz="800" b="0" i="0" u="none" strike="noStrike" dirty="0">
                          <a:solidFill>
                            <a:srgbClr val="000000"/>
                          </a:solidFill>
                          <a:latin typeface="Calibri"/>
                        </a:rPr>
                        <a:t>1.229</a:t>
                      </a:r>
                    </a:p>
                  </a:txBody>
                  <a:tcPr marL="0" marR="0" marT="0" marB="0" anchor="ctr">
                    <a:lnL>
                      <a:noFill/>
                    </a:lnL>
                    <a:lnR>
                      <a:noFill/>
                    </a:lnR>
                    <a:lnT>
                      <a:noFill/>
                    </a:lnT>
                    <a:lnB>
                      <a:noFill/>
                    </a:lnB>
                    <a:solidFill>
                      <a:srgbClr val="4BACC6">
                        <a:lumMod val="20000"/>
                        <a:lumOff val="80000"/>
                        <a:alpha val="65000"/>
                      </a:srgbClr>
                    </a:solidFill>
                  </a:tcPr>
                </a:tc>
              </a:tr>
            </a:tbl>
          </a:graphicData>
        </a:graphic>
      </p:graphicFrame>
      <p:graphicFrame>
        <p:nvGraphicFramePr>
          <p:cNvPr id="4" name="Chart 3"/>
          <p:cNvGraphicFramePr/>
          <p:nvPr/>
        </p:nvGraphicFramePr>
        <p:xfrm>
          <a:off x="1619672" y="4293096"/>
          <a:ext cx="5895975" cy="2359521"/>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074" name="Titre 1"/>
          <p:cNvSpPr>
            <a:spLocks noGrp="1"/>
          </p:cNvSpPr>
          <p:nvPr>
            <p:ph type="title"/>
          </p:nvPr>
        </p:nvSpPr>
        <p:spPr>
          <a:xfrm>
            <a:off x="179512" y="0"/>
            <a:ext cx="8784975" cy="548680"/>
          </a:xfrm>
        </p:spPr>
        <p:txBody>
          <a:bodyPr>
            <a:scene3d>
              <a:camera prst="orthographicFront"/>
              <a:lightRig rig="threePt" dir="t"/>
            </a:scene3d>
            <a:sp3d extrusionH="57150">
              <a:bevelT w="38100" h="38100" prst="convex"/>
              <a:bevelB h="25400" prst="softRound"/>
              <a:extrusionClr>
                <a:srgbClr val="FF0000"/>
              </a:extrusionClr>
            </a:sp3d>
          </a:bodyPr>
          <a:lstStyle/>
          <a:p>
            <a:pPr fontAlgn="ctr"/>
            <a:r>
              <a:rPr lang="ru-RU" sz="2400" dirty="0" smtClean="0">
                <a:solidFill>
                  <a:srgbClr val="C00000"/>
                </a:solidFill>
                <a:effectLst>
                  <a:outerShdw blurRad="114300" dist="431800" dir="20340000" sx="104000" sy="104000" rotWithShape="0">
                    <a:prstClr val="black">
                      <a:alpha val="25000"/>
                    </a:prstClr>
                  </a:outerShdw>
                </a:effectLst>
              </a:rPr>
              <a:t>П  р  о  с  е  ч  н  и        т  р  о  ш  о  ц  и        п  о                Д  С  Г</a:t>
            </a:r>
            <a:endParaRPr lang="ru-RU" sz="2400" dirty="0">
              <a:solidFill>
                <a:srgbClr val="C00000"/>
              </a:solidFill>
              <a:effectLst>
                <a:outerShdw blurRad="114300" dist="431800" dir="20340000" sx="104000" sy="104000" rotWithShape="0">
                  <a:prstClr val="black">
                    <a:alpha val="25000"/>
                  </a:prstClr>
                </a:outerShdw>
              </a:effectLst>
            </a:endParaRPr>
          </a:p>
        </p:txBody>
      </p:sp>
      <p:graphicFrame>
        <p:nvGraphicFramePr>
          <p:cNvPr id="3" name="Table 2"/>
          <p:cNvGraphicFramePr>
            <a:graphicFrameLocks noGrp="1"/>
          </p:cNvGraphicFramePr>
          <p:nvPr/>
        </p:nvGraphicFramePr>
        <p:xfrm>
          <a:off x="-2" y="548678"/>
          <a:ext cx="9144002" cy="6324088"/>
        </p:xfrm>
        <a:graphic>
          <a:graphicData uri="http://schemas.openxmlformats.org/drawingml/2006/table">
            <a:tbl>
              <a:tblPr/>
              <a:tblGrid>
                <a:gridCol w="620561"/>
                <a:gridCol w="2639696"/>
                <a:gridCol w="618244"/>
                <a:gridCol w="620561"/>
                <a:gridCol w="618244"/>
                <a:gridCol w="534886"/>
                <a:gridCol w="620561"/>
                <a:gridCol w="620561"/>
                <a:gridCol w="620561"/>
                <a:gridCol w="620561"/>
                <a:gridCol w="527938"/>
                <a:gridCol w="481628"/>
              </a:tblGrid>
              <a:tr h="301717">
                <a:tc rowSpan="2" gridSpan="2">
                  <a:txBody>
                    <a:bodyPr/>
                    <a:lstStyle/>
                    <a:p>
                      <a:pPr algn="ctr" fontAlgn="ctr"/>
                      <a:r>
                        <a:rPr lang="mk-MK" sz="1200" b="0" i="0" u="none" strike="noStrike" dirty="0">
                          <a:solidFill>
                            <a:srgbClr val="C00000"/>
                          </a:solidFill>
                          <a:latin typeface="Calibri"/>
                        </a:rPr>
                        <a:t>Дијагностички сродни групи (</a:t>
                      </a:r>
                      <a:r>
                        <a:rPr lang="en-US" sz="1200" b="0" i="0" u="none" strike="noStrike" dirty="0">
                          <a:solidFill>
                            <a:srgbClr val="C00000"/>
                          </a:solidFill>
                          <a:latin typeface="Calibri"/>
                        </a:rPr>
                        <a:t>DRG</a:t>
                      </a:r>
                      <a:r>
                        <a:rPr lang="en-US" sz="1200" b="0" i="0" u="none" strike="noStrike" dirty="0" smtClean="0">
                          <a:solidFill>
                            <a:srgbClr val="C00000"/>
                          </a:solidFill>
                          <a:latin typeface="Calibri"/>
                        </a:rPr>
                        <a:t>)</a:t>
                      </a:r>
                      <a:endParaRPr lang="mk-MK" sz="1200" b="0" i="0" u="none" strike="noStrike" dirty="0" smtClean="0">
                        <a:solidFill>
                          <a:srgbClr val="C00000"/>
                        </a:solidFill>
                        <a:latin typeface="Calibri"/>
                      </a:endParaRPr>
                    </a:p>
                    <a:p>
                      <a:pPr algn="ctr" fontAlgn="ctr"/>
                      <a:r>
                        <a:rPr lang="mk-MK" sz="1200" b="0" i="0" u="none" strike="noStrike" dirty="0" smtClean="0">
                          <a:solidFill>
                            <a:srgbClr val="C00000"/>
                          </a:solidFill>
                          <a:latin typeface="Calibri"/>
                        </a:rPr>
                        <a:t>Во</a:t>
                      </a:r>
                      <a:r>
                        <a:rPr lang="mk-MK" sz="1200" b="0" i="0" u="none" strike="noStrike" baseline="0" dirty="0" smtClean="0">
                          <a:solidFill>
                            <a:srgbClr val="C00000"/>
                          </a:solidFill>
                          <a:latin typeface="Calibri"/>
                        </a:rPr>
                        <a:t> Ј.З.У.Болница Јасеново</a:t>
                      </a:r>
                      <a:endParaRPr lang="en-US" sz="1200" b="0" i="0" u="none" strike="noStrike" dirty="0">
                        <a:solidFill>
                          <a:srgbClr val="C00000"/>
                        </a:solidFill>
                        <a:latin typeface="Calibri"/>
                      </a:endParaRPr>
                    </a:p>
                  </a:txBody>
                  <a:tcPr marL="4838" marR="4838" marT="4838" marB="0" anchor="ctr">
                    <a:lnL>
                      <a:noFill/>
                    </a:lnL>
                    <a:lnR>
                      <a:noFill/>
                    </a:lnR>
                    <a:lnT>
                      <a:noFill/>
                    </a:lnT>
                    <a:lnB>
                      <a:noFill/>
                    </a:lnB>
                    <a:solidFill>
                      <a:srgbClr val="17375D">
                        <a:alpha val="0"/>
                      </a:srgbClr>
                    </a:solidFill>
                  </a:tcPr>
                </a:tc>
                <a:tc rowSpan="2" hMerge="1">
                  <a:txBody>
                    <a:bodyPr/>
                    <a:lstStyle/>
                    <a:p>
                      <a:endParaRPr lang="mk-MK"/>
                    </a:p>
                  </a:txBody>
                  <a:tcPr/>
                </a:tc>
                <a:tc gridSpan="5">
                  <a:txBody>
                    <a:bodyPr/>
                    <a:lstStyle/>
                    <a:p>
                      <a:pPr algn="ctr" fontAlgn="ctr"/>
                      <a:r>
                        <a:rPr lang="ru-RU" sz="1000" b="1" i="0" u="none" strike="noStrike" dirty="0" smtClean="0">
                          <a:solidFill>
                            <a:srgbClr val="FFC000"/>
                          </a:solidFill>
                          <a:latin typeface="Calibri"/>
                        </a:rPr>
                        <a:t>во период од 01.01.2009 до 31.12.2009</a:t>
                      </a:r>
                      <a:endParaRPr lang="ru-RU" sz="1000" b="1" i="0" u="none" strike="noStrike" dirty="0">
                        <a:solidFill>
                          <a:srgbClr val="FFC000"/>
                        </a:solidFill>
                        <a:latin typeface="Calibri"/>
                      </a:endParaRPr>
                    </a:p>
                  </a:txBody>
                  <a:tcPr marL="4838" marR="4838" marT="4838" marB="0" anchor="ctr">
                    <a:lnL>
                      <a:noFill/>
                    </a:lnL>
                    <a:lnR>
                      <a:noFill/>
                    </a:lnR>
                    <a:lnT>
                      <a:noFill/>
                    </a:lnT>
                    <a:lnB>
                      <a:noFill/>
                    </a:lnB>
                    <a:solidFill>
                      <a:srgbClr val="0F253F"/>
                    </a:solidFill>
                  </a:tcPr>
                </a:tc>
                <a:tc hMerge="1">
                  <a:txBody>
                    <a:bodyPr/>
                    <a:lstStyle/>
                    <a:p>
                      <a:endParaRPr lang="mk-MK"/>
                    </a:p>
                  </a:txBody>
                  <a:tcPr/>
                </a:tc>
                <a:tc hMerge="1">
                  <a:txBody>
                    <a:bodyPr/>
                    <a:lstStyle/>
                    <a:p>
                      <a:endParaRPr lang="mk-MK"/>
                    </a:p>
                  </a:txBody>
                  <a:tcPr/>
                </a:tc>
                <a:tc hMerge="1">
                  <a:txBody>
                    <a:bodyPr/>
                    <a:lstStyle/>
                    <a:p>
                      <a:endParaRPr lang="mk-MK"/>
                    </a:p>
                  </a:txBody>
                  <a:tcPr/>
                </a:tc>
                <a:tc hMerge="1">
                  <a:txBody>
                    <a:bodyPr/>
                    <a:lstStyle/>
                    <a:p>
                      <a:endParaRPr lang="mk-MK"/>
                    </a:p>
                  </a:txBody>
                  <a:tcPr/>
                </a:tc>
                <a:tc gridSpan="5">
                  <a:txBody>
                    <a:bodyPr/>
                    <a:lstStyle/>
                    <a:p>
                      <a:pPr algn="ctr" fontAlgn="ctr"/>
                      <a:r>
                        <a:rPr lang="ru-RU" sz="1000" b="1" i="0" u="none" strike="noStrike" dirty="0">
                          <a:solidFill>
                            <a:srgbClr val="FFC000"/>
                          </a:solidFill>
                          <a:latin typeface="Calibri"/>
                        </a:rPr>
                        <a:t>во период од 01.01.2010 до 31.12.2010</a:t>
                      </a:r>
                    </a:p>
                  </a:txBody>
                  <a:tcPr marL="4838" marR="4838" marT="4838" marB="0" anchor="ctr">
                    <a:lnL>
                      <a:noFill/>
                    </a:lnL>
                    <a:lnR>
                      <a:noFill/>
                    </a:lnR>
                    <a:lnT>
                      <a:noFill/>
                    </a:lnT>
                    <a:lnB>
                      <a:noFill/>
                    </a:lnB>
                    <a:solidFill>
                      <a:srgbClr val="0F253F"/>
                    </a:solidFill>
                  </a:tcPr>
                </a:tc>
                <a:tc hMerge="1">
                  <a:txBody>
                    <a:bodyPr/>
                    <a:lstStyle/>
                    <a:p>
                      <a:endParaRPr lang="mk-MK"/>
                    </a:p>
                  </a:txBody>
                  <a:tcPr/>
                </a:tc>
                <a:tc hMerge="1">
                  <a:txBody>
                    <a:bodyPr/>
                    <a:lstStyle/>
                    <a:p>
                      <a:endParaRPr lang="mk-MK"/>
                    </a:p>
                  </a:txBody>
                  <a:tcPr/>
                </a:tc>
                <a:tc hMerge="1">
                  <a:txBody>
                    <a:bodyPr/>
                    <a:lstStyle/>
                    <a:p>
                      <a:endParaRPr lang="mk-MK"/>
                    </a:p>
                  </a:txBody>
                  <a:tcPr/>
                </a:tc>
                <a:tc hMerge="1">
                  <a:txBody>
                    <a:bodyPr/>
                    <a:lstStyle/>
                    <a:p>
                      <a:endParaRPr lang="mk-MK"/>
                    </a:p>
                  </a:txBody>
                  <a:tcPr/>
                </a:tc>
              </a:tr>
              <a:tr h="518954">
                <a:tc gridSpan="2" vMerge="1">
                  <a:txBody>
                    <a:bodyPr/>
                    <a:lstStyle/>
                    <a:p>
                      <a:endParaRPr lang="mk-MK"/>
                    </a:p>
                  </a:txBody>
                  <a:tcPr/>
                </a:tc>
                <a:tc hMerge="1" vMerge="1">
                  <a:txBody>
                    <a:bodyPr/>
                    <a:lstStyle/>
                    <a:p>
                      <a:endParaRPr lang="mk-MK"/>
                    </a:p>
                  </a:txBody>
                  <a:tcPr/>
                </a:tc>
                <a:tc>
                  <a:txBody>
                    <a:bodyPr/>
                    <a:lstStyle/>
                    <a:p>
                      <a:pPr algn="ctr" fontAlgn="ctr"/>
                      <a:r>
                        <a:rPr lang="mk-MK" sz="800" b="0" i="0" u="none" strike="noStrike" dirty="0">
                          <a:solidFill>
                            <a:srgbClr val="FFFFFF"/>
                          </a:solidFill>
                          <a:latin typeface="Calibri"/>
                        </a:rPr>
                        <a:t>Услуги</a:t>
                      </a:r>
                    </a:p>
                  </a:txBody>
                  <a:tcPr marL="4838" marR="4838" marT="4838" marB="0" anchor="ctr">
                    <a:lnL>
                      <a:noFill/>
                    </a:lnL>
                    <a:lnR>
                      <a:noFill/>
                    </a:lnR>
                    <a:lnT>
                      <a:noFill/>
                    </a:lnT>
                    <a:lnB>
                      <a:noFill/>
                    </a:lnB>
                    <a:solidFill>
                      <a:srgbClr val="17375D"/>
                    </a:solidFill>
                  </a:tcPr>
                </a:tc>
                <a:tc>
                  <a:txBody>
                    <a:bodyPr/>
                    <a:lstStyle/>
                    <a:p>
                      <a:pPr algn="ctr" fontAlgn="ctr"/>
                      <a:r>
                        <a:rPr lang="mk-MK" sz="800" b="0" i="0" u="none" strike="noStrike">
                          <a:solidFill>
                            <a:srgbClr val="FFFFFF"/>
                          </a:solidFill>
                          <a:latin typeface="Calibri"/>
                        </a:rPr>
                        <a:t>Материјали</a:t>
                      </a:r>
                    </a:p>
                  </a:txBody>
                  <a:tcPr marL="4838" marR="4838" marT="4838" marB="0" anchor="ctr">
                    <a:lnL>
                      <a:noFill/>
                    </a:lnL>
                    <a:lnR>
                      <a:noFill/>
                    </a:lnR>
                    <a:lnT>
                      <a:noFill/>
                    </a:lnT>
                    <a:lnB>
                      <a:noFill/>
                    </a:lnB>
                    <a:solidFill>
                      <a:srgbClr val="17375D"/>
                    </a:solidFill>
                  </a:tcPr>
                </a:tc>
                <a:tc>
                  <a:txBody>
                    <a:bodyPr/>
                    <a:lstStyle/>
                    <a:p>
                      <a:pPr algn="ctr" fontAlgn="ctr"/>
                      <a:r>
                        <a:rPr lang="mk-MK" sz="800" b="0" i="0" u="none" strike="noStrike">
                          <a:solidFill>
                            <a:srgbClr val="FFFFFF"/>
                          </a:solidFill>
                          <a:latin typeface="Calibri"/>
                        </a:rPr>
                        <a:t>Вкупно</a:t>
                      </a:r>
                    </a:p>
                  </a:txBody>
                  <a:tcPr marL="4838" marR="4838" marT="4838" marB="0" anchor="ctr">
                    <a:lnL>
                      <a:noFill/>
                    </a:lnL>
                    <a:lnR>
                      <a:noFill/>
                    </a:lnR>
                    <a:lnT>
                      <a:noFill/>
                    </a:lnT>
                    <a:lnB>
                      <a:noFill/>
                    </a:lnB>
                    <a:solidFill>
                      <a:srgbClr val="17375D"/>
                    </a:solidFill>
                  </a:tcPr>
                </a:tc>
                <a:tc>
                  <a:txBody>
                    <a:bodyPr/>
                    <a:lstStyle/>
                    <a:p>
                      <a:pPr algn="ctr" fontAlgn="ctr"/>
                      <a:r>
                        <a:rPr lang="mk-MK" sz="800" b="0" i="0" u="none" strike="noStrike">
                          <a:solidFill>
                            <a:srgbClr val="FFFFFF"/>
                          </a:solidFill>
                          <a:latin typeface="Calibri"/>
                        </a:rPr>
                        <a:t>Пациенти</a:t>
                      </a:r>
                    </a:p>
                  </a:txBody>
                  <a:tcPr marL="4838" marR="4838" marT="4838" marB="0" anchor="ctr">
                    <a:lnL>
                      <a:noFill/>
                    </a:lnL>
                    <a:lnR>
                      <a:noFill/>
                    </a:lnR>
                    <a:lnT>
                      <a:noFill/>
                    </a:lnT>
                    <a:lnB>
                      <a:noFill/>
                    </a:lnB>
                    <a:solidFill>
                      <a:srgbClr val="17375D"/>
                    </a:solidFill>
                  </a:tcPr>
                </a:tc>
                <a:tc>
                  <a:txBody>
                    <a:bodyPr/>
                    <a:lstStyle/>
                    <a:p>
                      <a:pPr algn="ctr" fontAlgn="ctr"/>
                      <a:r>
                        <a:rPr lang="mk-MK" sz="800" b="0" i="0" u="none" strike="noStrike">
                          <a:solidFill>
                            <a:srgbClr val="FFFFFF"/>
                          </a:solidFill>
                          <a:latin typeface="Calibri"/>
                        </a:rPr>
                        <a:t>Просечно трошоци</a:t>
                      </a:r>
                    </a:p>
                  </a:txBody>
                  <a:tcPr marL="4838" marR="4838" marT="4838" marB="0" anchor="ctr">
                    <a:lnL>
                      <a:noFill/>
                    </a:lnL>
                    <a:lnR>
                      <a:noFill/>
                    </a:lnR>
                    <a:lnT>
                      <a:noFill/>
                    </a:lnT>
                    <a:lnB>
                      <a:noFill/>
                    </a:lnB>
                    <a:solidFill>
                      <a:srgbClr val="17375D"/>
                    </a:solidFill>
                  </a:tcPr>
                </a:tc>
                <a:tc>
                  <a:txBody>
                    <a:bodyPr/>
                    <a:lstStyle/>
                    <a:p>
                      <a:pPr algn="ctr" fontAlgn="ctr"/>
                      <a:r>
                        <a:rPr lang="mk-MK" sz="800" b="0" i="0" u="none" strike="noStrike">
                          <a:solidFill>
                            <a:srgbClr val="FFFFFF"/>
                          </a:solidFill>
                          <a:latin typeface="Calibri"/>
                        </a:rPr>
                        <a:t>Услуги</a:t>
                      </a:r>
                    </a:p>
                  </a:txBody>
                  <a:tcPr marL="4838" marR="4838" marT="4838" marB="0" anchor="ctr">
                    <a:lnL>
                      <a:noFill/>
                    </a:lnL>
                    <a:lnR>
                      <a:noFill/>
                    </a:lnR>
                    <a:lnT>
                      <a:noFill/>
                    </a:lnT>
                    <a:lnB>
                      <a:noFill/>
                    </a:lnB>
                    <a:solidFill>
                      <a:srgbClr val="17375D"/>
                    </a:solidFill>
                  </a:tcPr>
                </a:tc>
                <a:tc>
                  <a:txBody>
                    <a:bodyPr/>
                    <a:lstStyle/>
                    <a:p>
                      <a:pPr algn="ctr" fontAlgn="ctr"/>
                      <a:r>
                        <a:rPr lang="mk-MK" sz="800" b="0" i="0" u="none" strike="noStrike" dirty="0">
                          <a:solidFill>
                            <a:srgbClr val="FFFFFF"/>
                          </a:solidFill>
                          <a:latin typeface="Calibri"/>
                        </a:rPr>
                        <a:t>Материјали</a:t>
                      </a:r>
                    </a:p>
                  </a:txBody>
                  <a:tcPr marL="4838" marR="4838" marT="4838" marB="0" anchor="ctr">
                    <a:lnL>
                      <a:noFill/>
                    </a:lnL>
                    <a:lnR>
                      <a:noFill/>
                    </a:lnR>
                    <a:lnT>
                      <a:noFill/>
                    </a:lnT>
                    <a:lnB>
                      <a:noFill/>
                    </a:lnB>
                    <a:solidFill>
                      <a:srgbClr val="17375D"/>
                    </a:solidFill>
                  </a:tcPr>
                </a:tc>
                <a:tc>
                  <a:txBody>
                    <a:bodyPr/>
                    <a:lstStyle/>
                    <a:p>
                      <a:pPr algn="ctr" fontAlgn="ctr"/>
                      <a:r>
                        <a:rPr lang="mk-MK" sz="800" b="0" i="0" u="none" strike="noStrike" dirty="0">
                          <a:solidFill>
                            <a:srgbClr val="FFFFFF"/>
                          </a:solidFill>
                          <a:latin typeface="Calibri"/>
                        </a:rPr>
                        <a:t>Вкупно</a:t>
                      </a:r>
                    </a:p>
                  </a:txBody>
                  <a:tcPr marL="4838" marR="4838" marT="4838" marB="0" anchor="ctr">
                    <a:lnL>
                      <a:noFill/>
                    </a:lnL>
                    <a:lnR>
                      <a:noFill/>
                    </a:lnR>
                    <a:lnT>
                      <a:noFill/>
                    </a:lnT>
                    <a:lnB>
                      <a:noFill/>
                    </a:lnB>
                    <a:solidFill>
                      <a:srgbClr val="17375D"/>
                    </a:solidFill>
                  </a:tcPr>
                </a:tc>
                <a:tc>
                  <a:txBody>
                    <a:bodyPr/>
                    <a:lstStyle/>
                    <a:p>
                      <a:pPr algn="ctr" fontAlgn="ctr"/>
                      <a:r>
                        <a:rPr lang="mk-MK" sz="800" b="0" i="0" u="none" strike="noStrike" dirty="0">
                          <a:solidFill>
                            <a:srgbClr val="FFFFFF"/>
                          </a:solidFill>
                          <a:latin typeface="Calibri"/>
                        </a:rPr>
                        <a:t>Пациенти</a:t>
                      </a:r>
                    </a:p>
                  </a:txBody>
                  <a:tcPr marL="4838" marR="4838" marT="4838" marB="0" anchor="ctr">
                    <a:lnL>
                      <a:noFill/>
                    </a:lnL>
                    <a:lnR>
                      <a:noFill/>
                    </a:lnR>
                    <a:lnT>
                      <a:noFill/>
                    </a:lnT>
                    <a:lnB>
                      <a:noFill/>
                    </a:lnB>
                    <a:solidFill>
                      <a:srgbClr val="17375D"/>
                    </a:solidFill>
                  </a:tcPr>
                </a:tc>
                <a:tc>
                  <a:txBody>
                    <a:bodyPr/>
                    <a:lstStyle/>
                    <a:p>
                      <a:pPr algn="ctr" fontAlgn="ctr"/>
                      <a:r>
                        <a:rPr lang="mk-MK" sz="800" b="0" i="0" u="none" strike="noStrike" dirty="0">
                          <a:solidFill>
                            <a:srgbClr val="FFFFFF"/>
                          </a:solidFill>
                          <a:latin typeface="Calibri"/>
                        </a:rPr>
                        <a:t>Просечно трошоци</a:t>
                      </a:r>
                    </a:p>
                  </a:txBody>
                  <a:tcPr marL="4838" marR="4838" marT="4838" marB="0" anchor="ctr">
                    <a:lnL>
                      <a:noFill/>
                    </a:lnL>
                    <a:lnR>
                      <a:noFill/>
                    </a:lnR>
                    <a:lnT>
                      <a:noFill/>
                    </a:lnT>
                    <a:lnB>
                      <a:noFill/>
                    </a:lnB>
                    <a:solidFill>
                      <a:srgbClr val="17375D"/>
                    </a:solidFill>
                  </a:tcPr>
                </a:tc>
              </a:tr>
              <a:tr h="274729">
                <a:tc>
                  <a:txBody>
                    <a:bodyPr/>
                    <a:lstStyle/>
                    <a:p>
                      <a:pPr algn="ctr" fontAlgn="ctr"/>
                      <a:r>
                        <a:rPr lang="en-US" sz="800" b="1" i="0" u="none" strike="noStrike" dirty="0">
                          <a:solidFill>
                            <a:srgbClr val="000000"/>
                          </a:solidFill>
                          <a:latin typeface="Calibri"/>
                        </a:rPr>
                        <a:t>E62A</a:t>
                      </a:r>
                    </a:p>
                  </a:txBody>
                  <a:tcPr marL="4838" marR="4838" marT="4838" marB="0" anchor="ctr">
                    <a:lnL>
                      <a:noFill/>
                    </a:lnL>
                    <a:lnR>
                      <a:noFill/>
                    </a:lnR>
                    <a:lnT>
                      <a:noFill/>
                    </a:lnT>
                    <a:lnB>
                      <a:noFill/>
                    </a:lnB>
                    <a:solidFill>
                      <a:srgbClr val="B8CCE4"/>
                    </a:solidFill>
                  </a:tcPr>
                </a:tc>
                <a:tc>
                  <a:txBody>
                    <a:bodyPr/>
                    <a:lstStyle/>
                    <a:p>
                      <a:pPr algn="l" fontAlgn="b"/>
                      <a:r>
                        <a:rPr lang="ru-RU" sz="800" b="0" i="0" u="none" strike="noStrike" dirty="0">
                          <a:solidFill>
                            <a:srgbClr val="000000"/>
                          </a:solidFill>
                          <a:latin typeface="Calibri"/>
                        </a:rPr>
                        <a:t>Респираторни инфекции/воспаленија со катастрофални компликации</a:t>
                      </a:r>
                    </a:p>
                  </a:txBody>
                  <a:tcPr marL="4838" marR="4838" marT="4838" marB="0" anchor="b">
                    <a:lnL>
                      <a:noFill/>
                    </a:lnL>
                    <a:lnR>
                      <a:noFill/>
                    </a:lnR>
                    <a:lnT>
                      <a:noFill/>
                    </a:lnT>
                    <a:lnB>
                      <a:noFill/>
                    </a:lnB>
                    <a:solidFill>
                      <a:srgbClr val="B8CCE4"/>
                    </a:solidFill>
                  </a:tcPr>
                </a:tc>
                <a:tc>
                  <a:txBody>
                    <a:bodyPr/>
                    <a:lstStyle/>
                    <a:p>
                      <a:pPr algn="r" fontAlgn="ctr"/>
                      <a:r>
                        <a:rPr lang="mk-MK" sz="800" b="0" i="0" u="none" strike="noStrike">
                          <a:solidFill>
                            <a:srgbClr val="000000"/>
                          </a:solidFill>
                          <a:latin typeface="Calibri"/>
                        </a:rPr>
                        <a:t>61.550,00</a:t>
                      </a:r>
                    </a:p>
                  </a:txBody>
                  <a:tcPr marL="4838" marR="4838" marT="4838" marB="0" anchor="ctr">
                    <a:lnL>
                      <a:noFill/>
                    </a:lnL>
                    <a:lnR>
                      <a:noFill/>
                    </a:lnR>
                    <a:lnT>
                      <a:noFill/>
                    </a:lnT>
                    <a:lnB>
                      <a:noFill/>
                    </a:lnB>
                  </a:tcPr>
                </a:tc>
                <a:tc>
                  <a:txBody>
                    <a:bodyPr/>
                    <a:lstStyle/>
                    <a:p>
                      <a:pPr algn="r" fontAlgn="ctr"/>
                      <a:r>
                        <a:rPr lang="mk-MK" sz="800" b="0" i="0" u="none" strike="noStrike">
                          <a:solidFill>
                            <a:srgbClr val="000000"/>
                          </a:solidFill>
                          <a:latin typeface="Calibri"/>
                        </a:rPr>
                        <a:t>9.716,41</a:t>
                      </a:r>
                    </a:p>
                  </a:txBody>
                  <a:tcPr marL="4838" marR="4838" marT="4838" marB="0" anchor="ctr">
                    <a:lnL>
                      <a:noFill/>
                    </a:lnL>
                    <a:lnR>
                      <a:noFill/>
                    </a:lnR>
                    <a:lnT>
                      <a:noFill/>
                    </a:lnT>
                    <a:lnB>
                      <a:noFill/>
                    </a:lnB>
                  </a:tcPr>
                </a:tc>
                <a:tc>
                  <a:txBody>
                    <a:bodyPr/>
                    <a:lstStyle/>
                    <a:p>
                      <a:pPr algn="r" fontAlgn="ctr"/>
                      <a:r>
                        <a:rPr lang="mk-MK" sz="800" b="0" i="0" u="none" strike="noStrike">
                          <a:solidFill>
                            <a:srgbClr val="000000"/>
                          </a:solidFill>
                          <a:latin typeface="Calibri"/>
                        </a:rPr>
                        <a:t>71.266,41</a:t>
                      </a:r>
                    </a:p>
                  </a:txBody>
                  <a:tcPr marL="4838" marR="4838" marT="4838" marB="0" anchor="ctr">
                    <a:lnL>
                      <a:noFill/>
                    </a:lnL>
                    <a:lnR>
                      <a:noFill/>
                    </a:lnR>
                    <a:lnT>
                      <a:noFill/>
                    </a:lnT>
                    <a:lnB>
                      <a:noFill/>
                    </a:lnB>
                  </a:tcPr>
                </a:tc>
                <a:tc>
                  <a:txBody>
                    <a:bodyPr/>
                    <a:lstStyle/>
                    <a:p>
                      <a:pPr algn="ctr" fontAlgn="ctr"/>
                      <a:r>
                        <a:rPr lang="mk-MK" sz="800" b="0" i="0" u="none" strike="noStrike">
                          <a:solidFill>
                            <a:srgbClr val="000000"/>
                          </a:solidFill>
                          <a:latin typeface="Calibri"/>
                        </a:rPr>
                        <a:t>3</a:t>
                      </a:r>
                    </a:p>
                  </a:txBody>
                  <a:tcPr marL="4838" marR="4838" marT="4838" marB="0" anchor="ctr">
                    <a:lnL>
                      <a:noFill/>
                    </a:lnL>
                    <a:lnR>
                      <a:noFill/>
                    </a:lnR>
                    <a:lnT>
                      <a:noFill/>
                    </a:lnT>
                    <a:lnB>
                      <a:noFill/>
                    </a:lnB>
                    <a:solidFill>
                      <a:srgbClr val="B8CCE4"/>
                    </a:solidFill>
                  </a:tcPr>
                </a:tc>
                <a:tc>
                  <a:txBody>
                    <a:bodyPr/>
                    <a:lstStyle/>
                    <a:p>
                      <a:pPr algn="r" fontAlgn="ctr"/>
                      <a:r>
                        <a:rPr lang="mk-MK" sz="800" b="0" i="0" u="none" strike="noStrike">
                          <a:solidFill>
                            <a:srgbClr val="000000"/>
                          </a:solidFill>
                          <a:latin typeface="Calibri"/>
                        </a:rPr>
                        <a:t>23.755,47</a:t>
                      </a:r>
                    </a:p>
                  </a:txBody>
                  <a:tcPr marL="4838" marR="4838" marT="4838" marB="0" anchor="ctr">
                    <a:lnL>
                      <a:noFill/>
                    </a:lnL>
                    <a:lnR>
                      <a:noFill/>
                    </a:lnR>
                    <a:lnT>
                      <a:noFill/>
                    </a:lnT>
                    <a:lnB>
                      <a:noFill/>
                    </a:lnB>
                    <a:solidFill>
                      <a:srgbClr val="B8CCE4"/>
                    </a:solidFill>
                  </a:tcPr>
                </a:tc>
                <a:tc>
                  <a:txBody>
                    <a:bodyPr/>
                    <a:lstStyle/>
                    <a:p>
                      <a:pPr algn="r" fontAlgn="ctr"/>
                      <a:r>
                        <a:rPr lang="mk-MK" sz="800" b="0" i="0" u="none" strike="noStrike">
                          <a:solidFill>
                            <a:srgbClr val="000000"/>
                          </a:solidFill>
                          <a:latin typeface="Calibri"/>
                        </a:rPr>
                        <a:t>674.913,00</a:t>
                      </a:r>
                    </a:p>
                  </a:txBody>
                  <a:tcPr marL="4838" marR="4838" marT="4838" marB="0" anchor="ctr">
                    <a:lnL>
                      <a:noFill/>
                    </a:lnL>
                    <a:lnR>
                      <a:noFill/>
                    </a:lnR>
                    <a:lnT>
                      <a:noFill/>
                    </a:lnT>
                    <a:lnB>
                      <a:noFill/>
                    </a:lnB>
                  </a:tcPr>
                </a:tc>
                <a:tc>
                  <a:txBody>
                    <a:bodyPr/>
                    <a:lstStyle/>
                    <a:p>
                      <a:pPr algn="r" fontAlgn="ctr"/>
                      <a:r>
                        <a:rPr lang="mk-MK" sz="800" b="0" i="0" u="none" strike="noStrike">
                          <a:solidFill>
                            <a:srgbClr val="000000"/>
                          </a:solidFill>
                          <a:latin typeface="Calibri"/>
                        </a:rPr>
                        <a:t>68.398,31</a:t>
                      </a:r>
                    </a:p>
                  </a:txBody>
                  <a:tcPr marL="4838" marR="4838" marT="4838" marB="0" anchor="ctr">
                    <a:lnL>
                      <a:noFill/>
                    </a:lnL>
                    <a:lnR>
                      <a:noFill/>
                    </a:lnR>
                    <a:lnT>
                      <a:noFill/>
                    </a:lnT>
                    <a:lnB>
                      <a:noFill/>
                    </a:lnB>
                  </a:tcPr>
                </a:tc>
                <a:tc>
                  <a:txBody>
                    <a:bodyPr/>
                    <a:lstStyle/>
                    <a:p>
                      <a:pPr algn="r" fontAlgn="ctr"/>
                      <a:r>
                        <a:rPr lang="mk-MK" sz="800" b="0" i="0" u="none" strike="noStrike">
                          <a:solidFill>
                            <a:srgbClr val="000000"/>
                          </a:solidFill>
                          <a:latin typeface="Calibri"/>
                        </a:rPr>
                        <a:t>743.311,31</a:t>
                      </a:r>
                    </a:p>
                  </a:txBody>
                  <a:tcPr marL="4838" marR="4838" marT="4838" marB="0" anchor="ctr">
                    <a:lnL>
                      <a:noFill/>
                    </a:lnL>
                    <a:lnR>
                      <a:noFill/>
                    </a:lnR>
                    <a:lnT>
                      <a:noFill/>
                    </a:lnT>
                    <a:lnB>
                      <a:noFill/>
                    </a:lnB>
                  </a:tcPr>
                </a:tc>
                <a:tc>
                  <a:txBody>
                    <a:bodyPr/>
                    <a:lstStyle/>
                    <a:p>
                      <a:pPr algn="ctr" fontAlgn="ctr"/>
                      <a:r>
                        <a:rPr lang="mk-MK" sz="800" b="0" i="0" u="none" strike="noStrike">
                          <a:solidFill>
                            <a:srgbClr val="000000"/>
                          </a:solidFill>
                          <a:latin typeface="Calibri"/>
                        </a:rPr>
                        <a:t>29</a:t>
                      </a:r>
                    </a:p>
                  </a:txBody>
                  <a:tcPr marL="4838" marR="4838" marT="4838" marB="0" anchor="ctr">
                    <a:lnL>
                      <a:noFill/>
                    </a:lnL>
                    <a:lnR>
                      <a:noFill/>
                    </a:lnR>
                    <a:lnT>
                      <a:noFill/>
                    </a:lnT>
                    <a:lnB>
                      <a:noFill/>
                    </a:lnB>
                    <a:solidFill>
                      <a:srgbClr val="B8CCE4"/>
                    </a:solidFill>
                  </a:tcPr>
                </a:tc>
                <a:tc>
                  <a:txBody>
                    <a:bodyPr/>
                    <a:lstStyle/>
                    <a:p>
                      <a:pPr algn="r" fontAlgn="ctr"/>
                      <a:r>
                        <a:rPr lang="mk-MK" sz="800" b="0" i="0" u="none" strike="noStrike">
                          <a:solidFill>
                            <a:srgbClr val="000000"/>
                          </a:solidFill>
                          <a:latin typeface="Calibri"/>
                        </a:rPr>
                        <a:t>25.631,42</a:t>
                      </a:r>
                    </a:p>
                  </a:txBody>
                  <a:tcPr marL="4838" marR="4838" marT="4838" marB="0" anchor="ctr">
                    <a:lnL>
                      <a:noFill/>
                    </a:lnL>
                    <a:lnR>
                      <a:noFill/>
                    </a:lnR>
                    <a:lnT>
                      <a:noFill/>
                    </a:lnT>
                    <a:lnB>
                      <a:noFill/>
                    </a:lnB>
                    <a:solidFill>
                      <a:srgbClr val="B8CCE4"/>
                    </a:solidFill>
                  </a:tcPr>
                </a:tc>
              </a:tr>
              <a:tr h="307139">
                <a:tc>
                  <a:txBody>
                    <a:bodyPr/>
                    <a:lstStyle/>
                    <a:p>
                      <a:pPr algn="ctr" fontAlgn="ctr"/>
                      <a:r>
                        <a:rPr lang="en-US" sz="800" b="1" i="0" u="none" strike="noStrike" dirty="0">
                          <a:solidFill>
                            <a:srgbClr val="000000"/>
                          </a:solidFill>
                          <a:latin typeface="Calibri"/>
                        </a:rPr>
                        <a:t>E62B</a:t>
                      </a:r>
                    </a:p>
                  </a:txBody>
                  <a:tcPr marL="4838" marR="4838" marT="4838" marB="0" anchor="ctr">
                    <a:lnL>
                      <a:noFill/>
                    </a:lnL>
                    <a:lnR>
                      <a:noFill/>
                    </a:lnR>
                    <a:lnT>
                      <a:noFill/>
                    </a:lnT>
                    <a:lnB>
                      <a:noFill/>
                    </a:lnB>
                    <a:solidFill>
                      <a:srgbClr val="B8CCE4"/>
                    </a:solidFill>
                  </a:tcPr>
                </a:tc>
                <a:tc>
                  <a:txBody>
                    <a:bodyPr/>
                    <a:lstStyle/>
                    <a:p>
                      <a:pPr algn="l" fontAlgn="b"/>
                      <a:r>
                        <a:rPr lang="ru-RU" sz="800" b="0" i="0" u="none" strike="noStrike" dirty="0">
                          <a:solidFill>
                            <a:srgbClr val="000000"/>
                          </a:solidFill>
                          <a:latin typeface="Calibri"/>
                        </a:rPr>
                        <a:t>Респираторни инфекции/воспаленија со тешки или умерени компликации</a:t>
                      </a:r>
                    </a:p>
                  </a:txBody>
                  <a:tcPr marL="4838" marR="4838" marT="4838" marB="0" anchor="b">
                    <a:lnL>
                      <a:noFill/>
                    </a:lnL>
                    <a:lnR>
                      <a:noFill/>
                    </a:lnR>
                    <a:lnT>
                      <a:noFill/>
                    </a:lnT>
                    <a:lnB>
                      <a:noFill/>
                    </a:lnB>
                    <a:solidFill>
                      <a:srgbClr val="B8CCE4"/>
                    </a:solidFill>
                  </a:tcPr>
                </a:tc>
                <a:tc>
                  <a:txBody>
                    <a:bodyPr/>
                    <a:lstStyle/>
                    <a:p>
                      <a:pPr algn="r" fontAlgn="ctr"/>
                      <a:r>
                        <a:rPr lang="mk-MK" sz="800" b="0" i="0" u="none" strike="noStrike">
                          <a:solidFill>
                            <a:srgbClr val="000000"/>
                          </a:solidFill>
                          <a:latin typeface="Calibri"/>
                        </a:rPr>
                        <a:t>704.802,00</a:t>
                      </a:r>
                    </a:p>
                  </a:txBody>
                  <a:tcPr marL="4838" marR="4838" marT="4838" marB="0" anchor="ctr">
                    <a:lnL>
                      <a:noFill/>
                    </a:lnL>
                    <a:lnR>
                      <a:noFill/>
                    </a:lnR>
                    <a:lnT>
                      <a:noFill/>
                    </a:lnT>
                    <a:lnB>
                      <a:noFill/>
                    </a:lnB>
                  </a:tcPr>
                </a:tc>
                <a:tc>
                  <a:txBody>
                    <a:bodyPr/>
                    <a:lstStyle/>
                    <a:p>
                      <a:pPr algn="r" fontAlgn="ctr"/>
                      <a:r>
                        <a:rPr lang="mk-MK" sz="800" b="0" i="0" u="none" strike="noStrike">
                          <a:solidFill>
                            <a:srgbClr val="000000"/>
                          </a:solidFill>
                          <a:latin typeface="Calibri"/>
                        </a:rPr>
                        <a:t>73.825,64</a:t>
                      </a:r>
                    </a:p>
                  </a:txBody>
                  <a:tcPr marL="4838" marR="4838" marT="4838" marB="0" anchor="ctr">
                    <a:lnL>
                      <a:noFill/>
                    </a:lnL>
                    <a:lnR>
                      <a:noFill/>
                    </a:lnR>
                    <a:lnT>
                      <a:noFill/>
                    </a:lnT>
                    <a:lnB>
                      <a:noFill/>
                    </a:lnB>
                  </a:tcPr>
                </a:tc>
                <a:tc>
                  <a:txBody>
                    <a:bodyPr/>
                    <a:lstStyle/>
                    <a:p>
                      <a:pPr algn="r" fontAlgn="ctr"/>
                      <a:r>
                        <a:rPr lang="mk-MK" sz="800" b="0" i="0" u="none" strike="noStrike">
                          <a:solidFill>
                            <a:srgbClr val="000000"/>
                          </a:solidFill>
                          <a:latin typeface="Calibri"/>
                        </a:rPr>
                        <a:t>778.627,64</a:t>
                      </a:r>
                    </a:p>
                  </a:txBody>
                  <a:tcPr marL="4838" marR="4838" marT="4838" marB="0" anchor="ctr">
                    <a:lnL>
                      <a:noFill/>
                    </a:lnL>
                    <a:lnR>
                      <a:noFill/>
                    </a:lnR>
                    <a:lnT>
                      <a:noFill/>
                    </a:lnT>
                    <a:lnB>
                      <a:noFill/>
                    </a:lnB>
                  </a:tcPr>
                </a:tc>
                <a:tc>
                  <a:txBody>
                    <a:bodyPr/>
                    <a:lstStyle/>
                    <a:p>
                      <a:pPr algn="ctr" fontAlgn="ctr"/>
                      <a:r>
                        <a:rPr lang="mk-MK" sz="800" b="0" i="0" u="none" strike="noStrike">
                          <a:solidFill>
                            <a:srgbClr val="000000"/>
                          </a:solidFill>
                          <a:latin typeface="Calibri"/>
                        </a:rPr>
                        <a:t>30</a:t>
                      </a:r>
                    </a:p>
                  </a:txBody>
                  <a:tcPr marL="4838" marR="4838" marT="4838" marB="0" anchor="ctr">
                    <a:lnL>
                      <a:noFill/>
                    </a:lnL>
                    <a:lnR>
                      <a:noFill/>
                    </a:lnR>
                    <a:lnT>
                      <a:noFill/>
                    </a:lnT>
                    <a:lnB>
                      <a:noFill/>
                    </a:lnB>
                    <a:solidFill>
                      <a:srgbClr val="B8CCE4"/>
                    </a:solidFill>
                  </a:tcPr>
                </a:tc>
                <a:tc>
                  <a:txBody>
                    <a:bodyPr/>
                    <a:lstStyle/>
                    <a:p>
                      <a:pPr algn="r" fontAlgn="ctr"/>
                      <a:r>
                        <a:rPr lang="mk-MK" sz="800" b="0" i="0" u="none" strike="noStrike">
                          <a:solidFill>
                            <a:srgbClr val="000000"/>
                          </a:solidFill>
                          <a:latin typeface="Calibri"/>
                        </a:rPr>
                        <a:t>25.954,25</a:t>
                      </a:r>
                    </a:p>
                  </a:txBody>
                  <a:tcPr marL="4838" marR="4838" marT="4838" marB="0" anchor="ctr">
                    <a:lnL>
                      <a:noFill/>
                    </a:lnL>
                    <a:lnR>
                      <a:noFill/>
                    </a:lnR>
                    <a:lnT>
                      <a:noFill/>
                    </a:lnT>
                    <a:lnB>
                      <a:noFill/>
                    </a:lnB>
                    <a:solidFill>
                      <a:srgbClr val="B8CCE4"/>
                    </a:solidFill>
                  </a:tcPr>
                </a:tc>
                <a:tc>
                  <a:txBody>
                    <a:bodyPr/>
                    <a:lstStyle/>
                    <a:p>
                      <a:pPr algn="r" fontAlgn="ctr"/>
                      <a:r>
                        <a:rPr lang="mk-MK" sz="800" b="0" i="0" u="none" strike="noStrike">
                          <a:solidFill>
                            <a:srgbClr val="000000"/>
                          </a:solidFill>
                          <a:latin typeface="Calibri"/>
                        </a:rPr>
                        <a:t>681.632,00</a:t>
                      </a:r>
                    </a:p>
                  </a:txBody>
                  <a:tcPr marL="4838" marR="4838" marT="4838" marB="0" anchor="ctr">
                    <a:lnL>
                      <a:noFill/>
                    </a:lnL>
                    <a:lnR>
                      <a:noFill/>
                    </a:lnR>
                    <a:lnT>
                      <a:noFill/>
                    </a:lnT>
                    <a:lnB>
                      <a:noFill/>
                    </a:lnB>
                  </a:tcPr>
                </a:tc>
                <a:tc>
                  <a:txBody>
                    <a:bodyPr/>
                    <a:lstStyle/>
                    <a:p>
                      <a:pPr algn="r" fontAlgn="ctr"/>
                      <a:r>
                        <a:rPr lang="mk-MK" sz="800" b="0" i="0" u="none" strike="noStrike">
                          <a:solidFill>
                            <a:srgbClr val="000000"/>
                          </a:solidFill>
                          <a:latin typeface="Calibri"/>
                        </a:rPr>
                        <a:t>69.236,64</a:t>
                      </a:r>
                    </a:p>
                  </a:txBody>
                  <a:tcPr marL="4838" marR="4838" marT="4838" marB="0" anchor="ctr">
                    <a:lnL>
                      <a:noFill/>
                    </a:lnL>
                    <a:lnR>
                      <a:noFill/>
                    </a:lnR>
                    <a:lnT>
                      <a:noFill/>
                    </a:lnT>
                    <a:lnB>
                      <a:noFill/>
                    </a:lnB>
                  </a:tcPr>
                </a:tc>
                <a:tc>
                  <a:txBody>
                    <a:bodyPr/>
                    <a:lstStyle/>
                    <a:p>
                      <a:pPr algn="r" fontAlgn="ctr"/>
                      <a:r>
                        <a:rPr lang="mk-MK" sz="800" b="0" i="0" u="none" strike="noStrike">
                          <a:solidFill>
                            <a:srgbClr val="000000"/>
                          </a:solidFill>
                          <a:latin typeface="Calibri"/>
                        </a:rPr>
                        <a:t>750.868,64</a:t>
                      </a:r>
                    </a:p>
                  </a:txBody>
                  <a:tcPr marL="4838" marR="4838" marT="4838" marB="0" anchor="ctr">
                    <a:lnL>
                      <a:noFill/>
                    </a:lnL>
                    <a:lnR>
                      <a:noFill/>
                    </a:lnR>
                    <a:lnT>
                      <a:noFill/>
                    </a:lnT>
                    <a:lnB>
                      <a:noFill/>
                    </a:lnB>
                  </a:tcPr>
                </a:tc>
                <a:tc>
                  <a:txBody>
                    <a:bodyPr/>
                    <a:lstStyle/>
                    <a:p>
                      <a:pPr algn="ctr" fontAlgn="ctr"/>
                      <a:r>
                        <a:rPr lang="mk-MK" sz="800" b="0" i="0" u="none" strike="noStrike">
                          <a:solidFill>
                            <a:srgbClr val="000000"/>
                          </a:solidFill>
                          <a:latin typeface="Calibri"/>
                        </a:rPr>
                        <a:t>39</a:t>
                      </a:r>
                    </a:p>
                  </a:txBody>
                  <a:tcPr marL="4838" marR="4838" marT="4838" marB="0" anchor="ctr">
                    <a:lnL>
                      <a:noFill/>
                    </a:lnL>
                    <a:lnR>
                      <a:noFill/>
                    </a:lnR>
                    <a:lnT>
                      <a:noFill/>
                    </a:lnT>
                    <a:lnB>
                      <a:noFill/>
                    </a:lnB>
                    <a:solidFill>
                      <a:srgbClr val="B8CCE4"/>
                    </a:solidFill>
                  </a:tcPr>
                </a:tc>
                <a:tc>
                  <a:txBody>
                    <a:bodyPr/>
                    <a:lstStyle/>
                    <a:p>
                      <a:pPr algn="r" fontAlgn="ctr"/>
                      <a:r>
                        <a:rPr lang="mk-MK" sz="800" b="0" i="0" u="none" strike="noStrike">
                          <a:solidFill>
                            <a:srgbClr val="000000"/>
                          </a:solidFill>
                          <a:latin typeface="Calibri"/>
                        </a:rPr>
                        <a:t>19.253,04</a:t>
                      </a:r>
                    </a:p>
                  </a:txBody>
                  <a:tcPr marL="4838" marR="4838" marT="4838" marB="0" anchor="ctr">
                    <a:lnL>
                      <a:noFill/>
                    </a:lnL>
                    <a:lnR>
                      <a:noFill/>
                    </a:lnR>
                    <a:lnT>
                      <a:noFill/>
                    </a:lnT>
                    <a:lnB>
                      <a:noFill/>
                    </a:lnB>
                    <a:solidFill>
                      <a:srgbClr val="B8CCE4"/>
                    </a:solidFill>
                  </a:tcPr>
                </a:tc>
              </a:tr>
              <a:tr h="241374">
                <a:tc>
                  <a:txBody>
                    <a:bodyPr/>
                    <a:lstStyle/>
                    <a:p>
                      <a:pPr algn="ctr" fontAlgn="ctr"/>
                      <a:r>
                        <a:rPr lang="en-US" sz="800" b="1" i="0" u="none" strike="noStrike" dirty="0">
                          <a:solidFill>
                            <a:srgbClr val="000000"/>
                          </a:solidFill>
                          <a:latin typeface="Calibri"/>
                        </a:rPr>
                        <a:t>E62C</a:t>
                      </a:r>
                    </a:p>
                  </a:txBody>
                  <a:tcPr marL="4838" marR="4838" marT="4838" marB="0" anchor="ctr">
                    <a:lnL>
                      <a:noFill/>
                    </a:lnL>
                    <a:lnR>
                      <a:noFill/>
                    </a:lnR>
                    <a:lnT>
                      <a:noFill/>
                    </a:lnT>
                    <a:lnB>
                      <a:noFill/>
                    </a:lnB>
                    <a:solidFill>
                      <a:srgbClr val="B8CCE4"/>
                    </a:solidFill>
                  </a:tcPr>
                </a:tc>
                <a:tc>
                  <a:txBody>
                    <a:bodyPr/>
                    <a:lstStyle/>
                    <a:p>
                      <a:pPr algn="l" fontAlgn="b"/>
                      <a:r>
                        <a:rPr lang="mk-MK" sz="800" b="0" i="0" u="none" strike="noStrike" dirty="0">
                          <a:solidFill>
                            <a:srgbClr val="000000"/>
                          </a:solidFill>
                          <a:latin typeface="Calibri"/>
                        </a:rPr>
                        <a:t>Респираторни инфекции/воспаленија без компликации</a:t>
                      </a:r>
                    </a:p>
                  </a:txBody>
                  <a:tcPr marL="4838" marR="4838" marT="4838" marB="0" anchor="b">
                    <a:lnL>
                      <a:noFill/>
                    </a:lnL>
                    <a:lnR>
                      <a:noFill/>
                    </a:lnR>
                    <a:lnT>
                      <a:noFill/>
                    </a:lnT>
                    <a:lnB>
                      <a:noFill/>
                    </a:lnB>
                    <a:solidFill>
                      <a:srgbClr val="B8CCE4"/>
                    </a:solidFill>
                  </a:tcPr>
                </a:tc>
                <a:tc>
                  <a:txBody>
                    <a:bodyPr/>
                    <a:lstStyle/>
                    <a:p>
                      <a:pPr algn="r" fontAlgn="ctr"/>
                      <a:r>
                        <a:rPr lang="mk-MK" sz="800" b="0" i="0" u="none" strike="noStrike" dirty="0">
                          <a:solidFill>
                            <a:srgbClr val="000000"/>
                          </a:solidFill>
                          <a:latin typeface="Calibri"/>
                        </a:rPr>
                        <a:t>518.293,00</a:t>
                      </a:r>
                    </a:p>
                  </a:txBody>
                  <a:tcPr marL="4838" marR="4838" marT="4838" marB="0" anchor="ctr">
                    <a:lnL>
                      <a:noFill/>
                    </a:lnL>
                    <a:lnR>
                      <a:noFill/>
                    </a:lnR>
                    <a:lnT>
                      <a:noFill/>
                    </a:lnT>
                    <a:lnB>
                      <a:noFill/>
                    </a:lnB>
                  </a:tcPr>
                </a:tc>
                <a:tc>
                  <a:txBody>
                    <a:bodyPr/>
                    <a:lstStyle/>
                    <a:p>
                      <a:pPr algn="r" fontAlgn="ctr"/>
                      <a:r>
                        <a:rPr lang="mk-MK" sz="800" b="0" i="0" u="none" strike="noStrike">
                          <a:solidFill>
                            <a:srgbClr val="000000"/>
                          </a:solidFill>
                          <a:latin typeface="Calibri"/>
                        </a:rPr>
                        <a:t>43.776,19</a:t>
                      </a:r>
                    </a:p>
                  </a:txBody>
                  <a:tcPr marL="4838" marR="4838" marT="4838" marB="0" anchor="ctr">
                    <a:lnL>
                      <a:noFill/>
                    </a:lnL>
                    <a:lnR>
                      <a:noFill/>
                    </a:lnR>
                    <a:lnT>
                      <a:noFill/>
                    </a:lnT>
                    <a:lnB>
                      <a:noFill/>
                    </a:lnB>
                  </a:tcPr>
                </a:tc>
                <a:tc>
                  <a:txBody>
                    <a:bodyPr/>
                    <a:lstStyle/>
                    <a:p>
                      <a:pPr algn="r" fontAlgn="ctr"/>
                      <a:r>
                        <a:rPr lang="mk-MK" sz="800" b="0" i="0" u="none" strike="noStrike">
                          <a:solidFill>
                            <a:srgbClr val="000000"/>
                          </a:solidFill>
                          <a:latin typeface="Calibri"/>
                        </a:rPr>
                        <a:t>562.069,19</a:t>
                      </a:r>
                    </a:p>
                  </a:txBody>
                  <a:tcPr marL="4838" marR="4838" marT="4838" marB="0" anchor="ctr">
                    <a:lnL>
                      <a:noFill/>
                    </a:lnL>
                    <a:lnR>
                      <a:noFill/>
                    </a:lnR>
                    <a:lnT>
                      <a:noFill/>
                    </a:lnT>
                    <a:lnB>
                      <a:noFill/>
                    </a:lnB>
                  </a:tcPr>
                </a:tc>
                <a:tc>
                  <a:txBody>
                    <a:bodyPr/>
                    <a:lstStyle/>
                    <a:p>
                      <a:pPr algn="ctr" fontAlgn="ctr"/>
                      <a:r>
                        <a:rPr lang="mk-MK" sz="800" b="0" i="0" u="none" strike="noStrike">
                          <a:solidFill>
                            <a:srgbClr val="000000"/>
                          </a:solidFill>
                          <a:latin typeface="Calibri"/>
                        </a:rPr>
                        <a:t>26</a:t>
                      </a:r>
                    </a:p>
                  </a:txBody>
                  <a:tcPr marL="4838" marR="4838" marT="4838" marB="0" anchor="ctr">
                    <a:lnL>
                      <a:noFill/>
                    </a:lnL>
                    <a:lnR>
                      <a:noFill/>
                    </a:lnR>
                    <a:lnT>
                      <a:noFill/>
                    </a:lnT>
                    <a:lnB>
                      <a:noFill/>
                    </a:lnB>
                    <a:solidFill>
                      <a:srgbClr val="B8CCE4"/>
                    </a:solidFill>
                  </a:tcPr>
                </a:tc>
                <a:tc>
                  <a:txBody>
                    <a:bodyPr/>
                    <a:lstStyle/>
                    <a:p>
                      <a:pPr algn="r" fontAlgn="ctr"/>
                      <a:r>
                        <a:rPr lang="mk-MK" sz="800" b="0" i="0" u="none" strike="noStrike">
                          <a:solidFill>
                            <a:srgbClr val="000000"/>
                          </a:solidFill>
                          <a:latin typeface="Calibri"/>
                        </a:rPr>
                        <a:t>21.618,05</a:t>
                      </a:r>
                    </a:p>
                  </a:txBody>
                  <a:tcPr marL="4838" marR="4838" marT="4838" marB="0" anchor="ctr">
                    <a:lnL>
                      <a:noFill/>
                    </a:lnL>
                    <a:lnR>
                      <a:noFill/>
                    </a:lnR>
                    <a:lnT>
                      <a:noFill/>
                    </a:lnT>
                    <a:lnB>
                      <a:noFill/>
                    </a:lnB>
                    <a:solidFill>
                      <a:srgbClr val="B8CCE4"/>
                    </a:solidFill>
                  </a:tcPr>
                </a:tc>
                <a:tc>
                  <a:txBody>
                    <a:bodyPr/>
                    <a:lstStyle/>
                    <a:p>
                      <a:pPr algn="l" fontAlgn="ctr"/>
                      <a:endParaRPr lang="mk-MK" sz="800" b="0" i="0" u="none" strike="noStrike">
                        <a:solidFill>
                          <a:srgbClr val="000000"/>
                        </a:solidFill>
                        <a:latin typeface="Calibri"/>
                      </a:endParaRPr>
                    </a:p>
                  </a:txBody>
                  <a:tcPr marL="4838" marR="4838" marT="4838" marB="0" anchor="ctr">
                    <a:lnL>
                      <a:noFill/>
                    </a:lnL>
                    <a:lnR>
                      <a:noFill/>
                    </a:lnR>
                    <a:lnT>
                      <a:noFill/>
                    </a:lnT>
                    <a:lnB>
                      <a:noFill/>
                    </a:lnB>
                  </a:tcPr>
                </a:tc>
                <a:tc>
                  <a:txBody>
                    <a:bodyPr/>
                    <a:lstStyle/>
                    <a:p>
                      <a:pPr algn="l" fontAlgn="ctr"/>
                      <a:endParaRPr lang="mk-MK" sz="800" b="0" i="0" u="none" strike="noStrike">
                        <a:solidFill>
                          <a:srgbClr val="000000"/>
                        </a:solidFill>
                        <a:latin typeface="Calibri"/>
                      </a:endParaRPr>
                    </a:p>
                  </a:txBody>
                  <a:tcPr marL="4838" marR="4838" marT="4838" marB="0" anchor="ctr">
                    <a:lnL>
                      <a:noFill/>
                    </a:lnL>
                    <a:lnR>
                      <a:noFill/>
                    </a:lnR>
                    <a:lnT>
                      <a:noFill/>
                    </a:lnT>
                    <a:lnB>
                      <a:noFill/>
                    </a:lnB>
                  </a:tcPr>
                </a:tc>
                <a:tc>
                  <a:txBody>
                    <a:bodyPr/>
                    <a:lstStyle/>
                    <a:p>
                      <a:pPr algn="l" fontAlgn="ctr"/>
                      <a:endParaRPr lang="mk-MK" sz="800" b="0" i="0" u="none" strike="noStrike">
                        <a:solidFill>
                          <a:srgbClr val="000000"/>
                        </a:solidFill>
                        <a:latin typeface="Calibri"/>
                      </a:endParaRPr>
                    </a:p>
                  </a:txBody>
                  <a:tcPr marL="4838" marR="4838" marT="4838" marB="0" anchor="ctr">
                    <a:lnL>
                      <a:noFill/>
                    </a:lnL>
                    <a:lnR>
                      <a:noFill/>
                    </a:lnR>
                    <a:lnT>
                      <a:noFill/>
                    </a:lnT>
                    <a:lnB>
                      <a:noFill/>
                    </a:lnB>
                  </a:tcPr>
                </a:tc>
                <a:tc>
                  <a:txBody>
                    <a:bodyPr/>
                    <a:lstStyle/>
                    <a:p>
                      <a:pPr algn="ctr" fontAlgn="ctr"/>
                      <a:r>
                        <a:rPr lang="mk-MK" sz="800" b="0" i="0" u="none" strike="noStrike">
                          <a:solidFill>
                            <a:srgbClr val="000000"/>
                          </a:solidFill>
                          <a:latin typeface="Calibri"/>
                        </a:rPr>
                        <a:t> </a:t>
                      </a:r>
                    </a:p>
                  </a:txBody>
                  <a:tcPr marL="4838" marR="4838" marT="4838" marB="0" anchor="ctr">
                    <a:lnL>
                      <a:noFill/>
                    </a:lnL>
                    <a:lnR>
                      <a:noFill/>
                    </a:lnR>
                    <a:lnT>
                      <a:noFill/>
                    </a:lnT>
                    <a:lnB>
                      <a:noFill/>
                    </a:lnB>
                    <a:solidFill>
                      <a:srgbClr val="B8CCE4"/>
                    </a:solidFill>
                  </a:tcPr>
                </a:tc>
                <a:tc>
                  <a:txBody>
                    <a:bodyPr/>
                    <a:lstStyle/>
                    <a:p>
                      <a:pPr algn="l" fontAlgn="ctr"/>
                      <a:r>
                        <a:rPr lang="mk-MK" sz="800" b="0" i="0" u="none" strike="noStrike">
                          <a:solidFill>
                            <a:srgbClr val="000000"/>
                          </a:solidFill>
                          <a:latin typeface="Calibri"/>
                        </a:rPr>
                        <a:t> </a:t>
                      </a:r>
                    </a:p>
                  </a:txBody>
                  <a:tcPr marL="4838" marR="4838" marT="4838" marB="0" anchor="ctr">
                    <a:lnL>
                      <a:noFill/>
                    </a:lnL>
                    <a:lnR>
                      <a:noFill/>
                    </a:lnR>
                    <a:lnT>
                      <a:noFill/>
                    </a:lnT>
                    <a:lnB>
                      <a:noFill/>
                    </a:lnB>
                    <a:solidFill>
                      <a:srgbClr val="B8CCE4"/>
                    </a:solidFill>
                  </a:tcPr>
                </a:tc>
              </a:tr>
              <a:tr h="372906">
                <a:tc>
                  <a:txBody>
                    <a:bodyPr/>
                    <a:lstStyle/>
                    <a:p>
                      <a:pPr algn="ctr" fontAlgn="ctr"/>
                      <a:r>
                        <a:rPr lang="en-US" sz="800" b="1" i="0" u="none" strike="noStrike" dirty="0">
                          <a:solidFill>
                            <a:srgbClr val="000000"/>
                          </a:solidFill>
                          <a:latin typeface="Calibri"/>
                        </a:rPr>
                        <a:t>E65A</a:t>
                      </a:r>
                    </a:p>
                  </a:txBody>
                  <a:tcPr marL="4838" marR="4838" marT="4838" marB="0" anchor="ctr">
                    <a:lnL>
                      <a:noFill/>
                    </a:lnL>
                    <a:lnR>
                      <a:noFill/>
                    </a:lnR>
                    <a:lnT>
                      <a:noFill/>
                    </a:lnT>
                    <a:lnB>
                      <a:noFill/>
                    </a:lnB>
                    <a:solidFill>
                      <a:srgbClr val="B8CCE4"/>
                    </a:solidFill>
                  </a:tcPr>
                </a:tc>
                <a:tc>
                  <a:txBody>
                    <a:bodyPr/>
                    <a:lstStyle/>
                    <a:p>
                      <a:pPr algn="l" fontAlgn="b"/>
                      <a:r>
                        <a:rPr lang="ru-RU" sz="800" b="0" i="0" u="none" strike="noStrike" dirty="0">
                          <a:solidFill>
                            <a:srgbClr val="000000"/>
                          </a:solidFill>
                          <a:latin typeface="Calibri"/>
                        </a:rPr>
                        <a:t>Хронична опструктивна болест на дишните патишта со катастрофални или тешки комликации</a:t>
                      </a:r>
                    </a:p>
                  </a:txBody>
                  <a:tcPr marL="4838" marR="4838" marT="4838" marB="0" anchor="b">
                    <a:lnL>
                      <a:noFill/>
                    </a:lnL>
                    <a:lnR>
                      <a:noFill/>
                    </a:lnR>
                    <a:lnT>
                      <a:noFill/>
                    </a:lnT>
                    <a:lnB>
                      <a:noFill/>
                    </a:lnB>
                    <a:solidFill>
                      <a:srgbClr val="B8CCE4"/>
                    </a:solidFill>
                  </a:tcPr>
                </a:tc>
                <a:tc>
                  <a:txBody>
                    <a:bodyPr/>
                    <a:lstStyle/>
                    <a:p>
                      <a:pPr algn="r" fontAlgn="ctr"/>
                      <a:r>
                        <a:rPr lang="mk-MK" sz="800" b="0" i="0" u="none" strike="noStrike" dirty="0">
                          <a:solidFill>
                            <a:srgbClr val="000000"/>
                          </a:solidFill>
                          <a:latin typeface="Calibri"/>
                        </a:rPr>
                        <a:t>8.471.896,00</a:t>
                      </a:r>
                    </a:p>
                  </a:txBody>
                  <a:tcPr marL="4838" marR="4838" marT="4838" marB="0" anchor="ctr">
                    <a:lnL>
                      <a:noFill/>
                    </a:lnL>
                    <a:lnR>
                      <a:noFill/>
                    </a:lnR>
                    <a:lnT>
                      <a:noFill/>
                    </a:lnT>
                    <a:lnB>
                      <a:noFill/>
                    </a:lnB>
                  </a:tcPr>
                </a:tc>
                <a:tc>
                  <a:txBody>
                    <a:bodyPr/>
                    <a:lstStyle/>
                    <a:p>
                      <a:pPr algn="r" fontAlgn="ctr"/>
                      <a:r>
                        <a:rPr lang="mk-MK" sz="800" b="0" i="0" u="none" strike="noStrike" dirty="0">
                          <a:solidFill>
                            <a:srgbClr val="000000"/>
                          </a:solidFill>
                          <a:latin typeface="Calibri"/>
                        </a:rPr>
                        <a:t>907.731,03</a:t>
                      </a:r>
                    </a:p>
                  </a:txBody>
                  <a:tcPr marL="4838" marR="4838" marT="4838" marB="0" anchor="ctr">
                    <a:lnL>
                      <a:noFill/>
                    </a:lnL>
                    <a:lnR>
                      <a:noFill/>
                    </a:lnR>
                    <a:lnT>
                      <a:noFill/>
                    </a:lnT>
                    <a:lnB>
                      <a:noFill/>
                    </a:lnB>
                  </a:tcPr>
                </a:tc>
                <a:tc>
                  <a:txBody>
                    <a:bodyPr/>
                    <a:lstStyle/>
                    <a:p>
                      <a:pPr algn="r" fontAlgn="ctr"/>
                      <a:r>
                        <a:rPr lang="mk-MK" sz="800" b="0" i="0" u="none" strike="noStrike">
                          <a:solidFill>
                            <a:srgbClr val="000000"/>
                          </a:solidFill>
                          <a:latin typeface="Calibri"/>
                        </a:rPr>
                        <a:t>9.379.627,03</a:t>
                      </a:r>
                    </a:p>
                  </a:txBody>
                  <a:tcPr marL="4838" marR="4838" marT="4838" marB="0" anchor="ctr">
                    <a:lnL>
                      <a:noFill/>
                    </a:lnL>
                    <a:lnR>
                      <a:noFill/>
                    </a:lnR>
                    <a:lnT>
                      <a:noFill/>
                    </a:lnT>
                    <a:lnB>
                      <a:noFill/>
                    </a:lnB>
                  </a:tcPr>
                </a:tc>
                <a:tc>
                  <a:txBody>
                    <a:bodyPr/>
                    <a:lstStyle/>
                    <a:p>
                      <a:pPr algn="ctr" fontAlgn="ctr"/>
                      <a:r>
                        <a:rPr lang="mk-MK" sz="800" b="0" i="0" u="none" strike="noStrike">
                          <a:solidFill>
                            <a:srgbClr val="000000"/>
                          </a:solidFill>
                          <a:latin typeface="Calibri"/>
                        </a:rPr>
                        <a:t>400</a:t>
                      </a:r>
                    </a:p>
                  </a:txBody>
                  <a:tcPr marL="4838" marR="4838" marT="4838" marB="0" anchor="ctr">
                    <a:lnL>
                      <a:noFill/>
                    </a:lnL>
                    <a:lnR>
                      <a:noFill/>
                    </a:lnR>
                    <a:lnT>
                      <a:noFill/>
                    </a:lnT>
                    <a:lnB>
                      <a:noFill/>
                    </a:lnB>
                    <a:solidFill>
                      <a:srgbClr val="B8CCE4"/>
                    </a:solidFill>
                  </a:tcPr>
                </a:tc>
                <a:tc>
                  <a:txBody>
                    <a:bodyPr/>
                    <a:lstStyle/>
                    <a:p>
                      <a:pPr algn="r" fontAlgn="ctr"/>
                      <a:r>
                        <a:rPr lang="mk-MK" sz="800" b="0" i="0" u="none" strike="noStrike">
                          <a:solidFill>
                            <a:srgbClr val="000000"/>
                          </a:solidFill>
                          <a:latin typeface="Calibri"/>
                        </a:rPr>
                        <a:t>23.449,07</a:t>
                      </a:r>
                    </a:p>
                  </a:txBody>
                  <a:tcPr marL="4838" marR="4838" marT="4838" marB="0" anchor="ctr">
                    <a:lnL>
                      <a:noFill/>
                    </a:lnL>
                    <a:lnR>
                      <a:noFill/>
                    </a:lnR>
                    <a:lnT>
                      <a:noFill/>
                    </a:lnT>
                    <a:lnB>
                      <a:noFill/>
                    </a:lnB>
                    <a:solidFill>
                      <a:srgbClr val="B8CCE4"/>
                    </a:solidFill>
                  </a:tcPr>
                </a:tc>
                <a:tc>
                  <a:txBody>
                    <a:bodyPr/>
                    <a:lstStyle/>
                    <a:p>
                      <a:pPr algn="r" fontAlgn="ctr"/>
                      <a:r>
                        <a:rPr lang="mk-MK" sz="800" b="0" i="0" u="none" strike="noStrike">
                          <a:solidFill>
                            <a:srgbClr val="000000"/>
                          </a:solidFill>
                          <a:latin typeface="Calibri"/>
                        </a:rPr>
                        <a:t>8.208.573,00</a:t>
                      </a:r>
                    </a:p>
                  </a:txBody>
                  <a:tcPr marL="4838" marR="4838" marT="4838" marB="0" anchor="ctr">
                    <a:lnL>
                      <a:noFill/>
                    </a:lnL>
                    <a:lnR>
                      <a:noFill/>
                    </a:lnR>
                    <a:lnT>
                      <a:noFill/>
                    </a:lnT>
                    <a:lnB>
                      <a:noFill/>
                    </a:lnB>
                  </a:tcPr>
                </a:tc>
                <a:tc>
                  <a:txBody>
                    <a:bodyPr/>
                    <a:lstStyle/>
                    <a:p>
                      <a:pPr algn="r" fontAlgn="ctr"/>
                      <a:r>
                        <a:rPr lang="mk-MK" sz="800" b="0" i="0" u="none" strike="noStrike">
                          <a:solidFill>
                            <a:srgbClr val="000000"/>
                          </a:solidFill>
                          <a:latin typeface="Calibri"/>
                        </a:rPr>
                        <a:t>883.520,93</a:t>
                      </a:r>
                    </a:p>
                  </a:txBody>
                  <a:tcPr marL="4838" marR="4838" marT="4838" marB="0" anchor="ctr">
                    <a:lnL>
                      <a:noFill/>
                    </a:lnL>
                    <a:lnR>
                      <a:noFill/>
                    </a:lnR>
                    <a:lnT>
                      <a:noFill/>
                    </a:lnT>
                    <a:lnB>
                      <a:noFill/>
                    </a:lnB>
                  </a:tcPr>
                </a:tc>
                <a:tc>
                  <a:txBody>
                    <a:bodyPr/>
                    <a:lstStyle/>
                    <a:p>
                      <a:pPr algn="r" fontAlgn="ctr"/>
                      <a:r>
                        <a:rPr lang="mk-MK" sz="800" b="0" i="0" u="none" strike="noStrike">
                          <a:solidFill>
                            <a:srgbClr val="000000"/>
                          </a:solidFill>
                          <a:latin typeface="Calibri"/>
                        </a:rPr>
                        <a:t>9.092.093,93</a:t>
                      </a:r>
                    </a:p>
                  </a:txBody>
                  <a:tcPr marL="4838" marR="4838" marT="4838" marB="0" anchor="ctr">
                    <a:lnL>
                      <a:noFill/>
                    </a:lnL>
                    <a:lnR>
                      <a:noFill/>
                    </a:lnR>
                    <a:lnT>
                      <a:noFill/>
                    </a:lnT>
                    <a:lnB>
                      <a:noFill/>
                    </a:lnB>
                  </a:tcPr>
                </a:tc>
                <a:tc>
                  <a:txBody>
                    <a:bodyPr/>
                    <a:lstStyle/>
                    <a:p>
                      <a:pPr algn="ctr" fontAlgn="ctr"/>
                      <a:r>
                        <a:rPr lang="mk-MK" sz="800" b="0" i="0" u="none" strike="noStrike">
                          <a:solidFill>
                            <a:srgbClr val="000000"/>
                          </a:solidFill>
                          <a:latin typeface="Calibri"/>
                        </a:rPr>
                        <a:t>441</a:t>
                      </a:r>
                    </a:p>
                  </a:txBody>
                  <a:tcPr marL="4838" marR="4838" marT="4838" marB="0" anchor="ctr">
                    <a:lnL>
                      <a:noFill/>
                    </a:lnL>
                    <a:lnR>
                      <a:noFill/>
                    </a:lnR>
                    <a:lnT>
                      <a:noFill/>
                    </a:lnT>
                    <a:lnB>
                      <a:noFill/>
                    </a:lnB>
                    <a:solidFill>
                      <a:srgbClr val="B8CCE4"/>
                    </a:solidFill>
                  </a:tcPr>
                </a:tc>
                <a:tc>
                  <a:txBody>
                    <a:bodyPr/>
                    <a:lstStyle/>
                    <a:p>
                      <a:pPr algn="r" fontAlgn="ctr"/>
                      <a:r>
                        <a:rPr lang="mk-MK" sz="800" b="0" i="0" u="none" strike="noStrike">
                          <a:solidFill>
                            <a:srgbClr val="000000"/>
                          </a:solidFill>
                          <a:latin typeface="Calibri"/>
                        </a:rPr>
                        <a:t>20.616,99</a:t>
                      </a:r>
                    </a:p>
                  </a:txBody>
                  <a:tcPr marL="4838" marR="4838" marT="4838" marB="0" anchor="ctr">
                    <a:lnL>
                      <a:noFill/>
                    </a:lnL>
                    <a:lnR>
                      <a:noFill/>
                    </a:lnR>
                    <a:lnT>
                      <a:noFill/>
                    </a:lnT>
                    <a:lnB>
                      <a:noFill/>
                    </a:lnB>
                    <a:solidFill>
                      <a:srgbClr val="B8CCE4"/>
                    </a:solidFill>
                  </a:tcPr>
                </a:tc>
              </a:tr>
              <a:tr h="328833">
                <a:tc>
                  <a:txBody>
                    <a:bodyPr/>
                    <a:lstStyle/>
                    <a:p>
                      <a:pPr algn="ctr" fontAlgn="ctr"/>
                      <a:r>
                        <a:rPr lang="en-US" sz="800" b="1" i="0" u="none" strike="noStrike">
                          <a:solidFill>
                            <a:srgbClr val="000000"/>
                          </a:solidFill>
                          <a:latin typeface="Calibri"/>
                        </a:rPr>
                        <a:t>E65B</a:t>
                      </a:r>
                    </a:p>
                  </a:txBody>
                  <a:tcPr marL="4838" marR="4838" marT="4838" marB="0" anchor="ctr">
                    <a:lnL>
                      <a:noFill/>
                    </a:lnL>
                    <a:lnR>
                      <a:noFill/>
                    </a:lnR>
                    <a:lnT>
                      <a:noFill/>
                    </a:lnT>
                    <a:lnB>
                      <a:noFill/>
                    </a:lnB>
                    <a:solidFill>
                      <a:srgbClr val="B8CCE4"/>
                    </a:solidFill>
                  </a:tcPr>
                </a:tc>
                <a:tc>
                  <a:txBody>
                    <a:bodyPr/>
                    <a:lstStyle/>
                    <a:p>
                      <a:pPr algn="l" fontAlgn="b"/>
                      <a:r>
                        <a:rPr lang="ru-RU" sz="800" b="0" i="0" u="none" strike="noStrike">
                          <a:solidFill>
                            <a:srgbClr val="000000"/>
                          </a:solidFill>
                          <a:latin typeface="Calibri"/>
                        </a:rPr>
                        <a:t>Хронична опструктивна болест на дишните патишта без катастрофални или тешки компликации</a:t>
                      </a:r>
                    </a:p>
                  </a:txBody>
                  <a:tcPr marL="4838" marR="4838" marT="4838" marB="0" anchor="b">
                    <a:lnL>
                      <a:noFill/>
                    </a:lnL>
                    <a:lnR>
                      <a:noFill/>
                    </a:lnR>
                    <a:lnT>
                      <a:noFill/>
                    </a:lnT>
                    <a:lnB>
                      <a:noFill/>
                    </a:lnB>
                    <a:solidFill>
                      <a:srgbClr val="B8CCE4"/>
                    </a:solidFill>
                  </a:tcPr>
                </a:tc>
                <a:tc>
                  <a:txBody>
                    <a:bodyPr/>
                    <a:lstStyle/>
                    <a:p>
                      <a:pPr algn="r" fontAlgn="ctr"/>
                      <a:r>
                        <a:rPr lang="mk-MK" sz="800" b="0" i="0" u="none" strike="noStrike">
                          <a:solidFill>
                            <a:srgbClr val="000000"/>
                          </a:solidFill>
                          <a:latin typeface="Calibri"/>
                        </a:rPr>
                        <a:t>5.973.728,00</a:t>
                      </a:r>
                    </a:p>
                  </a:txBody>
                  <a:tcPr marL="4838" marR="4838" marT="4838" marB="0" anchor="ctr">
                    <a:lnL>
                      <a:noFill/>
                    </a:lnL>
                    <a:lnR>
                      <a:noFill/>
                    </a:lnR>
                    <a:lnT>
                      <a:noFill/>
                    </a:lnT>
                    <a:lnB>
                      <a:noFill/>
                    </a:lnB>
                  </a:tcPr>
                </a:tc>
                <a:tc>
                  <a:txBody>
                    <a:bodyPr/>
                    <a:lstStyle/>
                    <a:p>
                      <a:pPr algn="r" fontAlgn="ctr"/>
                      <a:r>
                        <a:rPr lang="mk-MK" sz="800" b="0" i="0" u="none" strike="noStrike" dirty="0">
                          <a:solidFill>
                            <a:srgbClr val="000000"/>
                          </a:solidFill>
                          <a:latin typeface="Calibri"/>
                        </a:rPr>
                        <a:t>535.818,55</a:t>
                      </a:r>
                    </a:p>
                  </a:txBody>
                  <a:tcPr marL="4838" marR="4838" marT="4838" marB="0" anchor="ctr">
                    <a:lnL>
                      <a:noFill/>
                    </a:lnL>
                    <a:lnR>
                      <a:noFill/>
                    </a:lnR>
                    <a:lnT>
                      <a:noFill/>
                    </a:lnT>
                    <a:lnB>
                      <a:noFill/>
                    </a:lnB>
                  </a:tcPr>
                </a:tc>
                <a:tc>
                  <a:txBody>
                    <a:bodyPr/>
                    <a:lstStyle/>
                    <a:p>
                      <a:pPr algn="r" fontAlgn="ctr"/>
                      <a:r>
                        <a:rPr lang="mk-MK" sz="800" b="0" i="0" u="none" strike="noStrike">
                          <a:solidFill>
                            <a:srgbClr val="000000"/>
                          </a:solidFill>
                          <a:latin typeface="Calibri"/>
                        </a:rPr>
                        <a:t>6.509.546,55</a:t>
                      </a:r>
                    </a:p>
                  </a:txBody>
                  <a:tcPr marL="4838" marR="4838" marT="4838" marB="0" anchor="ctr">
                    <a:lnL>
                      <a:noFill/>
                    </a:lnL>
                    <a:lnR>
                      <a:noFill/>
                    </a:lnR>
                    <a:lnT>
                      <a:noFill/>
                    </a:lnT>
                    <a:lnB>
                      <a:noFill/>
                    </a:lnB>
                  </a:tcPr>
                </a:tc>
                <a:tc>
                  <a:txBody>
                    <a:bodyPr/>
                    <a:lstStyle/>
                    <a:p>
                      <a:pPr algn="ctr" fontAlgn="ctr"/>
                      <a:r>
                        <a:rPr lang="mk-MK" sz="800" b="0" i="0" u="none" strike="noStrike">
                          <a:solidFill>
                            <a:srgbClr val="000000"/>
                          </a:solidFill>
                          <a:latin typeface="Calibri"/>
                        </a:rPr>
                        <a:t>328</a:t>
                      </a:r>
                    </a:p>
                  </a:txBody>
                  <a:tcPr marL="4838" marR="4838" marT="4838" marB="0" anchor="ctr">
                    <a:lnL>
                      <a:noFill/>
                    </a:lnL>
                    <a:lnR>
                      <a:noFill/>
                    </a:lnR>
                    <a:lnT>
                      <a:noFill/>
                    </a:lnT>
                    <a:lnB>
                      <a:noFill/>
                    </a:lnB>
                    <a:solidFill>
                      <a:srgbClr val="B8CCE4"/>
                    </a:solidFill>
                  </a:tcPr>
                </a:tc>
                <a:tc>
                  <a:txBody>
                    <a:bodyPr/>
                    <a:lstStyle/>
                    <a:p>
                      <a:pPr algn="r" fontAlgn="ctr"/>
                      <a:r>
                        <a:rPr lang="mk-MK" sz="800" b="0" i="0" u="none" strike="noStrike">
                          <a:solidFill>
                            <a:srgbClr val="000000"/>
                          </a:solidFill>
                          <a:latin typeface="Calibri"/>
                        </a:rPr>
                        <a:t>19.846,18</a:t>
                      </a:r>
                    </a:p>
                  </a:txBody>
                  <a:tcPr marL="4838" marR="4838" marT="4838" marB="0" anchor="ctr">
                    <a:lnL>
                      <a:noFill/>
                    </a:lnL>
                    <a:lnR>
                      <a:noFill/>
                    </a:lnR>
                    <a:lnT>
                      <a:noFill/>
                    </a:lnT>
                    <a:lnB>
                      <a:noFill/>
                    </a:lnB>
                    <a:solidFill>
                      <a:srgbClr val="B8CCE4"/>
                    </a:solidFill>
                  </a:tcPr>
                </a:tc>
                <a:tc>
                  <a:txBody>
                    <a:bodyPr/>
                    <a:lstStyle/>
                    <a:p>
                      <a:pPr algn="r" fontAlgn="ctr"/>
                      <a:r>
                        <a:rPr lang="mk-MK" sz="800" b="0" i="0" u="none" strike="noStrike">
                          <a:solidFill>
                            <a:srgbClr val="000000"/>
                          </a:solidFill>
                          <a:latin typeface="Calibri"/>
                        </a:rPr>
                        <a:t>4.165.807,00</a:t>
                      </a:r>
                    </a:p>
                  </a:txBody>
                  <a:tcPr marL="4838" marR="4838" marT="4838" marB="0" anchor="ctr">
                    <a:lnL>
                      <a:noFill/>
                    </a:lnL>
                    <a:lnR>
                      <a:noFill/>
                    </a:lnR>
                    <a:lnT>
                      <a:noFill/>
                    </a:lnT>
                    <a:lnB>
                      <a:noFill/>
                    </a:lnB>
                  </a:tcPr>
                </a:tc>
                <a:tc>
                  <a:txBody>
                    <a:bodyPr/>
                    <a:lstStyle/>
                    <a:p>
                      <a:pPr algn="r" fontAlgn="ctr"/>
                      <a:r>
                        <a:rPr lang="mk-MK" sz="800" b="0" i="0" u="none" strike="noStrike">
                          <a:solidFill>
                            <a:srgbClr val="000000"/>
                          </a:solidFill>
                          <a:latin typeface="Calibri"/>
                        </a:rPr>
                        <a:t>410.777,34</a:t>
                      </a:r>
                    </a:p>
                  </a:txBody>
                  <a:tcPr marL="4838" marR="4838" marT="4838" marB="0" anchor="ctr">
                    <a:lnL>
                      <a:noFill/>
                    </a:lnL>
                    <a:lnR>
                      <a:noFill/>
                    </a:lnR>
                    <a:lnT>
                      <a:noFill/>
                    </a:lnT>
                    <a:lnB>
                      <a:noFill/>
                    </a:lnB>
                  </a:tcPr>
                </a:tc>
                <a:tc>
                  <a:txBody>
                    <a:bodyPr/>
                    <a:lstStyle/>
                    <a:p>
                      <a:pPr algn="r" fontAlgn="ctr"/>
                      <a:r>
                        <a:rPr lang="mk-MK" sz="800" b="0" i="0" u="none" strike="noStrike">
                          <a:solidFill>
                            <a:srgbClr val="000000"/>
                          </a:solidFill>
                          <a:latin typeface="Calibri"/>
                        </a:rPr>
                        <a:t>4.576.584,34</a:t>
                      </a:r>
                    </a:p>
                  </a:txBody>
                  <a:tcPr marL="4838" marR="4838" marT="4838" marB="0" anchor="ctr">
                    <a:lnL>
                      <a:noFill/>
                    </a:lnL>
                    <a:lnR>
                      <a:noFill/>
                    </a:lnR>
                    <a:lnT>
                      <a:noFill/>
                    </a:lnT>
                    <a:lnB>
                      <a:noFill/>
                    </a:lnB>
                  </a:tcPr>
                </a:tc>
                <a:tc>
                  <a:txBody>
                    <a:bodyPr/>
                    <a:lstStyle/>
                    <a:p>
                      <a:pPr algn="ctr" fontAlgn="ctr"/>
                      <a:r>
                        <a:rPr lang="mk-MK" sz="800" b="0" i="0" u="none" strike="noStrike">
                          <a:solidFill>
                            <a:srgbClr val="000000"/>
                          </a:solidFill>
                          <a:latin typeface="Calibri"/>
                        </a:rPr>
                        <a:t>269</a:t>
                      </a:r>
                    </a:p>
                  </a:txBody>
                  <a:tcPr marL="4838" marR="4838" marT="4838" marB="0" anchor="ctr">
                    <a:lnL>
                      <a:noFill/>
                    </a:lnL>
                    <a:lnR>
                      <a:noFill/>
                    </a:lnR>
                    <a:lnT>
                      <a:noFill/>
                    </a:lnT>
                    <a:lnB>
                      <a:noFill/>
                    </a:lnB>
                    <a:solidFill>
                      <a:srgbClr val="B8CCE4"/>
                    </a:solidFill>
                  </a:tcPr>
                </a:tc>
                <a:tc>
                  <a:txBody>
                    <a:bodyPr/>
                    <a:lstStyle/>
                    <a:p>
                      <a:pPr algn="r" fontAlgn="ctr"/>
                      <a:r>
                        <a:rPr lang="mk-MK" sz="800" b="0" i="0" u="none" strike="noStrike">
                          <a:solidFill>
                            <a:srgbClr val="000000"/>
                          </a:solidFill>
                          <a:latin typeface="Calibri"/>
                        </a:rPr>
                        <a:t>17.013,32</a:t>
                      </a:r>
                    </a:p>
                  </a:txBody>
                  <a:tcPr marL="4838" marR="4838" marT="4838" marB="0" anchor="ctr">
                    <a:lnL>
                      <a:noFill/>
                    </a:lnL>
                    <a:lnR>
                      <a:noFill/>
                    </a:lnR>
                    <a:lnT>
                      <a:noFill/>
                    </a:lnT>
                    <a:lnB>
                      <a:noFill/>
                    </a:lnB>
                    <a:solidFill>
                      <a:srgbClr val="B8CCE4"/>
                    </a:solidFill>
                  </a:tcPr>
                </a:tc>
              </a:tr>
              <a:tr h="241374">
                <a:tc>
                  <a:txBody>
                    <a:bodyPr/>
                    <a:lstStyle/>
                    <a:p>
                      <a:pPr algn="ctr" fontAlgn="ctr"/>
                      <a:r>
                        <a:rPr lang="en-US" sz="800" b="1" i="0" u="none" strike="noStrike">
                          <a:solidFill>
                            <a:srgbClr val="000000"/>
                          </a:solidFill>
                          <a:latin typeface="Calibri"/>
                        </a:rPr>
                        <a:t>E69A</a:t>
                      </a:r>
                    </a:p>
                  </a:txBody>
                  <a:tcPr marL="4838" marR="4838" marT="4838" marB="0" anchor="ctr">
                    <a:lnL>
                      <a:noFill/>
                    </a:lnL>
                    <a:lnR>
                      <a:noFill/>
                    </a:lnR>
                    <a:lnT>
                      <a:noFill/>
                    </a:lnT>
                    <a:lnB>
                      <a:noFill/>
                    </a:lnB>
                    <a:solidFill>
                      <a:srgbClr val="B8CCE4"/>
                    </a:solidFill>
                  </a:tcPr>
                </a:tc>
                <a:tc>
                  <a:txBody>
                    <a:bodyPr/>
                    <a:lstStyle/>
                    <a:p>
                      <a:pPr algn="l" fontAlgn="b"/>
                      <a:r>
                        <a:rPr lang="ru-RU" sz="800" b="0" i="0" u="none" strike="noStrike" dirty="0">
                          <a:solidFill>
                            <a:srgbClr val="000000"/>
                          </a:solidFill>
                          <a:latin typeface="Calibri"/>
                        </a:rPr>
                        <a:t>Бронхитис и астма, возраст &gt;49 со тешки компликации</a:t>
                      </a:r>
                    </a:p>
                  </a:txBody>
                  <a:tcPr marL="4838" marR="4838" marT="4838" marB="0" anchor="b">
                    <a:lnL>
                      <a:noFill/>
                    </a:lnL>
                    <a:lnR>
                      <a:noFill/>
                    </a:lnR>
                    <a:lnT>
                      <a:noFill/>
                    </a:lnT>
                    <a:lnB>
                      <a:noFill/>
                    </a:lnB>
                    <a:solidFill>
                      <a:srgbClr val="B8CCE4"/>
                    </a:solidFill>
                  </a:tcPr>
                </a:tc>
                <a:tc>
                  <a:txBody>
                    <a:bodyPr/>
                    <a:lstStyle/>
                    <a:p>
                      <a:pPr algn="r" fontAlgn="ctr"/>
                      <a:r>
                        <a:rPr lang="mk-MK" sz="800" b="0" i="0" u="none" strike="noStrike" dirty="0">
                          <a:solidFill>
                            <a:srgbClr val="000000"/>
                          </a:solidFill>
                          <a:latin typeface="Calibri"/>
                        </a:rPr>
                        <a:t>671.081,00</a:t>
                      </a:r>
                    </a:p>
                  </a:txBody>
                  <a:tcPr marL="4838" marR="4838" marT="4838" marB="0" anchor="ctr">
                    <a:lnL>
                      <a:noFill/>
                    </a:lnL>
                    <a:lnR>
                      <a:noFill/>
                    </a:lnR>
                    <a:lnT>
                      <a:noFill/>
                    </a:lnT>
                    <a:lnB>
                      <a:noFill/>
                    </a:lnB>
                  </a:tcPr>
                </a:tc>
                <a:tc>
                  <a:txBody>
                    <a:bodyPr/>
                    <a:lstStyle/>
                    <a:p>
                      <a:pPr algn="r" fontAlgn="ctr"/>
                      <a:r>
                        <a:rPr lang="mk-MK" sz="800" b="0" i="0" u="none" strike="noStrike">
                          <a:solidFill>
                            <a:srgbClr val="000000"/>
                          </a:solidFill>
                          <a:latin typeface="Calibri"/>
                        </a:rPr>
                        <a:t>55.942,18</a:t>
                      </a:r>
                    </a:p>
                  </a:txBody>
                  <a:tcPr marL="4838" marR="4838" marT="4838" marB="0" anchor="ctr">
                    <a:lnL>
                      <a:noFill/>
                    </a:lnL>
                    <a:lnR>
                      <a:noFill/>
                    </a:lnR>
                    <a:lnT>
                      <a:noFill/>
                    </a:lnT>
                    <a:lnB>
                      <a:noFill/>
                    </a:lnB>
                  </a:tcPr>
                </a:tc>
                <a:tc>
                  <a:txBody>
                    <a:bodyPr/>
                    <a:lstStyle/>
                    <a:p>
                      <a:pPr algn="r" fontAlgn="ctr"/>
                      <a:r>
                        <a:rPr lang="mk-MK" sz="800" b="0" i="0" u="none" strike="noStrike" dirty="0">
                          <a:solidFill>
                            <a:srgbClr val="000000"/>
                          </a:solidFill>
                          <a:latin typeface="Calibri"/>
                        </a:rPr>
                        <a:t>727.023,18</a:t>
                      </a:r>
                    </a:p>
                  </a:txBody>
                  <a:tcPr marL="4838" marR="4838" marT="4838" marB="0" anchor="ctr">
                    <a:lnL>
                      <a:noFill/>
                    </a:lnL>
                    <a:lnR>
                      <a:noFill/>
                    </a:lnR>
                    <a:lnT>
                      <a:noFill/>
                    </a:lnT>
                    <a:lnB>
                      <a:noFill/>
                    </a:lnB>
                  </a:tcPr>
                </a:tc>
                <a:tc>
                  <a:txBody>
                    <a:bodyPr/>
                    <a:lstStyle/>
                    <a:p>
                      <a:pPr algn="ctr" fontAlgn="ctr"/>
                      <a:r>
                        <a:rPr lang="mk-MK" sz="800" b="0" i="0" u="none" strike="noStrike">
                          <a:solidFill>
                            <a:srgbClr val="000000"/>
                          </a:solidFill>
                          <a:latin typeface="Calibri"/>
                        </a:rPr>
                        <a:t>45</a:t>
                      </a:r>
                    </a:p>
                  </a:txBody>
                  <a:tcPr marL="4838" marR="4838" marT="4838" marB="0" anchor="ctr">
                    <a:lnL>
                      <a:noFill/>
                    </a:lnL>
                    <a:lnR>
                      <a:noFill/>
                    </a:lnR>
                    <a:lnT>
                      <a:noFill/>
                    </a:lnT>
                    <a:lnB>
                      <a:noFill/>
                    </a:lnB>
                    <a:solidFill>
                      <a:srgbClr val="B8CCE4"/>
                    </a:solidFill>
                  </a:tcPr>
                </a:tc>
                <a:tc>
                  <a:txBody>
                    <a:bodyPr/>
                    <a:lstStyle/>
                    <a:p>
                      <a:pPr algn="r" fontAlgn="ctr"/>
                      <a:r>
                        <a:rPr lang="mk-MK" sz="800" b="0" i="0" u="none" strike="noStrike">
                          <a:solidFill>
                            <a:srgbClr val="000000"/>
                          </a:solidFill>
                          <a:latin typeface="Calibri"/>
                        </a:rPr>
                        <a:t>16.156,07</a:t>
                      </a:r>
                    </a:p>
                  </a:txBody>
                  <a:tcPr marL="4838" marR="4838" marT="4838" marB="0" anchor="ctr">
                    <a:lnL>
                      <a:noFill/>
                    </a:lnL>
                    <a:lnR>
                      <a:noFill/>
                    </a:lnR>
                    <a:lnT>
                      <a:noFill/>
                    </a:lnT>
                    <a:lnB>
                      <a:noFill/>
                    </a:lnB>
                    <a:solidFill>
                      <a:srgbClr val="B8CCE4"/>
                    </a:solidFill>
                  </a:tcPr>
                </a:tc>
                <a:tc>
                  <a:txBody>
                    <a:bodyPr/>
                    <a:lstStyle/>
                    <a:p>
                      <a:pPr algn="r" fontAlgn="ctr"/>
                      <a:r>
                        <a:rPr lang="mk-MK" sz="800" b="0" i="0" u="none" strike="noStrike">
                          <a:solidFill>
                            <a:srgbClr val="000000"/>
                          </a:solidFill>
                          <a:latin typeface="Calibri"/>
                        </a:rPr>
                        <a:t>730.994,00</a:t>
                      </a:r>
                    </a:p>
                  </a:txBody>
                  <a:tcPr marL="4838" marR="4838" marT="4838" marB="0" anchor="ctr">
                    <a:lnL>
                      <a:noFill/>
                    </a:lnL>
                    <a:lnR>
                      <a:noFill/>
                    </a:lnR>
                    <a:lnT>
                      <a:noFill/>
                    </a:lnT>
                    <a:lnB>
                      <a:noFill/>
                    </a:lnB>
                  </a:tcPr>
                </a:tc>
                <a:tc>
                  <a:txBody>
                    <a:bodyPr/>
                    <a:lstStyle/>
                    <a:p>
                      <a:pPr algn="r" fontAlgn="ctr"/>
                      <a:r>
                        <a:rPr lang="mk-MK" sz="800" b="0" i="0" u="none" strike="noStrike">
                          <a:solidFill>
                            <a:srgbClr val="000000"/>
                          </a:solidFill>
                          <a:latin typeface="Calibri"/>
                        </a:rPr>
                        <a:t>69.392,47</a:t>
                      </a:r>
                    </a:p>
                  </a:txBody>
                  <a:tcPr marL="4838" marR="4838" marT="4838" marB="0" anchor="ctr">
                    <a:lnL>
                      <a:noFill/>
                    </a:lnL>
                    <a:lnR>
                      <a:noFill/>
                    </a:lnR>
                    <a:lnT>
                      <a:noFill/>
                    </a:lnT>
                    <a:lnB>
                      <a:noFill/>
                    </a:lnB>
                  </a:tcPr>
                </a:tc>
                <a:tc>
                  <a:txBody>
                    <a:bodyPr/>
                    <a:lstStyle/>
                    <a:p>
                      <a:pPr algn="r" fontAlgn="ctr"/>
                      <a:r>
                        <a:rPr lang="mk-MK" sz="800" b="0" i="0" u="none" strike="noStrike">
                          <a:solidFill>
                            <a:srgbClr val="000000"/>
                          </a:solidFill>
                          <a:latin typeface="Calibri"/>
                        </a:rPr>
                        <a:t>800.386,47</a:t>
                      </a:r>
                    </a:p>
                  </a:txBody>
                  <a:tcPr marL="4838" marR="4838" marT="4838" marB="0" anchor="ctr">
                    <a:lnL>
                      <a:noFill/>
                    </a:lnL>
                    <a:lnR>
                      <a:noFill/>
                    </a:lnR>
                    <a:lnT>
                      <a:noFill/>
                    </a:lnT>
                    <a:lnB>
                      <a:noFill/>
                    </a:lnB>
                  </a:tcPr>
                </a:tc>
                <a:tc>
                  <a:txBody>
                    <a:bodyPr/>
                    <a:lstStyle/>
                    <a:p>
                      <a:pPr algn="ctr" fontAlgn="ctr"/>
                      <a:r>
                        <a:rPr lang="mk-MK" sz="800" b="0" i="0" u="none" strike="noStrike">
                          <a:solidFill>
                            <a:srgbClr val="000000"/>
                          </a:solidFill>
                          <a:latin typeface="Calibri"/>
                        </a:rPr>
                        <a:t>49</a:t>
                      </a:r>
                    </a:p>
                  </a:txBody>
                  <a:tcPr marL="4838" marR="4838" marT="4838" marB="0" anchor="ctr">
                    <a:lnL>
                      <a:noFill/>
                    </a:lnL>
                    <a:lnR>
                      <a:noFill/>
                    </a:lnR>
                    <a:lnT>
                      <a:noFill/>
                    </a:lnT>
                    <a:lnB>
                      <a:noFill/>
                    </a:lnB>
                    <a:solidFill>
                      <a:srgbClr val="B8CCE4"/>
                    </a:solidFill>
                  </a:tcPr>
                </a:tc>
                <a:tc>
                  <a:txBody>
                    <a:bodyPr/>
                    <a:lstStyle/>
                    <a:p>
                      <a:pPr algn="r" fontAlgn="ctr"/>
                      <a:r>
                        <a:rPr lang="mk-MK" sz="800" b="0" i="0" u="none" strike="noStrike">
                          <a:solidFill>
                            <a:srgbClr val="000000"/>
                          </a:solidFill>
                          <a:latin typeface="Calibri"/>
                        </a:rPr>
                        <a:t>16.334,42</a:t>
                      </a:r>
                    </a:p>
                  </a:txBody>
                  <a:tcPr marL="4838" marR="4838" marT="4838" marB="0" anchor="ctr">
                    <a:lnL>
                      <a:noFill/>
                    </a:lnL>
                    <a:lnR>
                      <a:noFill/>
                    </a:lnR>
                    <a:lnT>
                      <a:noFill/>
                    </a:lnT>
                    <a:lnB>
                      <a:noFill/>
                    </a:lnB>
                    <a:solidFill>
                      <a:srgbClr val="B8CCE4"/>
                    </a:solidFill>
                  </a:tcPr>
                </a:tc>
              </a:tr>
              <a:tr h="241374">
                <a:tc>
                  <a:txBody>
                    <a:bodyPr/>
                    <a:lstStyle/>
                    <a:p>
                      <a:pPr algn="ctr" fontAlgn="ctr"/>
                      <a:r>
                        <a:rPr lang="en-US" sz="800" b="1" i="0" u="none" strike="noStrike">
                          <a:solidFill>
                            <a:srgbClr val="000000"/>
                          </a:solidFill>
                          <a:latin typeface="Calibri"/>
                        </a:rPr>
                        <a:t>E69B</a:t>
                      </a:r>
                    </a:p>
                  </a:txBody>
                  <a:tcPr marL="4838" marR="4838" marT="4838" marB="0" anchor="ctr">
                    <a:lnL>
                      <a:noFill/>
                    </a:lnL>
                    <a:lnR>
                      <a:noFill/>
                    </a:lnR>
                    <a:lnT>
                      <a:noFill/>
                    </a:lnT>
                    <a:lnB>
                      <a:noFill/>
                    </a:lnB>
                    <a:solidFill>
                      <a:srgbClr val="B8CCE4"/>
                    </a:solidFill>
                  </a:tcPr>
                </a:tc>
                <a:tc>
                  <a:txBody>
                    <a:bodyPr/>
                    <a:lstStyle/>
                    <a:p>
                      <a:pPr algn="l" fontAlgn="b"/>
                      <a:r>
                        <a:rPr lang="ru-RU" sz="800" b="0" i="0" u="none" strike="noStrike" dirty="0">
                          <a:solidFill>
                            <a:srgbClr val="000000"/>
                          </a:solidFill>
                          <a:latin typeface="Calibri"/>
                        </a:rPr>
                        <a:t>Бронхитис и астма, возраст &gt;49 или со компликации</a:t>
                      </a:r>
                    </a:p>
                  </a:txBody>
                  <a:tcPr marL="4838" marR="4838" marT="4838" marB="0" anchor="b">
                    <a:lnL>
                      <a:noFill/>
                    </a:lnL>
                    <a:lnR>
                      <a:noFill/>
                    </a:lnR>
                    <a:lnT>
                      <a:noFill/>
                    </a:lnT>
                    <a:lnB>
                      <a:noFill/>
                    </a:lnB>
                    <a:solidFill>
                      <a:srgbClr val="B8CCE4"/>
                    </a:solidFill>
                  </a:tcPr>
                </a:tc>
                <a:tc>
                  <a:txBody>
                    <a:bodyPr/>
                    <a:lstStyle/>
                    <a:p>
                      <a:pPr algn="r" fontAlgn="ctr"/>
                      <a:r>
                        <a:rPr lang="mk-MK" sz="800" b="0" i="0" u="none" strike="noStrike">
                          <a:solidFill>
                            <a:srgbClr val="000000"/>
                          </a:solidFill>
                          <a:latin typeface="Calibri"/>
                        </a:rPr>
                        <a:t>900.029,00</a:t>
                      </a:r>
                    </a:p>
                  </a:txBody>
                  <a:tcPr marL="4838" marR="4838" marT="4838" marB="0" anchor="ctr">
                    <a:lnL>
                      <a:noFill/>
                    </a:lnL>
                    <a:lnR>
                      <a:noFill/>
                    </a:lnR>
                    <a:lnT>
                      <a:noFill/>
                    </a:lnT>
                    <a:lnB>
                      <a:noFill/>
                    </a:lnB>
                  </a:tcPr>
                </a:tc>
                <a:tc>
                  <a:txBody>
                    <a:bodyPr/>
                    <a:lstStyle/>
                    <a:p>
                      <a:pPr algn="r" fontAlgn="ctr"/>
                      <a:r>
                        <a:rPr lang="mk-MK" sz="800" b="0" i="0" u="none" strike="noStrike">
                          <a:solidFill>
                            <a:srgbClr val="000000"/>
                          </a:solidFill>
                          <a:latin typeface="Calibri"/>
                        </a:rPr>
                        <a:t>75.418,79</a:t>
                      </a:r>
                    </a:p>
                  </a:txBody>
                  <a:tcPr marL="4838" marR="4838" marT="4838" marB="0" anchor="ctr">
                    <a:lnL>
                      <a:noFill/>
                    </a:lnL>
                    <a:lnR>
                      <a:noFill/>
                    </a:lnR>
                    <a:lnT>
                      <a:noFill/>
                    </a:lnT>
                    <a:lnB>
                      <a:noFill/>
                    </a:lnB>
                  </a:tcPr>
                </a:tc>
                <a:tc>
                  <a:txBody>
                    <a:bodyPr/>
                    <a:lstStyle/>
                    <a:p>
                      <a:pPr algn="r" fontAlgn="ctr"/>
                      <a:r>
                        <a:rPr lang="mk-MK" sz="800" b="0" i="0" u="none" strike="noStrike" dirty="0">
                          <a:solidFill>
                            <a:srgbClr val="000000"/>
                          </a:solidFill>
                          <a:latin typeface="Calibri"/>
                        </a:rPr>
                        <a:t>975.447,79</a:t>
                      </a:r>
                    </a:p>
                  </a:txBody>
                  <a:tcPr marL="4838" marR="4838" marT="4838" marB="0" anchor="ctr">
                    <a:lnL>
                      <a:noFill/>
                    </a:lnL>
                    <a:lnR>
                      <a:noFill/>
                    </a:lnR>
                    <a:lnT>
                      <a:noFill/>
                    </a:lnT>
                    <a:lnB>
                      <a:noFill/>
                    </a:lnB>
                  </a:tcPr>
                </a:tc>
                <a:tc>
                  <a:txBody>
                    <a:bodyPr/>
                    <a:lstStyle/>
                    <a:p>
                      <a:pPr algn="ctr" fontAlgn="ctr"/>
                      <a:r>
                        <a:rPr lang="mk-MK" sz="800" b="0" i="0" u="none" strike="noStrike" dirty="0">
                          <a:solidFill>
                            <a:srgbClr val="000000"/>
                          </a:solidFill>
                          <a:latin typeface="Calibri"/>
                        </a:rPr>
                        <a:t>65</a:t>
                      </a:r>
                    </a:p>
                  </a:txBody>
                  <a:tcPr marL="4838" marR="4838" marT="4838" marB="0" anchor="ctr">
                    <a:lnL>
                      <a:noFill/>
                    </a:lnL>
                    <a:lnR>
                      <a:noFill/>
                    </a:lnR>
                    <a:lnT>
                      <a:noFill/>
                    </a:lnT>
                    <a:lnB>
                      <a:noFill/>
                    </a:lnB>
                    <a:solidFill>
                      <a:srgbClr val="B8CCE4"/>
                    </a:solidFill>
                  </a:tcPr>
                </a:tc>
                <a:tc>
                  <a:txBody>
                    <a:bodyPr/>
                    <a:lstStyle/>
                    <a:p>
                      <a:pPr algn="r" fontAlgn="ctr"/>
                      <a:r>
                        <a:rPr lang="mk-MK" sz="800" b="0" i="0" u="none" strike="noStrike">
                          <a:solidFill>
                            <a:srgbClr val="000000"/>
                          </a:solidFill>
                          <a:latin typeface="Calibri"/>
                        </a:rPr>
                        <a:t>15.006,89</a:t>
                      </a:r>
                    </a:p>
                  </a:txBody>
                  <a:tcPr marL="4838" marR="4838" marT="4838" marB="0" anchor="ctr">
                    <a:lnL>
                      <a:noFill/>
                    </a:lnL>
                    <a:lnR>
                      <a:noFill/>
                    </a:lnR>
                    <a:lnT>
                      <a:noFill/>
                    </a:lnT>
                    <a:lnB>
                      <a:noFill/>
                    </a:lnB>
                    <a:solidFill>
                      <a:srgbClr val="B8CCE4"/>
                    </a:solidFill>
                  </a:tcPr>
                </a:tc>
                <a:tc>
                  <a:txBody>
                    <a:bodyPr/>
                    <a:lstStyle/>
                    <a:p>
                      <a:pPr algn="r" fontAlgn="ctr"/>
                      <a:r>
                        <a:rPr lang="mk-MK" sz="800" b="0" i="0" u="none" strike="noStrike">
                          <a:solidFill>
                            <a:srgbClr val="000000"/>
                          </a:solidFill>
                          <a:latin typeface="Calibri"/>
                        </a:rPr>
                        <a:t>1.049.725,00</a:t>
                      </a:r>
                    </a:p>
                  </a:txBody>
                  <a:tcPr marL="4838" marR="4838" marT="4838" marB="0" anchor="ctr">
                    <a:lnL>
                      <a:noFill/>
                    </a:lnL>
                    <a:lnR>
                      <a:noFill/>
                    </a:lnR>
                    <a:lnT>
                      <a:noFill/>
                    </a:lnT>
                    <a:lnB>
                      <a:noFill/>
                    </a:lnB>
                  </a:tcPr>
                </a:tc>
                <a:tc>
                  <a:txBody>
                    <a:bodyPr/>
                    <a:lstStyle/>
                    <a:p>
                      <a:pPr algn="r" fontAlgn="ctr"/>
                      <a:r>
                        <a:rPr lang="mk-MK" sz="800" b="0" i="0" u="none" strike="noStrike">
                          <a:solidFill>
                            <a:srgbClr val="000000"/>
                          </a:solidFill>
                          <a:latin typeface="Calibri"/>
                        </a:rPr>
                        <a:t>94.902,70</a:t>
                      </a:r>
                    </a:p>
                  </a:txBody>
                  <a:tcPr marL="4838" marR="4838" marT="4838" marB="0" anchor="ctr">
                    <a:lnL>
                      <a:noFill/>
                    </a:lnL>
                    <a:lnR>
                      <a:noFill/>
                    </a:lnR>
                    <a:lnT>
                      <a:noFill/>
                    </a:lnT>
                    <a:lnB>
                      <a:noFill/>
                    </a:lnB>
                  </a:tcPr>
                </a:tc>
                <a:tc>
                  <a:txBody>
                    <a:bodyPr/>
                    <a:lstStyle/>
                    <a:p>
                      <a:pPr algn="r" fontAlgn="ctr"/>
                      <a:r>
                        <a:rPr lang="mk-MK" sz="800" b="0" i="0" u="none" strike="noStrike">
                          <a:solidFill>
                            <a:srgbClr val="000000"/>
                          </a:solidFill>
                          <a:latin typeface="Calibri"/>
                        </a:rPr>
                        <a:t>1.144.627,70</a:t>
                      </a:r>
                    </a:p>
                  </a:txBody>
                  <a:tcPr marL="4838" marR="4838" marT="4838" marB="0" anchor="ctr">
                    <a:lnL>
                      <a:noFill/>
                    </a:lnL>
                    <a:lnR>
                      <a:noFill/>
                    </a:lnR>
                    <a:lnT>
                      <a:noFill/>
                    </a:lnT>
                    <a:lnB>
                      <a:noFill/>
                    </a:lnB>
                  </a:tcPr>
                </a:tc>
                <a:tc>
                  <a:txBody>
                    <a:bodyPr/>
                    <a:lstStyle/>
                    <a:p>
                      <a:pPr algn="ctr" fontAlgn="ctr"/>
                      <a:r>
                        <a:rPr lang="mk-MK" sz="800" b="0" i="0" u="none" strike="noStrike">
                          <a:solidFill>
                            <a:srgbClr val="000000"/>
                          </a:solidFill>
                          <a:latin typeface="Calibri"/>
                        </a:rPr>
                        <a:t>80</a:t>
                      </a:r>
                    </a:p>
                  </a:txBody>
                  <a:tcPr marL="4838" marR="4838" marT="4838" marB="0" anchor="ctr">
                    <a:lnL>
                      <a:noFill/>
                    </a:lnL>
                    <a:lnR>
                      <a:noFill/>
                    </a:lnR>
                    <a:lnT>
                      <a:noFill/>
                    </a:lnT>
                    <a:lnB>
                      <a:noFill/>
                    </a:lnB>
                    <a:solidFill>
                      <a:srgbClr val="B8CCE4"/>
                    </a:solidFill>
                  </a:tcPr>
                </a:tc>
                <a:tc>
                  <a:txBody>
                    <a:bodyPr/>
                    <a:lstStyle/>
                    <a:p>
                      <a:pPr algn="r" fontAlgn="ctr"/>
                      <a:r>
                        <a:rPr lang="mk-MK" sz="800" b="0" i="0" u="none" strike="noStrike">
                          <a:solidFill>
                            <a:srgbClr val="000000"/>
                          </a:solidFill>
                          <a:latin typeface="Calibri"/>
                        </a:rPr>
                        <a:t>14.307,85</a:t>
                      </a:r>
                    </a:p>
                  </a:txBody>
                  <a:tcPr marL="4838" marR="4838" marT="4838" marB="0" anchor="ctr">
                    <a:lnL>
                      <a:noFill/>
                    </a:lnL>
                    <a:lnR>
                      <a:noFill/>
                    </a:lnR>
                    <a:lnT>
                      <a:noFill/>
                    </a:lnT>
                    <a:lnB>
                      <a:noFill/>
                    </a:lnB>
                    <a:solidFill>
                      <a:srgbClr val="B8CCE4"/>
                    </a:solidFill>
                  </a:tcPr>
                </a:tc>
              </a:tr>
              <a:tr h="241374">
                <a:tc>
                  <a:txBody>
                    <a:bodyPr/>
                    <a:lstStyle/>
                    <a:p>
                      <a:pPr algn="ctr" fontAlgn="ctr"/>
                      <a:r>
                        <a:rPr lang="en-US" sz="800" b="1" i="0" u="none" strike="noStrike">
                          <a:solidFill>
                            <a:srgbClr val="000000"/>
                          </a:solidFill>
                          <a:latin typeface="Calibri"/>
                        </a:rPr>
                        <a:t>E69C</a:t>
                      </a:r>
                    </a:p>
                  </a:txBody>
                  <a:tcPr marL="4838" marR="4838" marT="4838" marB="0" anchor="ctr">
                    <a:lnL>
                      <a:noFill/>
                    </a:lnL>
                    <a:lnR>
                      <a:noFill/>
                    </a:lnR>
                    <a:lnT>
                      <a:noFill/>
                    </a:lnT>
                    <a:lnB>
                      <a:noFill/>
                    </a:lnB>
                    <a:solidFill>
                      <a:srgbClr val="B8CCE4"/>
                    </a:solidFill>
                  </a:tcPr>
                </a:tc>
                <a:tc>
                  <a:txBody>
                    <a:bodyPr/>
                    <a:lstStyle/>
                    <a:p>
                      <a:pPr algn="l" fontAlgn="b"/>
                      <a:r>
                        <a:rPr lang="ru-RU" sz="800" b="0" i="0" u="none" strike="noStrike" dirty="0">
                          <a:solidFill>
                            <a:srgbClr val="000000"/>
                          </a:solidFill>
                          <a:latin typeface="Calibri"/>
                        </a:rPr>
                        <a:t>Бронхитис и астма, возраст &lt;50 без компликации</a:t>
                      </a:r>
                    </a:p>
                  </a:txBody>
                  <a:tcPr marL="4838" marR="4838" marT="4838" marB="0" anchor="b">
                    <a:lnL>
                      <a:noFill/>
                    </a:lnL>
                    <a:lnR>
                      <a:noFill/>
                    </a:lnR>
                    <a:lnT>
                      <a:noFill/>
                    </a:lnT>
                    <a:lnB>
                      <a:noFill/>
                    </a:lnB>
                    <a:solidFill>
                      <a:srgbClr val="B8CCE4"/>
                    </a:solidFill>
                  </a:tcPr>
                </a:tc>
                <a:tc>
                  <a:txBody>
                    <a:bodyPr/>
                    <a:lstStyle/>
                    <a:p>
                      <a:pPr algn="r" fontAlgn="ctr"/>
                      <a:r>
                        <a:rPr lang="mk-MK" sz="800" b="0" i="0" u="none" strike="noStrike">
                          <a:solidFill>
                            <a:srgbClr val="000000"/>
                          </a:solidFill>
                          <a:latin typeface="Calibri"/>
                        </a:rPr>
                        <a:t>334.678,00</a:t>
                      </a:r>
                    </a:p>
                  </a:txBody>
                  <a:tcPr marL="4838" marR="4838" marT="4838" marB="0" anchor="ctr">
                    <a:lnL>
                      <a:noFill/>
                    </a:lnL>
                    <a:lnR>
                      <a:noFill/>
                    </a:lnR>
                    <a:lnT>
                      <a:noFill/>
                    </a:lnT>
                    <a:lnB>
                      <a:noFill/>
                    </a:lnB>
                  </a:tcPr>
                </a:tc>
                <a:tc>
                  <a:txBody>
                    <a:bodyPr/>
                    <a:lstStyle/>
                    <a:p>
                      <a:pPr algn="r" fontAlgn="ctr"/>
                      <a:r>
                        <a:rPr lang="mk-MK" sz="800" b="0" i="0" u="none" strike="noStrike">
                          <a:solidFill>
                            <a:srgbClr val="000000"/>
                          </a:solidFill>
                          <a:latin typeface="Calibri"/>
                        </a:rPr>
                        <a:t>34.484,11</a:t>
                      </a:r>
                    </a:p>
                  </a:txBody>
                  <a:tcPr marL="4838" marR="4838" marT="4838" marB="0" anchor="ctr">
                    <a:lnL>
                      <a:noFill/>
                    </a:lnL>
                    <a:lnR>
                      <a:noFill/>
                    </a:lnR>
                    <a:lnT>
                      <a:noFill/>
                    </a:lnT>
                    <a:lnB>
                      <a:noFill/>
                    </a:lnB>
                  </a:tcPr>
                </a:tc>
                <a:tc>
                  <a:txBody>
                    <a:bodyPr/>
                    <a:lstStyle/>
                    <a:p>
                      <a:pPr algn="r" fontAlgn="ctr"/>
                      <a:r>
                        <a:rPr lang="mk-MK" sz="800" b="0" i="0" u="none" strike="noStrike">
                          <a:solidFill>
                            <a:srgbClr val="000000"/>
                          </a:solidFill>
                          <a:latin typeface="Calibri"/>
                        </a:rPr>
                        <a:t>369.162,11</a:t>
                      </a:r>
                    </a:p>
                  </a:txBody>
                  <a:tcPr marL="4838" marR="4838" marT="4838" marB="0" anchor="ctr">
                    <a:lnL>
                      <a:noFill/>
                    </a:lnL>
                    <a:lnR>
                      <a:noFill/>
                    </a:lnR>
                    <a:lnT>
                      <a:noFill/>
                    </a:lnT>
                    <a:lnB>
                      <a:noFill/>
                    </a:lnB>
                  </a:tcPr>
                </a:tc>
                <a:tc>
                  <a:txBody>
                    <a:bodyPr/>
                    <a:lstStyle/>
                    <a:p>
                      <a:pPr algn="ctr" fontAlgn="ctr"/>
                      <a:r>
                        <a:rPr lang="mk-MK" sz="800" b="0" i="0" u="none" strike="noStrike" dirty="0">
                          <a:solidFill>
                            <a:srgbClr val="000000"/>
                          </a:solidFill>
                          <a:latin typeface="Calibri"/>
                        </a:rPr>
                        <a:t>24</a:t>
                      </a:r>
                    </a:p>
                  </a:txBody>
                  <a:tcPr marL="4838" marR="4838" marT="4838" marB="0" anchor="ctr">
                    <a:lnL>
                      <a:noFill/>
                    </a:lnL>
                    <a:lnR>
                      <a:noFill/>
                    </a:lnR>
                    <a:lnT>
                      <a:noFill/>
                    </a:lnT>
                    <a:lnB>
                      <a:noFill/>
                    </a:lnB>
                    <a:solidFill>
                      <a:srgbClr val="B8CCE4"/>
                    </a:solidFill>
                  </a:tcPr>
                </a:tc>
                <a:tc>
                  <a:txBody>
                    <a:bodyPr/>
                    <a:lstStyle/>
                    <a:p>
                      <a:pPr algn="r" fontAlgn="ctr"/>
                      <a:r>
                        <a:rPr lang="mk-MK" sz="800" b="0" i="0" u="none" strike="noStrike">
                          <a:solidFill>
                            <a:srgbClr val="000000"/>
                          </a:solidFill>
                          <a:latin typeface="Calibri"/>
                        </a:rPr>
                        <a:t>15.381,75</a:t>
                      </a:r>
                    </a:p>
                  </a:txBody>
                  <a:tcPr marL="4838" marR="4838" marT="4838" marB="0" anchor="ctr">
                    <a:lnL>
                      <a:noFill/>
                    </a:lnL>
                    <a:lnR>
                      <a:noFill/>
                    </a:lnR>
                    <a:lnT>
                      <a:noFill/>
                    </a:lnT>
                    <a:lnB>
                      <a:noFill/>
                    </a:lnB>
                    <a:solidFill>
                      <a:srgbClr val="B8CCE4"/>
                    </a:solidFill>
                  </a:tcPr>
                </a:tc>
                <a:tc>
                  <a:txBody>
                    <a:bodyPr/>
                    <a:lstStyle/>
                    <a:p>
                      <a:pPr algn="r" fontAlgn="ctr"/>
                      <a:r>
                        <a:rPr lang="mk-MK" sz="800" b="0" i="0" u="none" strike="noStrike">
                          <a:solidFill>
                            <a:srgbClr val="000000"/>
                          </a:solidFill>
                          <a:latin typeface="Calibri"/>
                        </a:rPr>
                        <a:t>269.015,00</a:t>
                      </a:r>
                    </a:p>
                  </a:txBody>
                  <a:tcPr marL="4838" marR="4838" marT="4838" marB="0" anchor="ctr">
                    <a:lnL>
                      <a:noFill/>
                    </a:lnL>
                    <a:lnR>
                      <a:noFill/>
                    </a:lnR>
                    <a:lnT>
                      <a:noFill/>
                    </a:lnT>
                    <a:lnB>
                      <a:noFill/>
                    </a:lnB>
                  </a:tcPr>
                </a:tc>
                <a:tc>
                  <a:txBody>
                    <a:bodyPr/>
                    <a:lstStyle/>
                    <a:p>
                      <a:pPr algn="r" fontAlgn="ctr"/>
                      <a:r>
                        <a:rPr lang="mk-MK" sz="800" b="0" i="0" u="none" strike="noStrike">
                          <a:solidFill>
                            <a:srgbClr val="000000"/>
                          </a:solidFill>
                          <a:latin typeface="Calibri"/>
                        </a:rPr>
                        <a:t>24.944,32</a:t>
                      </a:r>
                    </a:p>
                  </a:txBody>
                  <a:tcPr marL="4838" marR="4838" marT="4838" marB="0" anchor="ctr">
                    <a:lnL>
                      <a:noFill/>
                    </a:lnL>
                    <a:lnR>
                      <a:noFill/>
                    </a:lnR>
                    <a:lnT>
                      <a:noFill/>
                    </a:lnT>
                    <a:lnB>
                      <a:noFill/>
                    </a:lnB>
                  </a:tcPr>
                </a:tc>
                <a:tc>
                  <a:txBody>
                    <a:bodyPr/>
                    <a:lstStyle/>
                    <a:p>
                      <a:pPr algn="r" fontAlgn="ctr"/>
                      <a:r>
                        <a:rPr lang="mk-MK" sz="800" b="0" i="0" u="none" strike="noStrike">
                          <a:solidFill>
                            <a:srgbClr val="000000"/>
                          </a:solidFill>
                          <a:latin typeface="Calibri"/>
                        </a:rPr>
                        <a:t>293.959,32</a:t>
                      </a:r>
                    </a:p>
                  </a:txBody>
                  <a:tcPr marL="4838" marR="4838" marT="4838" marB="0" anchor="ctr">
                    <a:lnL>
                      <a:noFill/>
                    </a:lnL>
                    <a:lnR>
                      <a:noFill/>
                    </a:lnR>
                    <a:lnT>
                      <a:noFill/>
                    </a:lnT>
                    <a:lnB>
                      <a:noFill/>
                    </a:lnB>
                  </a:tcPr>
                </a:tc>
                <a:tc>
                  <a:txBody>
                    <a:bodyPr/>
                    <a:lstStyle/>
                    <a:p>
                      <a:pPr algn="ctr" fontAlgn="ctr"/>
                      <a:r>
                        <a:rPr lang="mk-MK" sz="800" b="0" i="0" u="none" strike="noStrike">
                          <a:solidFill>
                            <a:srgbClr val="000000"/>
                          </a:solidFill>
                          <a:latin typeface="Calibri"/>
                        </a:rPr>
                        <a:t>20</a:t>
                      </a:r>
                    </a:p>
                  </a:txBody>
                  <a:tcPr marL="4838" marR="4838" marT="4838" marB="0" anchor="ctr">
                    <a:lnL>
                      <a:noFill/>
                    </a:lnL>
                    <a:lnR>
                      <a:noFill/>
                    </a:lnR>
                    <a:lnT>
                      <a:noFill/>
                    </a:lnT>
                    <a:lnB>
                      <a:noFill/>
                    </a:lnB>
                    <a:solidFill>
                      <a:srgbClr val="B8CCE4"/>
                    </a:solidFill>
                  </a:tcPr>
                </a:tc>
                <a:tc>
                  <a:txBody>
                    <a:bodyPr/>
                    <a:lstStyle/>
                    <a:p>
                      <a:pPr algn="r" fontAlgn="ctr"/>
                      <a:r>
                        <a:rPr lang="mk-MK" sz="800" b="0" i="0" u="none" strike="noStrike">
                          <a:solidFill>
                            <a:srgbClr val="000000"/>
                          </a:solidFill>
                          <a:latin typeface="Calibri"/>
                        </a:rPr>
                        <a:t>14.697,97</a:t>
                      </a:r>
                    </a:p>
                  </a:txBody>
                  <a:tcPr marL="4838" marR="4838" marT="4838" marB="0" anchor="ctr">
                    <a:lnL>
                      <a:noFill/>
                    </a:lnL>
                    <a:lnR>
                      <a:noFill/>
                    </a:lnR>
                    <a:lnT>
                      <a:noFill/>
                    </a:lnT>
                    <a:lnB>
                      <a:noFill/>
                    </a:lnB>
                    <a:solidFill>
                      <a:srgbClr val="B8CCE4"/>
                    </a:solidFill>
                  </a:tcPr>
                </a:tc>
              </a:tr>
              <a:tr h="241374">
                <a:tc>
                  <a:txBody>
                    <a:bodyPr/>
                    <a:lstStyle/>
                    <a:p>
                      <a:pPr algn="ctr" fontAlgn="ctr"/>
                      <a:r>
                        <a:rPr lang="en-US" sz="800" b="1" i="0" u="none" strike="noStrike">
                          <a:solidFill>
                            <a:srgbClr val="000000"/>
                          </a:solidFill>
                          <a:latin typeface="Calibri"/>
                        </a:rPr>
                        <a:t>E71A</a:t>
                      </a:r>
                    </a:p>
                  </a:txBody>
                  <a:tcPr marL="4838" marR="4838" marT="4838" marB="0" anchor="ctr">
                    <a:lnL>
                      <a:noFill/>
                    </a:lnL>
                    <a:lnR>
                      <a:noFill/>
                    </a:lnR>
                    <a:lnT>
                      <a:noFill/>
                    </a:lnT>
                    <a:lnB>
                      <a:noFill/>
                    </a:lnB>
                    <a:solidFill>
                      <a:srgbClr val="B8CCE4"/>
                    </a:solidFill>
                  </a:tcPr>
                </a:tc>
                <a:tc>
                  <a:txBody>
                    <a:bodyPr/>
                    <a:lstStyle/>
                    <a:p>
                      <a:pPr algn="l" fontAlgn="b"/>
                      <a:r>
                        <a:rPr lang="mk-MK" sz="800" b="0" i="0" u="none" strike="noStrike" dirty="0">
                          <a:solidFill>
                            <a:srgbClr val="000000"/>
                          </a:solidFill>
                          <a:latin typeface="Calibri"/>
                        </a:rPr>
                        <a:t> </a:t>
                      </a:r>
                    </a:p>
                  </a:txBody>
                  <a:tcPr marL="4838" marR="4838" marT="4838" marB="0" anchor="b">
                    <a:lnL>
                      <a:noFill/>
                    </a:lnL>
                    <a:lnR>
                      <a:noFill/>
                    </a:lnR>
                    <a:lnT>
                      <a:noFill/>
                    </a:lnT>
                    <a:lnB>
                      <a:noFill/>
                    </a:lnB>
                    <a:solidFill>
                      <a:srgbClr val="B8CCE4"/>
                    </a:solidFill>
                  </a:tcPr>
                </a:tc>
                <a:tc>
                  <a:txBody>
                    <a:bodyPr/>
                    <a:lstStyle/>
                    <a:p>
                      <a:pPr algn="r" fontAlgn="ctr"/>
                      <a:r>
                        <a:rPr lang="mk-MK" sz="800" b="0" i="0" u="none" strike="noStrike">
                          <a:solidFill>
                            <a:srgbClr val="000000"/>
                          </a:solidFill>
                          <a:latin typeface="Calibri"/>
                        </a:rPr>
                        <a:t>39.918,00</a:t>
                      </a:r>
                    </a:p>
                  </a:txBody>
                  <a:tcPr marL="4838" marR="4838" marT="4838" marB="0" anchor="ctr">
                    <a:lnL>
                      <a:noFill/>
                    </a:lnL>
                    <a:lnR>
                      <a:noFill/>
                    </a:lnR>
                    <a:lnT>
                      <a:noFill/>
                    </a:lnT>
                    <a:lnB>
                      <a:noFill/>
                    </a:lnB>
                  </a:tcPr>
                </a:tc>
                <a:tc>
                  <a:txBody>
                    <a:bodyPr/>
                    <a:lstStyle/>
                    <a:p>
                      <a:pPr algn="r" fontAlgn="ctr"/>
                      <a:r>
                        <a:rPr lang="mk-MK" sz="800" b="0" i="0" u="none" strike="noStrike">
                          <a:solidFill>
                            <a:srgbClr val="000000"/>
                          </a:solidFill>
                          <a:latin typeface="Calibri"/>
                        </a:rPr>
                        <a:t>4.876,24</a:t>
                      </a:r>
                    </a:p>
                  </a:txBody>
                  <a:tcPr marL="4838" marR="4838" marT="4838" marB="0" anchor="ctr">
                    <a:lnL>
                      <a:noFill/>
                    </a:lnL>
                    <a:lnR>
                      <a:noFill/>
                    </a:lnR>
                    <a:lnT>
                      <a:noFill/>
                    </a:lnT>
                    <a:lnB>
                      <a:noFill/>
                    </a:lnB>
                  </a:tcPr>
                </a:tc>
                <a:tc>
                  <a:txBody>
                    <a:bodyPr/>
                    <a:lstStyle/>
                    <a:p>
                      <a:pPr algn="r" fontAlgn="ctr"/>
                      <a:r>
                        <a:rPr lang="mk-MK" sz="800" b="0" i="0" u="none" strike="noStrike">
                          <a:solidFill>
                            <a:srgbClr val="000000"/>
                          </a:solidFill>
                          <a:latin typeface="Calibri"/>
                        </a:rPr>
                        <a:t>44.794,24</a:t>
                      </a:r>
                    </a:p>
                  </a:txBody>
                  <a:tcPr marL="4838" marR="4838" marT="4838" marB="0" anchor="ctr">
                    <a:lnL>
                      <a:noFill/>
                    </a:lnL>
                    <a:lnR>
                      <a:noFill/>
                    </a:lnR>
                    <a:lnT>
                      <a:noFill/>
                    </a:lnT>
                    <a:lnB>
                      <a:noFill/>
                    </a:lnB>
                  </a:tcPr>
                </a:tc>
                <a:tc>
                  <a:txBody>
                    <a:bodyPr/>
                    <a:lstStyle/>
                    <a:p>
                      <a:pPr algn="ctr" fontAlgn="ctr"/>
                      <a:r>
                        <a:rPr lang="mk-MK" sz="800" b="0" i="0" u="none" strike="noStrike">
                          <a:solidFill>
                            <a:srgbClr val="000000"/>
                          </a:solidFill>
                          <a:latin typeface="Calibri"/>
                        </a:rPr>
                        <a:t>1</a:t>
                      </a:r>
                    </a:p>
                  </a:txBody>
                  <a:tcPr marL="4838" marR="4838" marT="4838" marB="0" anchor="ctr">
                    <a:lnL>
                      <a:noFill/>
                    </a:lnL>
                    <a:lnR>
                      <a:noFill/>
                    </a:lnR>
                    <a:lnT>
                      <a:noFill/>
                    </a:lnT>
                    <a:lnB>
                      <a:noFill/>
                    </a:lnB>
                    <a:solidFill>
                      <a:srgbClr val="B8CCE4"/>
                    </a:solidFill>
                  </a:tcPr>
                </a:tc>
                <a:tc>
                  <a:txBody>
                    <a:bodyPr/>
                    <a:lstStyle/>
                    <a:p>
                      <a:pPr algn="r" fontAlgn="ctr"/>
                      <a:r>
                        <a:rPr lang="mk-MK" sz="800" b="0" i="0" u="none" strike="noStrike" dirty="0">
                          <a:solidFill>
                            <a:srgbClr val="000000"/>
                          </a:solidFill>
                          <a:latin typeface="Calibri"/>
                        </a:rPr>
                        <a:t>44.794,24</a:t>
                      </a:r>
                    </a:p>
                  </a:txBody>
                  <a:tcPr marL="4838" marR="4838" marT="4838" marB="0" anchor="ctr">
                    <a:lnL>
                      <a:noFill/>
                    </a:lnL>
                    <a:lnR>
                      <a:noFill/>
                    </a:lnR>
                    <a:lnT>
                      <a:noFill/>
                    </a:lnT>
                    <a:lnB>
                      <a:noFill/>
                    </a:lnB>
                    <a:solidFill>
                      <a:srgbClr val="B8CCE4"/>
                    </a:solidFill>
                  </a:tcPr>
                </a:tc>
                <a:tc>
                  <a:txBody>
                    <a:bodyPr/>
                    <a:lstStyle/>
                    <a:p>
                      <a:pPr algn="l" fontAlgn="ctr"/>
                      <a:endParaRPr lang="mk-MK" sz="800" b="0" i="0" u="none" strike="noStrike">
                        <a:solidFill>
                          <a:srgbClr val="000000"/>
                        </a:solidFill>
                        <a:latin typeface="Calibri"/>
                      </a:endParaRPr>
                    </a:p>
                  </a:txBody>
                  <a:tcPr marL="4838" marR="4838" marT="4838" marB="0" anchor="ctr">
                    <a:lnL>
                      <a:noFill/>
                    </a:lnL>
                    <a:lnR>
                      <a:noFill/>
                    </a:lnR>
                    <a:lnT>
                      <a:noFill/>
                    </a:lnT>
                    <a:lnB>
                      <a:noFill/>
                    </a:lnB>
                  </a:tcPr>
                </a:tc>
                <a:tc>
                  <a:txBody>
                    <a:bodyPr/>
                    <a:lstStyle/>
                    <a:p>
                      <a:pPr algn="l" fontAlgn="ctr"/>
                      <a:endParaRPr lang="mk-MK" sz="800" b="0" i="0" u="none" strike="noStrike">
                        <a:solidFill>
                          <a:srgbClr val="000000"/>
                        </a:solidFill>
                        <a:latin typeface="Calibri"/>
                      </a:endParaRPr>
                    </a:p>
                  </a:txBody>
                  <a:tcPr marL="4838" marR="4838" marT="4838" marB="0" anchor="ctr">
                    <a:lnL>
                      <a:noFill/>
                    </a:lnL>
                    <a:lnR>
                      <a:noFill/>
                    </a:lnR>
                    <a:lnT>
                      <a:noFill/>
                    </a:lnT>
                    <a:lnB>
                      <a:noFill/>
                    </a:lnB>
                  </a:tcPr>
                </a:tc>
                <a:tc>
                  <a:txBody>
                    <a:bodyPr/>
                    <a:lstStyle/>
                    <a:p>
                      <a:pPr algn="l" fontAlgn="ctr"/>
                      <a:endParaRPr lang="mk-MK" sz="800" b="0" i="0" u="none" strike="noStrike">
                        <a:solidFill>
                          <a:srgbClr val="000000"/>
                        </a:solidFill>
                        <a:latin typeface="Calibri"/>
                      </a:endParaRPr>
                    </a:p>
                  </a:txBody>
                  <a:tcPr marL="4838" marR="4838" marT="4838" marB="0" anchor="ctr">
                    <a:lnL>
                      <a:noFill/>
                    </a:lnL>
                    <a:lnR>
                      <a:noFill/>
                    </a:lnR>
                    <a:lnT>
                      <a:noFill/>
                    </a:lnT>
                    <a:lnB>
                      <a:noFill/>
                    </a:lnB>
                  </a:tcPr>
                </a:tc>
                <a:tc>
                  <a:txBody>
                    <a:bodyPr/>
                    <a:lstStyle/>
                    <a:p>
                      <a:pPr algn="ctr" fontAlgn="ctr"/>
                      <a:r>
                        <a:rPr lang="mk-MK" sz="800" b="0" i="0" u="none" strike="noStrike">
                          <a:solidFill>
                            <a:srgbClr val="000000"/>
                          </a:solidFill>
                          <a:latin typeface="Calibri"/>
                        </a:rPr>
                        <a:t> </a:t>
                      </a:r>
                    </a:p>
                  </a:txBody>
                  <a:tcPr marL="4838" marR="4838" marT="4838" marB="0" anchor="ctr">
                    <a:lnL>
                      <a:noFill/>
                    </a:lnL>
                    <a:lnR>
                      <a:noFill/>
                    </a:lnR>
                    <a:lnT>
                      <a:noFill/>
                    </a:lnT>
                    <a:lnB>
                      <a:noFill/>
                    </a:lnB>
                    <a:solidFill>
                      <a:srgbClr val="B8CCE4"/>
                    </a:solidFill>
                  </a:tcPr>
                </a:tc>
                <a:tc>
                  <a:txBody>
                    <a:bodyPr/>
                    <a:lstStyle/>
                    <a:p>
                      <a:pPr algn="l" fontAlgn="ctr"/>
                      <a:r>
                        <a:rPr lang="mk-MK" sz="800" b="0" i="0" u="none" strike="noStrike">
                          <a:solidFill>
                            <a:srgbClr val="000000"/>
                          </a:solidFill>
                          <a:latin typeface="Calibri"/>
                        </a:rPr>
                        <a:t> </a:t>
                      </a:r>
                    </a:p>
                  </a:txBody>
                  <a:tcPr marL="4838" marR="4838" marT="4838" marB="0" anchor="ctr">
                    <a:lnL>
                      <a:noFill/>
                    </a:lnL>
                    <a:lnR>
                      <a:noFill/>
                    </a:lnR>
                    <a:lnT>
                      <a:noFill/>
                    </a:lnT>
                    <a:lnB>
                      <a:noFill/>
                    </a:lnB>
                    <a:solidFill>
                      <a:srgbClr val="B8CCE4"/>
                    </a:solidFill>
                  </a:tcPr>
                </a:tc>
              </a:tr>
              <a:tr h="233911">
                <a:tc>
                  <a:txBody>
                    <a:bodyPr/>
                    <a:lstStyle/>
                    <a:p>
                      <a:pPr algn="ctr" fontAlgn="ctr"/>
                      <a:r>
                        <a:rPr lang="en-US" sz="800" b="1" i="0" u="none" strike="noStrike">
                          <a:solidFill>
                            <a:srgbClr val="000000"/>
                          </a:solidFill>
                          <a:latin typeface="Calibri"/>
                        </a:rPr>
                        <a:t>E71B</a:t>
                      </a:r>
                    </a:p>
                  </a:txBody>
                  <a:tcPr marL="4838" marR="4838" marT="4838" marB="0" anchor="ctr">
                    <a:lnL>
                      <a:noFill/>
                    </a:lnL>
                    <a:lnR>
                      <a:noFill/>
                    </a:lnR>
                    <a:lnT>
                      <a:noFill/>
                    </a:lnT>
                    <a:lnB>
                      <a:noFill/>
                    </a:lnB>
                    <a:solidFill>
                      <a:srgbClr val="B8CCE4"/>
                    </a:solidFill>
                  </a:tcPr>
                </a:tc>
                <a:tc>
                  <a:txBody>
                    <a:bodyPr/>
                    <a:lstStyle/>
                    <a:p>
                      <a:pPr algn="l" fontAlgn="b"/>
                      <a:r>
                        <a:rPr lang="ru-RU" sz="800" b="0" i="0" u="none" strike="noStrike" dirty="0">
                          <a:solidFill>
                            <a:srgbClr val="000000"/>
                          </a:solidFill>
                          <a:latin typeface="Calibri"/>
                        </a:rPr>
                        <a:t>Респираторни неоплазми со тешки или умерени компликации</a:t>
                      </a:r>
                    </a:p>
                  </a:txBody>
                  <a:tcPr marL="4838" marR="4838" marT="4838" marB="0" anchor="b">
                    <a:lnL>
                      <a:noFill/>
                    </a:lnL>
                    <a:lnR>
                      <a:noFill/>
                    </a:lnR>
                    <a:lnT>
                      <a:noFill/>
                    </a:lnT>
                    <a:lnB>
                      <a:noFill/>
                    </a:lnB>
                    <a:solidFill>
                      <a:srgbClr val="B8CCE4"/>
                    </a:solidFill>
                  </a:tcPr>
                </a:tc>
                <a:tc>
                  <a:txBody>
                    <a:bodyPr/>
                    <a:lstStyle/>
                    <a:p>
                      <a:pPr algn="r" fontAlgn="ctr"/>
                      <a:r>
                        <a:rPr lang="mk-MK" sz="800" b="0" i="0" u="none" strike="noStrike">
                          <a:solidFill>
                            <a:srgbClr val="000000"/>
                          </a:solidFill>
                          <a:latin typeface="Calibri"/>
                        </a:rPr>
                        <a:t>110.527,00</a:t>
                      </a:r>
                    </a:p>
                  </a:txBody>
                  <a:tcPr marL="4838" marR="4838" marT="4838" marB="0" anchor="ctr">
                    <a:lnL>
                      <a:noFill/>
                    </a:lnL>
                    <a:lnR>
                      <a:noFill/>
                    </a:lnR>
                    <a:lnT>
                      <a:noFill/>
                    </a:lnT>
                    <a:lnB>
                      <a:noFill/>
                    </a:lnB>
                  </a:tcPr>
                </a:tc>
                <a:tc>
                  <a:txBody>
                    <a:bodyPr/>
                    <a:lstStyle/>
                    <a:p>
                      <a:pPr algn="r" fontAlgn="ctr"/>
                      <a:r>
                        <a:rPr lang="mk-MK" sz="800" b="0" i="0" u="none" strike="noStrike">
                          <a:solidFill>
                            <a:srgbClr val="000000"/>
                          </a:solidFill>
                          <a:latin typeface="Calibri"/>
                        </a:rPr>
                        <a:t>8.045,14</a:t>
                      </a:r>
                    </a:p>
                  </a:txBody>
                  <a:tcPr marL="4838" marR="4838" marT="4838" marB="0" anchor="ctr">
                    <a:lnL>
                      <a:noFill/>
                    </a:lnL>
                    <a:lnR>
                      <a:noFill/>
                    </a:lnR>
                    <a:lnT>
                      <a:noFill/>
                    </a:lnT>
                    <a:lnB>
                      <a:noFill/>
                    </a:lnB>
                  </a:tcPr>
                </a:tc>
                <a:tc>
                  <a:txBody>
                    <a:bodyPr/>
                    <a:lstStyle/>
                    <a:p>
                      <a:pPr algn="r" fontAlgn="ctr"/>
                      <a:r>
                        <a:rPr lang="mk-MK" sz="800" b="0" i="0" u="none" strike="noStrike">
                          <a:solidFill>
                            <a:srgbClr val="000000"/>
                          </a:solidFill>
                          <a:latin typeface="Calibri"/>
                        </a:rPr>
                        <a:t>118.572,14</a:t>
                      </a:r>
                    </a:p>
                  </a:txBody>
                  <a:tcPr marL="4838" marR="4838" marT="4838" marB="0" anchor="ctr">
                    <a:lnL>
                      <a:noFill/>
                    </a:lnL>
                    <a:lnR>
                      <a:noFill/>
                    </a:lnR>
                    <a:lnT>
                      <a:noFill/>
                    </a:lnT>
                    <a:lnB>
                      <a:noFill/>
                    </a:lnB>
                  </a:tcPr>
                </a:tc>
                <a:tc>
                  <a:txBody>
                    <a:bodyPr/>
                    <a:lstStyle/>
                    <a:p>
                      <a:pPr algn="ctr" fontAlgn="ctr"/>
                      <a:r>
                        <a:rPr lang="mk-MK" sz="800" b="0" i="0" u="none" strike="noStrike">
                          <a:solidFill>
                            <a:srgbClr val="000000"/>
                          </a:solidFill>
                          <a:latin typeface="Calibri"/>
                        </a:rPr>
                        <a:t>5</a:t>
                      </a:r>
                    </a:p>
                  </a:txBody>
                  <a:tcPr marL="4838" marR="4838" marT="4838" marB="0" anchor="ctr">
                    <a:lnL>
                      <a:noFill/>
                    </a:lnL>
                    <a:lnR>
                      <a:noFill/>
                    </a:lnR>
                    <a:lnT>
                      <a:noFill/>
                    </a:lnT>
                    <a:lnB>
                      <a:noFill/>
                    </a:lnB>
                    <a:solidFill>
                      <a:srgbClr val="B8CCE4"/>
                    </a:solidFill>
                  </a:tcPr>
                </a:tc>
                <a:tc>
                  <a:txBody>
                    <a:bodyPr/>
                    <a:lstStyle/>
                    <a:p>
                      <a:pPr algn="r" fontAlgn="ctr"/>
                      <a:r>
                        <a:rPr lang="mk-MK" sz="800" b="0" i="0" u="none" strike="noStrike" dirty="0">
                          <a:solidFill>
                            <a:srgbClr val="000000"/>
                          </a:solidFill>
                          <a:latin typeface="Calibri"/>
                        </a:rPr>
                        <a:t>23.714,43</a:t>
                      </a:r>
                    </a:p>
                  </a:txBody>
                  <a:tcPr marL="4838" marR="4838" marT="4838" marB="0" anchor="ctr">
                    <a:lnL>
                      <a:noFill/>
                    </a:lnL>
                    <a:lnR>
                      <a:noFill/>
                    </a:lnR>
                    <a:lnT>
                      <a:noFill/>
                    </a:lnT>
                    <a:lnB>
                      <a:noFill/>
                    </a:lnB>
                    <a:solidFill>
                      <a:srgbClr val="B8CCE4"/>
                    </a:solidFill>
                  </a:tcPr>
                </a:tc>
                <a:tc>
                  <a:txBody>
                    <a:bodyPr/>
                    <a:lstStyle/>
                    <a:p>
                      <a:pPr algn="r" fontAlgn="ctr"/>
                      <a:r>
                        <a:rPr lang="mk-MK" sz="800" b="0" i="0" u="none" strike="noStrike">
                          <a:solidFill>
                            <a:srgbClr val="000000"/>
                          </a:solidFill>
                          <a:latin typeface="Calibri"/>
                        </a:rPr>
                        <a:t>83.150,00</a:t>
                      </a:r>
                    </a:p>
                  </a:txBody>
                  <a:tcPr marL="4838" marR="4838" marT="4838" marB="0" anchor="ctr">
                    <a:lnL>
                      <a:noFill/>
                    </a:lnL>
                    <a:lnR>
                      <a:noFill/>
                    </a:lnR>
                    <a:lnT>
                      <a:noFill/>
                    </a:lnT>
                    <a:lnB>
                      <a:noFill/>
                    </a:lnB>
                  </a:tcPr>
                </a:tc>
                <a:tc>
                  <a:txBody>
                    <a:bodyPr/>
                    <a:lstStyle/>
                    <a:p>
                      <a:pPr algn="r" fontAlgn="ctr"/>
                      <a:r>
                        <a:rPr lang="mk-MK" sz="800" b="0" i="0" u="none" strike="noStrike">
                          <a:solidFill>
                            <a:srgbClr val="000000"/>
                          </a:solidFill>
                          <a:latin typeface="Calibri"/>
                        </a:rPr>
                        <a:t>10.896,34</a:t>
                      </a:r>
                    </a:p>
                  </a:txBody>
                  <a:tcPr marL="4838" marR="4838" marT="4838" marB="0" anchor="ctr">
                    <a:lnL>
                      <a:noFill/>
                    </a:lnL>
                    <a:lnR>
                      <a:noFill/>
                    </a:lnR>
                    <a:lnT>
                      <a:noFill/>
                    </a:lnT>
                    <a:lnB>
                      <a:noFill/>
                    </a:lnB>
                  </a:tcPr>
                </a:tc>
                <a:tc>
                  <a:txBody>
                    <a:bodyPr/>
                    <a:lstStyle/>
                    <a:p>
                      <a:pPr algn="r" fontAlgn="ctr"/>
                      <a:r>
                        <a:rPr lang="mk-MK" sz="800" b="0" i="0" u="none" strike="noStrike">
                          <a:solidFill>
                            <a:srgbClr val="000000"/>
                          </a:solidFill>
                          <a:latin typeface="Calibri"/>
                        </a:rPr>
                        <a:t>94.046,34</a:t>
                      </a:r>
                    </a:p>
                  </a:txBody>
                  <a:tcPr marL="4838" marR="4838" marT="4838" marB="0" anchor="ctr">
                    <a:lnL>
                      <a:noFill/>
                    </a:lnL>
                    <a:lnR>
                      <a:noFill/>
                    </a:lnR>
                    <a:lnT>
                      <a:noFill/>
                    </a:lnT>
                    <a:lnB>
                      <a:noFill/>
                    </a:lnB>
                  </a:tcPr>
                </a:tc>
                <a:tc>
                  <a:txBody>
                    <a:bodyPr/>
                    <a:lstStyle/>
                    <a:p>
                      <a:pPr algn="ctr" fontAlgn="ctr"/>
                      <a:r>
                        <a:rPr lang="mk-MK" sz="800" b="0" i="0" u="none" strike="noStrike">
                          <a:solidFill>
                            <a:srgbClr val="000000"/>
                          </a:solidFill>
                          <a:latin typeface="Calibri"/>
                        </a:rPr>
                        <a:t>4</a:t>
                      </a:r>
                    </a:p>
                  </a:txBody>
                  <a:tcPr marL="4838" marR="4838" marT="4838" marB="0" anchor="ctr">
                    <a:lnL>
                      <a:noFill/>
                    </a:lnL>
                    <a:lnR>
                      <a:noFill/>
                    </a:lnR>
                    <a:lnT>
                      <a:noFill/>
                    </a:lnT>
                    <a:lnB>
                      <a:noFill/>
                    </a:lnB>
                    <a:solidFill>
                      <a:srgbClr val="B8CCE4"/>
                    </a:solidFill>
                  </a:tcPr>
                </a:tc>
                <a:tc>
                  <a:txBody>
                    <a:bodyPr/>
                    <a:lstStyle/>
                    <a:p>
                      <a:pPr algn="r" fontAlgn="ctr"/>
                      <a:r>
                        <a:rPr lang="mk-MK" sz="800" b="0" i="0" u="none" strike="noStrike">
                          <a:solidFill>
                            <a:srgbClr val="000000"/>
                          </a:solidFill>
                          <a:latin typeface="Calibri"/>
                        </a:rPr>
                        <a:t>23.511,59</a:t>
                      </a:r>
                    </a:p>
                  </a:txBody>
                  <a:tcPr marL="4838" marR="4838" marT="4838" marB="0" anchor="ctr">
                    <a:lnL>
                      <a:noFill/>
                    </a:lnL>
                    <a:lnR>
                      <a:noFill/>
                    </a:lnR>
                    <a:lnT>
                      <a:noFill/>
                    </a:lnT>
                    <a:lnB>
                      <a:noFill/>
                    </a:lnB>
                    <a:solidFill>
                      <a:srgbClr val="B8CCE4"/>
                    </a:solidFill>
                  </a:tcPr>
                </a:tc>
              </a:tr>
              <a:tr h="241374">
                <a:tc>
                  <a:txBody>
                    <a:bodyPr/>
                    <a:lstStyle/>
                    <a:p>
                      <a:pPr algn="ctr" fontAlgn="ctr"/>
                      <a:r>
                        <a:rPr lang="en-US" sz="800" b="1" i="0" u="none" strike="noStrike">
                          <a:solidFill>
                            <a:srgbClr val="000000"/>
                          </a:solidFill>
                          <a:latin typeface="Calibri"/>
                        </a:rPr>
                        <a:t>E71C</a:t>
                      </a:r>
                    </a:p>
                  </a:txBody>
                  <a:tcPr marL="4838" marR="4838" marT="4838" marB="0" anchor="ctr">
                    <a:lnL>
                      <a:noFill/>
                    </a:lnL>
                    <a:lnR>
                      <a:noFill/>
                    </a:lnR>
                    <a:lnT>
                      <a:noFill/>
                    </a:lnT>
                    <a:lnB>
                      <a:noFill/>
                    </a:lnB>
                    <a:solidFill>
                      <a:srgbClr val="B8CCE4"/>
                    </a:solidFill>
                  </a:tcPr>
                </a:tc>
                <a:tc>
                  <a:txBody>
                    <a:bodyPr/>
                    <a:lstStyle/>
                    <a:p>
                      <a:pPr algn="l" fontAlgn="b"/>
                      <a:r>
                        <a:rPr lang="mk-MK" sz="800" b="0" i="0" u="none" strike="noStrike" dirty="0">
                          <a:solidFill>
                            <a:srgbClr val="000000"/>
                          </a:solidFill>
                          <a:latin typeface="Calibri"/>
                        </a:rPr>
                        <a:t>Респираторни неоплазми без компликации</a:t>
                      </a:r>
                    </a:p>
                  </a:txBody>
                  <a:tcPr marL="4838" marR="4838" marT="4838" marB="0" anchor="b">
                    <a:lnL>
                      <a:noFill/>
                    </a:lnL>
                    <a:lnR>
                      <a:noFill/>
                    </a:lnR>
                    <a:lnT>
                      <a:noFill/>
                    </a:lnT>
                    <a:lnB>
                      <a:noFill/>
                    </a:lnB>
                    <a:solidFill>
                      <a:srgbClr val="B8CCE4"/>
                    </a:solidFill>
                  </a:tcPr>
                </a:tc>
                <a:tc>
                  <a:txBody>
                    <a:bodyPr/>
                    <a:lstStyle/>
                    <a:p>
                      <a:pPr algn="r" fontAlgn="ctr"/>
                      <a:r>
                        <a:rPr lang="mk-MK" sz="800" b="0" i="0" u="none" strike="noStrike">
                          <a:solidFill>
                            <a:srgbClr val="000000"/>
                          </a:solidFill>
                          <a:latin typeface="Calibri"/>
                        </a:rPr>
                        <a:t>11.153,00</a:t>
                      </a:r>
                    </a:p>
                  </a:txBody>
                  <a:tcPr marL="4838" marR="4838" marT="4838" marB="0" anchor="ctr">
                    <a:lnL>
                      <a:noFill/>
                    </a:lnL>
                    <a:lnR>
                      <a:noFill/>
                    </a:lnR>
                    <a:lnT>
                      <a:noFill/>
                    </a:lnT>
                    <a:lnB>
                      <a:noFill/>
                    </a:lnB>
                  </a:tcPr>
                </a:tc>
                <a:tc>
                  <a:txBody>
                    <a:bodyPr/>
                    <a:lstStyle/>
                    <a:p>
                      <a:pPr algn="r" fontAlgn="ctr"/>
                      <a:r>
                        <a:rPr lang="mk-MK" sz="800" b="0" i="0" u="none" strike="noStrike">
                          <a:solidFill>
                            <a:srgbClr val="000000"/>
                          </a:solidFill>
                          <a:latin typeface="Calibri"/>
                        </a:rPr>
                        <a:t>665,09</a:t>
                      </a:r>
                    </a:p>
                  </a:txBody>
                  <a:tcPr marL="4838" marR="4838" marT="4838" marB="0" anchor="ctr">
                    <a:lnL>
                      <a:noFill/>
                    </a:lnL>
                    <a:lnR>
                      <a:noFill/>
                    </a:lnR>
                    <a:lnT>
                      <a:noFill/>
                    </a:lnT>
                    <a:lnB>
                      <a:noFill/>
                    </a:lnB>
                  </a:tcPr>
                </a:tc>
                <a:tc>
                  <a:txBody>
                    <a:bodyPr/>
                    <a:lstStyle/>
                    <a:p>
                      <a:pPr algn="r" fontAlgn="ctr"/>
                      <a:r>
                        <a:rPr lang="mk-MK" sz="800" b="0" i="0" u="none" strike="noStrike">
                          <a:solidFill>
                            <a:srgbClr val="000000"/>
                          </a:solidFill>
                          <a:latin typeface="Calibri"/>
                        </a:rPr>
                        <a:t>11.818,09</a:t>
                      </a:r>
                    </a:p>
                  </a:txBody>
                  <a:tcPr marL="4838" marR="4838" marT="4838" marB="0" anchor="ctr">
                    <a:lnL>
                      <a:noFill/>
                    </a:lnL>
                    <a:lnR>
                      <a:noFill/>
                    </a:lnR>
                    <a:lnT>
                      <a:noFill/>
                    </a:lnT>
                    <a:lnB>
                      <a:noFill/>
                    </a:lnB>
                  </a:tcPr>
                </a:tc>
                <a:tc>
                  <a:txBody>
                    <a:bodyPr/>
                    <a:lstStyle/>
                    <a:p>
                      <a:pPr algn="ctr" fontAlgn="ctr"/>
                      <a:r>
                        <a:rPr lang="mk-MK" sz="800" b="0" i="0" u="none" strike="noStrike">
                          <a:solidFill>
                            <a:srgbClr val="000000"/>
                          </a:solidFill>
                          <a:latin typeface="Calibri"/>
                        </a:rPr>
                        <a:t>1</a:t>
                      </a:r>
                    </a:p>
                  </a:txBody>
                  <a:tcPr marL="4838" marR="4838" marT="4838" marB="0" anchor="ctr">
                    <a:lnL>
                      <a:noFill/>
                    </a:lnL>
                    <a:lnR>
                      <a:noFill/>
                    </a:lnR>
                    <a:lnT>
                      <a:noFill/>
                    </a:lnT>
                    <a:lnB>
                      <a:noFill/>
                    </a:lnB>
                    <a:solidFill>
                      <a:srgbClr val="B8CCE4"/>
                    </a:solidFill>
                  </a:tcPr>
                </a:tc>
                <a:tc>
                  <a:txBody>
                    <a:bodyPr/>
                    <a:lstStyle/>
                    <a:p>
                      <a:pPr algn="r" fontAlgn="ctr"/>
                      <a:r>
                        <a:rPr lang="mk-MK" sz="800" b="0" i="0" u="none" strike="noStrike">
                          <a:solidFill>
                            <a:srgbClr val="000000"/>
                          </a:solidFill>
                          <a:latin typeface="Calibri"/>
                        </a:rPr>
                        <a:t>11.818,09</a:t>
                      </a:r>
                    </a:p>
                  </a:txBody>
                  <a:tcPr marL="4838" marR="4838" marT="4838" marB="0" anchor="ctr">
                    <a:lnL>
                      <a:noFill/>
                    </a:lnL>
                    <a:lnR>
                      <a:noFill/>
                    </a:lnR>
                    <a:lnT>
                      <a:noFill/>
                    </a:lnT>
                    <a:lnB>
                      <a:noFill/>
                    </a:lnB>
                    <a:solidFill>
                      <a:srgbClr val="B8CCE4"/>
                    </a:solidFill>
                  </a:tcPr>
                </a:tc>
                <a:tc>
                  <a:txBody>
                    <a:bodyPr/>
                    <a:lstStyle/>
                    <a:p>
                      <a:pPr algn="r" fontAlgn="ctr"/>
                      <a:r>
                        <a:rPr lang="mk-MK" sz="800" b="0" i="0" u="none" strike="noStrike" dirty="0">
                          <a:solidFill>
                            <a:srgbClr val="000000"/>
                          </a:solidFill>
                          <a:latin typeface="Calibri"/>
                        </a:rPr>
                        <a:t>24.721,00</a:t>
                      </a:r>
                    </a:p>
                  </a:txBody>
                  <a:tcPr marL="4838" marR="4838" marT="4838" marB="0" anchor="ctr">
                    <a:lnL>
                      <a:noFill/>
                    </a:lnL>
                    <a:lnR>
                      <a:noFill/>
                    </a:lnR>
                    <a:lnT>
                      <a:noFill/>
                    </a:lnT>
                    <a:lnB>
                      <a:noFill/>
                    </a:lnB>
                  </a:tcPr>
                </a:tc>
                <a:tc>
                  <a:txBody>
                    <a:bodyPr/>
                    <a:lstStyle/>
                    <a:p>
                      <a:pPr algn="r" fontAlgn="ctr"/>
                      <a:r>
                        <a:rPr lang="mk-MK" sz="800" b="0" i="0" u="none" strike="noStrike">
                          <a:solidFill>
                            <a:srgbClr val="000000"/>
                          </a:solidFill>
                          <a:latin typeface="Calibri"/>
                        </a:rPr>
                        <a:t>2.420,68</a:t>
                      </a:r>
                    </a:p>
                  </a:txBody>
                  <a:tcPr marL="4838" marR="4838" marT="4838" marB="0" anchor="ctr">
                    <a:lnL>
                      <a:noFill/>
                    </a:lnL>
                    <a:lnR>
                      <a:noFill/>
                    </a:lnR>
                    <a:lnT>
                      <a:noFill/>
                    </a:lnT>
                    <a:lnB>
                      <a:noFill/>
                    </a:lnB>
                  </a:tcPr>
                </a:tc>
                <a:tc>
                  <a:txBody>
                    <a:bodyPr/>
                    <a:lstStyle/>
                    <a:p>
                      <a:pPr algn="r" fontAlgn="ctr"/>
                      <a:r>
                        <a:rPr lang="mk-MK" sz="800" b="0" i="0" u="none" strike="noStrike">
                          <a:solidFill>
                            <a:srgbClr val="000000"/>
                          </a:solidFill>
                          <a:latin typeface="Calibri"/>
                        </a:rPr>
                        <a:t>27.141,68</a:t>
                      </a:r>
                    </a:p>
                  </a:txBody>
                  <a:tcPr marL="4838" marR="4838" marT="4838" marB="0" anchor="ctr">
                    <a:lnL>
                      <a:noFill/>
                    </a:lnL>
                    <a:lnR>
                      <a:noFill/>
                    </a:lnR>
                    <a:lnT>
                      <a:noFill/>
                    </a:lnT>
                    <a:lnB>
                      <a:noFill/>
                    </a:lnB>
                  </a:tcPr>
                </a:tc>
                <a:tc>
                  <a:txBody>
                    <a:bodyPr/>
                    <a:lstStyle/>
                    <a:p>
                      <a:pPr algn="ctr" fontAlgn="ctr"/>
                      <a:r>
                        <a:rPr lang="mk-MK" sz="800" b="0" i="0" u="none" strike="noStrike">
                          <a:solidFill>
                            <a:srgbClr val="000000"/>
                          </a:solidFill>
                          <a:latin typeface="Calibri"/>
                        </a:rPr>
                        <a:t>1</a:t>
                      </a:r>
                    </a:p>
                  </a:txBody>
                  <a:tcPr marL="4838" marR="4838" marT="4838" marB="0" anchor="ctr">
                    <a:lnL>
                      <a:noFill/>
                    </a:lnL>
                    <a:lnR>
                      <a:noFill/>
                    </a:lnR>
                    <a:lnT>
                      <a:noFill/>
                    </a:lnT>
                    <a:lnB>
                      <a:noFill/>
                    </a:lnB>
                    <a:solidFill>
                      <a:srgbClr val="B8CCE4"/>
                    </a:solidFill>
                  </a:tcPr>
                </a:tc>
                <a:tc>
                  <a:txBody>
                    <a:bodyPr/>
                    <a:lstStyle/>
                    <a:p>
                      <a:pPr algn="r" fontAlgn="ctr"/>
                      <a:r>
                        <a:rPr lang="mk-MK" sz="800" b="0" i="0" u="none" strike="noStrike">
                          <a:solidFill>
                            <a:srgbClr val="000000"/>
                          </a:solidFill>
                          <a:latin typeface="Calibri"/>
                        </a:rPr>
                        <a:t>27.141,68</a:t>
                      </a:r>
                    </a:p>
                  </a:txBody>
                  <a:tcPr marL="4838" marR="4838" marT="4838" marB="0" anchor="ctr">
                    <a:lnL>
                      <a:noFill/>
                    </a:lnL>
                    <a:lnR>
                      <a:noFill/>
                    </a:lnR>
                    <a:lnT>
                      <a:noFill/>
                    </a:lnT>
                    <a:lnB>
                      <a:noFill/>
                    </a:lnB>
                    <a:solidFill>
                      <a:srgbClr val="B8CCE4"/>
                    </a:solidFill>
                  </a:tcPr>
                </a:tc>
              </a:tr>
              <a:tr h="241374">
                <a:tc>
                  <a:txBody>
                    <a:bodyPr/>
                    <a:lstStyle/>
                    <a:p>
                      <a:pPr algn="ctr" fontAlgn="ctr"/>
                      <a:r>
                        <a:rPr lang="en-US" sz="800" b="1" i="0" u="none" strike="noStrike">
                          <a:solidFill>
                            <a:srgbClr val="000000"/>
                          </a:solidFill>
                          <a:latin typeface="Calibri"/>
                        </a:rPr>
                        <a:t>F62A</a:t>
                      </a:r>
                    </a:p>
                  </a:txBody>
                  <a:tcPr marL="4838" marR="4838" marT="4838" marB="0" anchor="ctr">
                    <a:lnL>
                      <a:noFill/>
                    </a:lnL>
                    <a:lnR>
                      <a:noFill/>
                    </a:lnR>
                    <a:lnT>
                      <a:noFill/>
                    </a:lnT>
                    <a:lnB>
                      <a:noFill/>
                    </a:lnB>
                    <a:solidFill>
                      <a:srgbClr val="B8CCE4"/>
                    </a:solidFill>
                  </a:tcPr>
                </a:tc>
                <a:tc>
                  <a:txBody>
                    <a:bodyPr/>
                    <a:lstStyle/>
                    <a:p>
                      <a:pPr algn="l" fontAlgn="b"/>
                      <a:r>
                        <a:rPr lang="ru-RU" sz="800" b="0" i="0" u="none" strike="noStrike" dirty="0">
                          <a:solidFill>
                            <a:srgbClr val="000000"/>
                          </a:solidFill>
                          <a:latin typeface="Calibri"/>
                        </a:rPr>
                        <a:t>Срцева слабост и шок со катастрофални компликации</a:t>
                      </a:r>
                    </a:p>
                  </a:txBody>
                  <a:tcPr marL="4838" marR="4838" marT="4838" marB="0" anchor="b">
                    <a:lnL>
                      <a:noFill/>
                    </a:lnL>
                    <a:lnR>
                      <a:noFill/>
                    </a:lnR>
                    <a:lnT>
                      <a:noFill/>
                    </a:lnT>
                    <a:lnB>
                      <a:noFill/>
                    </a:lnB>
                    <a:solidFill>
                      <a:srgbClr val="B8CCE4"/>
                    </a:solidFill>
                  </a:tcPr>
                </a:tc>
                <a:tc>
                  <a:txBody>
                    <a:bodyPr/>
                    <a:lstStyle/>
                    <a:p>
                      <a:pPr algn="r" fontAlgn="ctr"/>
                      <a:r>
                        <a:rPr lang="mk-MK" sz="800" b="0" i="0" u="none" strike="noStrike">
                          <a:solidFill>
                            <a:srgbClr val="000000"/>
                          </a:solidFill>
                          <a:latin typeface="Calibri"/>
                        </a:rPr>
                        <a:t>131.573,00</a:t>
                      </a:r>
                    </a:p>
                  </a:txBody>
                  <a:tcPr marL="4838" marR="4838" marT="4838" marB="0" anchor="ctr">
                    <a:lnL>
                      <a:noFill/>
                    </a:lnL>
                    <a:lnR>
                      <a:noFill/>
                    </a:lnR>
                    <a:lnT>
                      <a:noFill/>
                    </a:lnT>
                    <a:lnB>
                      <a:noFill/>
                    </a:lnB>
                  </a:tcPr>
                </a:tc>
                <a:tc>
                  <a:txBody>
                    <a:bodyPr/>
                    <a:lstStyle/>
                    <a:p>
                      <a:pPr algn="r" fontAlgn="ctr"/>
                      <a:r>
                        <a:rPr lang="mk-MK" sz="800" b="0" i="0" u="none" strike="noStrike">
                          <a:solidFill>
                            <a:srgbClr val="000000"/>
                          </a:solidFill>
                          <a:latin typeface="Calibri"/>
                        </a:rPr>
                        <a:t>12.058,24</a:t>
                      </a:r>
                    </a:p>
                  </a:txBody>
                  <a:tcPr marL="4838" marR="4838" marT="4838" marB="0" anchor="ctr">
                    <a:lnL>
                      <a:noFill/>
                    </a:lnL>
                    <a:lnR>
                      <a:noFill/>
                    </a:lnR>
                    <a:lnT>
                      <a:noFill/>
                    </a:lnT>
                    <a:lnB>
                      <a:noFill/>
                    </a:lnB>
                  </a:tcPr>
                </a:tc>
                <a:tc>
                  <a:txBody>
                    <a:bodyPr/>
                    <a:lstStyle/>
                    <a:p>
                      <a:pPr algn="r" fontAlgn="ctr"/>
                      <a:r>
                        <a:rPr lang="mk-MK" sz="800" b="0" i="0" u="none" strike="noStrike">
                          <a:solidFill>
                            <a:srgbClr val="000000"/>
                          </a:solidFill>
                          <a:latin typeface="Calibri"/>
                        </a:rPr>
                        <a:t>143.631,24</a:t>
                      </a:r>
                    </a:p>
                  </a:txBody>
                  <a:tcPr marL="4838" marR="4838" marT="4838" marB="0" anchor="ctr">
                    <a:lnL>
                      <a:noFill/>
                    </a:lnL>
                    <a:lnR>
                      <a:noFill/>
                    </a:lnR>
                    <a:lnT>
                      <a:noFill/>
                    </a:lnT>
                    <a:lnB>
                      <a:noFill/>
                    </a:lnB>
                  </a:tcPr>
                </a:tc>
                <a:tc>
                  <a:txBody>
                    <a:bodyPr/>
                    <a:lstStyle/>
                    <a:p>
                      <a:pPr algn="ctr" fontAlgn="ctr"/>
                      <a:r>
                        <a:rPr lang="mk-MK" sz="800" b="0" i="0" u="none" strike="noStrike">
                          <a:solidFill>
                            <a:srgbClr val="000000"/>
                          </a:solidFill>
                          <a:latin typeface="Calibri"/>
                        </a:rPr>
                        <a:t>6</a:t>
                      </a:r>
                    </a:p>
                  </a:txBody>
                  <a:tcPr marL="4838" marR="4838" marT="4838" marB="0" anchor="ctr">
                    <a:lnL>
                      <a:noFill/>
                    </a:lnL>
                    <a:lnR>
                      <a:noFill/>
                    </a:lnR>
                    <a:lnT>
                      <a:noFill/>
                    </a:lnT>
                    <a:lnB>
                      <a:noFill/>
                    </a:lnB>
                    <a:solidFill>
                      <a:srgbClr val="B8CCE4"/>
                    </a:solidFill>
                  </a:tcPr>
                </a:tc>
                <a:tc>
                  <a:txBody>
                    <a:bodyPr/>
                    <a:lstStyle/>
                    <a:p>
                      <a:pPr algn="r" fontAlgn="ctr"/>
                      <a:r>
                        <a:rPr lang="mk-MK" sz="800" b="0" i="0" u="none" strike="noStrike">
                          <a:solidFill>
                            <a:srgbClr val="000000"/>
                          </a:solidFill>
                          <a:latin typeface="Calibri"/>
                        </a:rPr>
                        <a:t>23.938,54</a:t>
                      </a:r>
                    </a:p>
                  </a:txBody>
                  <a:tcPr marL="4838" marR="4838" marT="4838" marB="0" anchor="ctr">
                    <a:lnL>
                      <a:noFill/>
                    </a:lnL>
                    <a:lnR>
                      <a:noFill/>
                    </a:lnR>
                    <a:lnT>
                      <a:noFill/>
                    </a:lnT>
                    <a:lnB>
                      <a:noFill/>
                    </a:lnB>
                    <a:solidFill>
                      <a:srgbClr val="B8CCE4"/>
                    </a:solidFill>
                  </a:tcPr>
                </a:tc>
                <a:tc>
                  <a:txBody>
                    <a:bodyPr/>
                    <a:lstStyle/>
                    <a:p>
                      <a:pPr algn="r" fontAlgn="ctr"/>
                      <a:r>
                        <a:rPr lang="mk-MK" sz="800" b="0" i="0" u="none" strike="noStrike" dirty="0">
                          <a:solidFill>
                            <a:srgbClr val="000000"/>
                          </a:solidFill>
                          <a:latin typeface="Calibri"/>
                        </a:rPr>
                        <a:t>64.406,00</a:t>
                      </a:r>
                    </a:p>
                  </a:txBody>
                  <a:tcPr marL="4838" marR="4838" marT="4838" marB="0" anchor="ctr">
                    <a:lnL>
                      <a:noFill/>
                    </a:lnL>
                    <a:lnR>
                      <a:noFill/>
                    </a:lnR>
                    <a:lnT>
                      <a:noFill/>
                    </a:lnT>
                    <a:lnB>
                      <a:noFill/>
                    </a:lnB>
                  </a:tcPr>
                </a:tc>
                <a:tc>
                  <a:txBody>
                    <a:bodyPr/>
                    <a:lstStyle/>
                    <a:p>
                      <a:pPr algn="r" fontAlgn="ctr"/>
                      <a:r>
                        <a:rPr lang="mk-MK" sz="800" b="0" i="0" u="none" strike="noStrike">
                          <a:solidFill>
                            <a:srgbClr val="000000"/>
                          </a:solidFill>
                          <a:latin typeface="Calibri"/>
                        </a:rPr>
                        <a:t>5.320,61</a:t>
                      </a:r>
                    </a:p>
                  </a:txBody>
                  <a:tcPr marL="4838" marR="4838" marT="4838" marB="0" anchor="ctr">
                    <a:lnL>
                      <a:noFill/>
                    </a:lnL>
                    <a:lnR>
                      <a:noFill/>
                    </a:lnR>
                    <a:lnT>
                      <a:noFill/>
                    </a:lnT>
                    <a:lnB>
                      <a:noFill/>
                    </a:lnB>
                  </a:tcPr>
                </a:tc>
                <a:tc>
                  <a:txBody>
                    <a:bodyPr/>
                    <a:lstStyle/>
                    <a:p>
                      <a:pPr algn="r" fontAlgn="ctr"/>
                      <a:r>
                        <a:rPr lang="mk-MK" sz="800" b="0" i="0" u="none" strike="noStrike">
                          <a:solidFill>
                            <a:srgbClr val="000000"/>
                          </a:solidFill>
                          <a:latin typeface="Calibri"/>
                        </a:rPr>
                        <a:t>69.726,61</a:t>
                      </a:r>
                    </a:p>
                  </a:txBody>
                  <a:tcPr marL="4838" marR="4838" marT="4838" marB="0" anchor="ctr">
                    <a:lnL>
                      <a:noFill/>
                    </a:lnL>
                    <a:lnR>
                      <a:noFill/>
                    </a:lnR>
                    <a:lnT>
                      <a:noFill/>
                    </a:lnT>
                    <a:lnB>
                      <a:noFill/>
                    </a:lnB>
                  </a:tcPr>
                </a:tc>
                <a:tc>
                  <a:txBody>
                    <a:bodyPr/>
                    <a:lstStyle/>
                    <a:p>
                      <a:pPr algn="ctr" fontAlgn="ctr"/>
                      <a:r>
                        <a:rPr lang="mk-MK" sz="800" b="0" i="0" u="none" strike="noStrike">
                          <a:solidFill>
                            <a:srgbClr val="000000"/>
                          </a:solidFill>
                          <a:latin typeface="Calibri"/>
                        </a:rPr>
                        <a:t>5</a:t>
                      </a:r>
                    </a:p>
                  </a:txBody>
                  <a:tcPr marL="4838" marR="4838" marT="4838" marB="0" anchor="ctr">
                    <a:lnL>
                      <a:noFill/>
                    </a:lnL>
                    <a:lnR>
                      <a:noFill/>
                    </a:lnR>
                    <a:lnT>
                      <a:noFill/>
                    </a:lnT>
                    <a:lnB>
                      <a:noFill/>
                    </a:lnB>
                    <a:solidFill>
                      <a:srgbClr val="B8CCE4"/>
                    </a:solidFill>
                  </a:tcPr>
                </a:tc>
                <a:tc>
                  <a:txBody>
                    <a:bodyPr/>
                    <a:lstStyle/>
                    <a:p>
                      <a:pPr algn="r" fontAlgn="ctr"/>
                      <a:r>
                        <a:rPr lang="mk-MK" sz="800" b="0" i="0" u="none" strike="noStrike">
                          <a:solidFill>
                            <a:srgbClr val="000000"/>
                          </a:solidFill>
                          <a:latin typeface="Calibri"/>
                        </a:rPr>
                        <a:t>13.945,32</a:t>
                      </a:r>
                    </a:p>
                  </a:txBody>
                  <a:tcPr marL="4838" marR="4838" marT="4838" marB="0" anchor="ctr">
                    <a:lnL>
                      <a:noFill/>
                    </a:lnL>
                    <a:lnR>
                      <a:noFill/>
                    </a:lnR>
                    <a:lnT>
                      <a:noFill/>
                    </a:lnT>
                    <a:lnB>
                      <a:noFill/>
                    </a:lnB>
                    <a:solidFill>
                      <a:srgbClr val="B8CCE4"/>
                    </a:solidFill>
                  </a:tcPr>
                </a:tc>
              </a:tr>
              <a:tr h="241374">
                <a:tc>
                  <a:txBody>
                    <a:bodyPr/>
                    <a:lstStyle/>
                    <a:p>
                      <a:pPr algn="ctr" fontAlgn="ctr"/>
                      <a:r>
                        <a:rPr lang="en-US" sz="800" b="1" i="0" u="none" strike="noStrike">
                          <a:solidFill>
                            <a:srgbClr val="000000"/>
                          </a:solidFill>
                          <a:latin typeface="Calibri"/>
                        </a:rPr>
                        <a:t>F62B</a:t>
                      </a:r>
                    </a:p>
                  </a:txBody>
                  <a:tcPr marL="4838" marR="4838" marT="4838" marB="0" anchor="ctr">
                    <a:lnL>
                      <a:noFill/>
                    </a:lnL>
                    <a:lnR>
                      <a:noFill/>
                    </a:lnR>
                    <a:lnT>
                      <a:noFill/>
                    </a:lnT>
                    <a:lnB>
                      <a:noFill/>
                    </a:lnB>
                    <a:solidFill>
                      <a:srgbClr val="B8CCE4"/>
                    </a:solidFill>
                  </a:tcPr>
                </a:tc>
                <a:tc>
                  <a:txBody>
                    <a:bodyPr/>
                    <a:lstStyle/>
                    <a:p>
                      <a:pPr algn="l" fontAlgn="b"/>
                      <a:r>
                        <a:rPr lang="ru-RU" sz="800" b="0" i="0" u="none" strike="noStrike" dirty="0">
                          <a:solidFill>
                            <a:srgbClr val="000000"/>
                          </a:solidFill>
                          <a:latin typeface="Calibri"/>
                        </a:rPr>
                        <a:t>Срцева слабост и шок без катастрофални компликации</a:t>
                      </a:r>
                    </a:p>
                  </a:txBody>
                  <a:tcPr marL="4838" marR="4838" marT="4838" marB="0" anchor="b">
                    <a:lnL>
                      <a:noFill/>
                    </a:lnL>
                    <a:lnR>
                      <a:noFill/>
                    </a:lnR>
                    <a:lnT>
                      <a:noFill/>
                    </a:lnT>
                    <a:lnB>
                      <a:noFill/>
                    </a:lnB>
                    <a:solidFill>
                      <a:srgbClr val="B8CCE4"/>
                    </a:solidFill>
                  </a:tcPr>
                </a:tc>
                <a:tc>
                  <a:txBody>
                    <a:bodyPr/>
                    <a:lstStyle/>
                    <a:p>
                      <a:pPr algn="r" fontAlgn="ctr"/>
                      <a:r>
                        <a:rPr lang="mk-MK" sz="800" b="0" i="0" u="none" strike="noStrike">
                          <a:solidFill>
                            <a:srgbClr val="000000"/>
                          </a:solidFill>
                          <a:latin typeface="Calibri"/>
                        </a:rPr>
                        <a:t>734.838,00</a:t>
                      </a:r>
                    </a:p>
                  </a:txBody>
                  <a:tcPr marL="4838" marR="4838" marT="4838" marB="0" anchor="ctr">
                    <a:lnL>
                      <a:noFill/>
                    </a:lnL>
                    <a:lnR>
                      <a:noFill/>
                    </a:lnR>
                    <a:lnT>
                      <a:noFill/>
                    </a:lnT>
                    <a:lnB>
                      <a:noFill/>
                    </a:lnB>
                  </a:tcPr>
                </a:tc>
                <a:tc>
                  <a:txBody>
                    <a:bodyPr/>
                    <a:lstStyle/>
                    <a:p>
                      <a:pPr algn="r" fontAlgn="ctr"/>
                      <a:r>
                        <a:rPr lang="mk-MK" sz="800" b="0" i="0" u="none" strike="noStrike">
                          <a:solidFill>
                            <a:srgbClr val="000000"/>
                          </a:solidFill>
                          <a:latin typeface="Calibri"/>
                        </a:rPr>
                        <a:t>47.030,91</a:t>
                      </a:r>
                    </a:p>
                  </a:txBody>
                  <a:tcPr marL="4838" marR="4838" marT="4838" marB="0" anchor="ctr">
                    <a:lnL>
                      <a:noFill/>
                    </a:lnL>
                    <a:lnR>
                      <a:noFill/>
                    </a:lnR>
                    <a:lnT>
                      <a:noFill/>
                    </a:lnT>
                    <a:lnB>
                      <a:noFill/>
                    </a:lnB>
                  </a:tcPr>
                </a:tc>
                <a:tc>
                  <a:txBody>
                    <a:bodyPr/>
                    <a:lstStyle/>
                    <a:p>
                      <a:pPr algn="r" fontAlgn="ctr"/>
                      <a:r>
                        <a:rPr lang="mk-MK" sz="800" b="0" i="0" u="none" strike="noStrike">
                          <a:solidFill>
                            <a:srgbClr val="000000"/>
                          </a:solidFill>
                          <a:latin typeface="Calibri"/>
                        </a:rPr>
                        <a:t>781.868,91</a:t>
                      </a:r>
                    </a:p>
                  </a:txBody>
                  <a:tcPr marL="4838" marR="4838" marT="4838" marB="0" anchor="ctr">
                    <a:lnL>
                      <a:noFill/>
                    </a:lnL>
                    <a:lnR>
                      <a:noFill/>
                    </a:lnR>
                    <a:lnT>
                      <a:noFill/>
                    </a:lnT>
                    <a:lnB>
                      <a:noFill/>
                    </a:lnB>
                  </a:tcPr>
                </a:tc>
                <a:tc>
                  <a:txBody>
                    <a:bodyPr/>
                    <a:lstStyle/>
                    <a:p>
                      <a:pPr algn="ctr" fontAlgn="ctr"/>
                      <a:r>
                        <a:rPr lang="mk-MK" sz="800" b="0" i="0" u="none" strike="noStrike">
                          <a:solidFill>
                            <a:srgbClr val="000000"/>
                          </a:solidFill>
                          <a:latin typeface="Calibri"/>
                        </a:rPr>
                        <a:t>50</a:t>
                      </a:r>
                    </a:p>
                  </a:txBody>
                  <a:tcPr marL="4838" marR="4838" marT="4838" marB="0" anchor="ctr">
                    <a:lnL>
                      <a:noFill/>
                    </a:lnL>
                    <a:lnR>
                      <a:noFill/>
                    </a:lnR>
                    <a:lnT>
                      <a:noFill/>
                    </a:lnT>
                    <a:lnB>
                      <a:noFill/>
                    </a:lnB>
                    <a:solidFill>
                      <a:srgbClr val="B8CCE4"/>
                    </a:solidFill>
                  </a:tcPr>
                </a:tc>
                <a:tc>
                  <a:txBody>
                    <a:bodyPr/>
                    <a:lstStyle/>
                    <a:p>
                      <a:pPr algn="r" fontAlgn="ctr"/>
                      <a:r>
                        <a:rPr lang="mk-MK" sz="800" b="0" i="0" u="none" strike="noStrike">
                          <a:solidFill>
                            <a:srgbClr val="000000"/>
                          </a:solidFill>
                          <a:latin typeface="Calibri"/>
                        </a:rPr>
                        <a:t>15.637,38</a:t>
                      </a:r>
                    </a:p>
                  </a:txBody>
                  <a:tcPr marL="4838" marR="4838" marT="4838" marB="0" anchor="ctr">
                    <a:lnL>
                      <a:noFill/>
                    </a:lnL>
                    <a:lnR>
                      <a:noFill/>
                    </a:lnR>
                    <a:lnT>
                      <a:noFill/>
                    </a:lnT>
                    <a:lnB>
                      <a:noFill/>
                    </a:lnB>
                    <a:solidFill>
                      <a:srgbClr val="B8CCE4"/>
                    </a:solidFill>
                  </a:tcPr>
                </a:tc>
                <a:tc>
                  <a:txBody>
                    <a:bodyPr/>
                    <a:lstStyle/>
                    <a:p>
                      <a:pPr algn="r" fontAlgn="ctr"/>
                      <a:r>
                        <a:rPr lang="mk-MK" sz="800" b="0" i="0" u="none" strike="noStrike">
                          <a:solidFill>
                            <a:srgbClr val="000000"/>
                          </a:solidFill>
                          <a:latin typeface="Calibri"/>
                        </a:rPr>
                        <a:t>555.886,00</a:t>
                      </a:r>
                    </a:p>
                  </a:txBody>
                  <a:tcPr marL="4838" marR="4838" marT="4838" marB="0" anchor="ctr">
                    <a:lnL>
                      <a:noFill/>
                    </a:lnL>
                    <a:lnR>
                      <a:noFill/>
                    </a:lnR>
                    <a:lnT>
                      <a:noFill/>
                    </a:lnT>
                    <a:lnB>
                      <a:noFill/>
                    </a:lnB>
                  </a:tcPr>
                </a:tc>
                <a:tc>
                  <a:txBody>
                    <a:bodyPr/>
                    <a:lstStyle/>
                    <a:p>
                      <a:pPr algn="r" fontAlgn="ctr"/>
                      <a:r>
                        <a:rPr lang="mk-MK" sz="800" b="0" i="0" u="none" strike="noStrike" dirty="0">
                          <a:solidFill>
                            <a:srgbClr val="000000"/>
                          </a:solidFill>
                          <a:latin typeface="Calibri"/>
                        </a:rPr>
                        <a:t>37.498,43</a:t>
                      </a:r>
                    </a:p>
                  </a:txBody>
                  <a:tcPr marL="4838" marR="4838" marT="4838" marB="0" anchor="ctr">
                    <a:lnL>
                      <a:noFill/>
                    </a:lnL>
                    <a:lnR>
                      <a:noFill/>
                    </a:lnR>
                    <a:lnT>
                      <a:noFill/>
                    </a:lnT>
                    <a:lnB>
                      <a:noFill/>
                    </a:lnB>
                  </a:tcPr>
                </a:tc>
                <a:tc>
                  <a:txBody>
                    <a:bodyPr/>
                    <a:lstStyle/>
                    <a:p>
                      <a:pPr algn="r" fontAlgn="ctr"/>
                      <a:r>
                        <a:rPr lang="mk-MK" sz="800" b="0" i="0" u="none" strike="noStrike">
                          <a:solidFill>
                            <a:srgbClr val="000000"/>
                          </a:solidFill>
                          <a:latin typeface="Calibri"/>
                        </a:rPr>
                        <a:t>593.384,43</a:t>
                      </a:r>
                    </a:p>
                  </a:txBody>
                  <a:tcPr marL="4838" marR="4838" marT="4838" marB="0" anchor="ctr">
                    <a:lnL>
                      <a:noFill/>
                    </a:lnL>
                    <a:lnR>
                      <a:noFill/>
                    </a:lnR>
                    <a:lnT>
                      <a:noFill/>
                    </a:lnT>
                    <a:lnB>
                      <a:noFill/>
                    </a:lnB>
                  </a:tcPr>
                </a:tc>
                <a:tc>
                  <a:txBody>
                    <a:bodyPr/>
                    <a:lstStyle/>
                    <a:p>
                      <a:pPr algn="ctr" fontAlgn="ctr"/>
                      <a:r>
                        <a:rPr lang="mk-MK" sz="800" b="0" i="0" u="none" strike="noStrike">
                          <a:solidFill>
                            <a:srgbClr val="000000"/>
                          </a:solidFill>
                          <a:latin typeface="Calibri"/>
                        </a:rPr>
                        <a:t>41</a:t>
                      </a:r>
                    </a:p>
                  </a:txBody>
                  <a:tcPr marL="4838" marR="4838" marT="4838" marB="0" anchor="ctr">
                    <a:lnL>
                      <a:noFill/>
                    </a:lnL>
                    <a:lnR>
                      <a:noFill/>
                    </a:lnR>
                    <a:lnT>
                      <a:noFill/>
                    </a:lnT>
                    <a:lnB>
                      <a:noFill/>
                    </a:lnB>
                    <a:solidFill>
                      <a:srgbClr val="B8CCE4"/>
                    </a:solidFill>
                  </a:tcPr>
                </a:tc>
                <a:tc>
                  <a:txBody>
                    <a:bodyPr/>
                    <a:lstStyle/>
                    <a:p>
                      <a:pPr algn="r" fontAlgn="ctr"/>
                      <a:r>
                        <a:rPr lang="mk-MK" sz="800" b="0" i="0" u="none" strike="noStrike">
                          <a:solidFill>
                            <a:srgbClr val="000000"/>
                          </a:solidFill>
                          <a:latin typeface="Calibri"/>
                        </a:rPr>
                        <a:t>14.472,79</a:t>
                      </a:r>
                    </a:p>
                  </a:txBody>
                  <a:tcPr marL="4838" marR="4838" marT="4838" marB="0" anchor="ctr">
                    <a:lnL>
                      <a:noFill/>
                    </a:lnL>
                    <a:lnR>
                      <a:noFill/>
                    </a:lnR>
                    <a:lnT>
                      <a:noFill/>
                    </a:lnT>
                    <a:lnB>
                      <a:noFill/>
                    </a:lnB>
                    <a:solidFill>
                      <a:srgbClr val="B8CCE4"/>
                    </a:solidFill>
                  </a:tcPr>
                </a:tc>
              </a:tr>
              <a:tr h="241374">
                <a:tc>
                  <a:txBody>
                    <a:bodyPr/>
                    <a:lstStyle/>
                    <a:p>
                      <a:pPr algn="ctr" fontAlgn="ctr"/>
                      <a:r>
                        <a:rPr lang="en-US" sz="800" b="1" i="0" u="none" strike="noStrike">
                          <a:solidFill>
                            <a:srgbClr val="000000"/>
                          </a:solidFill>
                          <a:latin typeface="Calibri"/>
                        </a:rPr>
                        <a:t>F66A</a:t>
                      </a:r>
                    </a:p>
                  </a:txBody>
                  <a:tcPr marL="4838" marR="4838" marT="4838" marB="0" anchor="ctr">
                    <a:lnL>
                      <a:noFill/>
                    </a:lnL>
                    <a:lnR>
                      <a:noFill/>
                    </a:lnR>
                    <a:lnT>
                      <a:noFill/>
                    </a:lnT>
                    <a:lnB>
                      <a:noFill/>
                    </a:lnB>
                    <a:solidFill>
                      <a:srgbClr val="B8CCE4"/>
                    </a:solidFill>
                  </a:tcPr>
                </a:tc>
                <a:tc>
                  <a:txBody>
                    <a:bodyPr/>
                    <a:lstStyle/>
                    <a:p>
                      <a:pPr algn="l" fontAlgn="b"/>
                      <a:r>
                        <a:rPr lang="mk-MK" sz="800" b="0" i="0" u="none" strike="noStrike" dirty="0">
                          <a:solidFill>
                            <a:srgbClr val="000000"/>
                          </a:solidFill>
                          <a:latin typeface="Calibri"/>
                        </a:rPr>
                        <a:t>Коронарна атеросклероза со компликации</a:t>
                      </a:r>
                    </a:p>
                  </a:txBody>
                  <a:tcPr marL="4838" marR="4838" marT="4838" marB="0" anchor="b">
                    <a:lnL>
                      <a:noFill/>
                    </a:lnL>
                    <a:lnR>
                      <a:noFill/>
                    </a:lnR>
                    <a:lnT>
                      <a:noFill/>
                    </a:lnT>
                    <a:lnB>
                      <a:noFill/>
                    </a:lnB>
                    <a:solidFill>
                      <a:srgbClr val="B8CCE4"/>
                    </a:solidFill>
                  </a:tcPr>
                </a:tc>
                <a:tc>
                  <a:txBody>
                    <a:bodyPr/>
                    <a:lstStyle/>
                    <a:p>
                      <a:pPr algn="r" fontAlgn="ctr"/>
                      <a:r>
                        <a:rPr lang="mk-MK" sz="800" b="0" i="0" u="none" strike="noStrike">
                          <a:solidFill>
                            <a:srgbClr val="000000"/>
                          </a:solidFill>
                          <a:latin typeface="Calibri"/>
                        </a:rPr>
                        <a:t>809.170,00</a:t>
                      </a:r>
                    </a:p>
                  </a:txBody>
                  <a:tcPr marL="4838" marR="4838" marT="4838" marB="0" anchor="ctr">
                    <a:lnL>
                      <a:noFill/>
                    </a:lnL>
                    <a:lnR>
                      <a:noFill/>
                    </a:lnR>
                    <a:lnT>
                      <a:noFill/>
                    </a:lnT>
                    <a:lnB>
                      <a:noFill/>
                    </a:lnB>
                  </a:tcPr>
                </a:tc>
                <a:tc>
                  <a:txBody>
                    <a:bodyPr/>
                    <a:lstStyle/>
                    <a:p>
                      <a:pPr algn="r" fontAlgn="ctr"/>
                      <a:r>
                        <a:rPr lang="mk-MK" sz="800" b="0" i="0" u="none" strike="noStrike">
                          <a:solidFill>
                            <a:srgbClr val="000000"/>
                          </a:solidFill>
                          <a:latin typeface="Calibri"/>
                        </a:rPr>
                        <a:t>47.477,86</a:t>
                      </a:r>
                    </a:p>
                  </a:txBody>
                  <a:tcPr marL="4838" marR="4838" marT="4838" marB="0" anchor="ctr">
                    <a:lnL>
                      <a:noFill/>
                    </a:lnL>
                    <a:lnR>
                      <a:noFill/>
                    </a:lnR>
                    <a:lnT>
                      <a:noFill/>
                    </a:lnT>
                    <a:lnB>
                      <a:noFill/>
                    </a:lnB>
                  </a:tcPr>
                </a:tc>
                <a:tc>
                  <a:txBody>
                    <a:bodyPr/>
                    <a:lstStyle/>
                    <a:p>
                      <a:pPr algn="r" fontAlgn="ctr"/>
                      <a:r>
                        <a:rPr lang="mk-MK" sz="800" b="0" i="0" u="none" strike="noStrike">
                          <a:solidFill>
                            <a:srgbClr val="000000"/>
                          </a:solidFill>
                          <a:latin typeface="Calibri"/>
                        </a:rPr>
                        <a:t>856.647,86</a:t>
                      </a:r>
                    </a:p>
                  </a:txBody>
                  <a:tcPr marL="4838" marR="4838" marT="4838" marB="0" anchor="ctr">
                    <a:lnL>
                      <a:noFill/>
                    </a:lnL>
                    <a:lnR>
                      <a:noFill/>
                    </a:lnR>
                    <a:lnT>
                      <a:noFill/>
                    </a:lnT>
                    <a:lnB>
                      <a:noFill/>
                    </a:lnB>
                  </a:tcPr>
                </a:tc>
                <a:tc>
                  <a:txBody>
                    <a:bodyPr/>
                    <a:lstStyle/>
                    <a:p>
                      <a:pPr algn="ctr" fontAlgn="ctr"/>
                      <a:r>
                        <a:rPr lang="mk-MK" sz="800" b="0" i="0" u="none" strike="noStrike">
                          <a:solidFill>
                            <a:srgbClr val="000000"/>
                          </a:solidFill>
                          <a:latin typeface="Calibri"/>
                        </a:rPr>
                        <a:t>56</a:t>
                      </a:r>
                    </a:p>
                  </a:txBody>
                  <a:tcPr marL="4838" marR="4838" marT="4838" marB="0" anchor="ctr">
                    <a:lnL>
                      <a:noFill/>
                    </a:lnL>
                    <a:lnR>
                      <a:noFill/>
                    </a:lnR>
                    <a:lnT>
                      <a:noFill/>
                    </a:lnT>
                    <a:lnB>
                      <a:noFill/>
                    </a:lnB>
                    <a:solidFill>
                      <a:srgbClr val="B8CCE4"/>
                    </a:solidFill>
                  </a:tcPr>
                </a:tc>
                <a:tc>
                  <a:txBody>
                    <a:bodyPr/>
                    <a:lstStyle/>
                    <a:p>
                      <a:pPr algn="r" fontAlgn="ctr"/>
                      <a:r>
                        <a:rPr lang="mk-MK" sz="800" b="0" i="0" u="none" strike="noStrike">
                          <a:solidFill>
                            <a:srgbClr val="000000"/>
                          </a:solidFill>
                          <a:latin typeface="Calibri"/>
                        </a:rPr>
                        <a:t>15.297,28</a:t>
                      </a:r>
                    </a:p>
                  </a:txBody>
                  <a:tcPr marL="4838" marR="4838" marT="4838" marB="0" anchor="ctr">
                    <a:lnL>
                      <a:noFill/>
                    </a:lnL>
                    <a:lnR>
                      <a:noFill/>
                    </a:lnR>
                    <a:lnT>
                      <a:noFill/>
                    </a:lnT>
                    <a:lnB>
                      <a:noFill/>
                    </a:lnB>
                    <a:solidFill>
                      <a:srgbClr val="B8CCE4"/>
                    </a:solidFill>
                  </a:tcPr>
                </a:tc>
                <a:tc>
                  <a:txBody>
                    <a:bodyPr/>
                    <a:lstStyle/>
                    <a:p>
                      <a:pPr algn="r" fontAlgn="ctr"/>
                      <a:r>
                        <a:rPr lang="mk-MK" sz="800" b="0" i="0" u="none" strike="noStrike">
                          <a:solidFill>
                            <a:srgbClr val="000000"/>
                          </a:solidFill>
                          <a:latin typeface="Calibri"/>
                        </a:rPr>
                        <a:t>743.612,00</a:t>
                      </a:r>
                    </a:p>
                  </a:txBody>
                  <a:tcPr marL="4838" marR="4838" marT="4838" marB="0" anchor="ctr">
                    <a:lnL>
                      <a:noFill/>
                    </a:lnL>
                    <a:lnR>
                      <a:noFill/>
                    </a:lnR>
                    <a:lnT>
                      <a:noFill/>
                    </a:lnT>
                    <a:lnB>
                      <a:noFill/>
                    </a:lnB>
                  </a:tcPr>
                </a:tc>
                <a:tc>
                  <a:txBody>
                    <a:bodyPr/>
                    <a:lstStyle/>
                    <a:p>
                      <a:pPr algn="r" fontAlgn="ctr"/>
                      <a:r>
                        <a:rPr lang="mk-MK" sz="800" b="0" i="0" u="none" strike="noStrike" dirty="0">
                          <a:solidFill>
                            <a:srgbClr val="000000"/>
                          </a:solidFill>
                          <a:latin typeface="Calibri"/>
                        </a:rPr>
                        <a:t>50.751,69</a:t>
                      </a:r>
                    </a:p>
                  </a:txBody>
                  <a:tcPr marL="4838" marR="4838" marT="4838" marB="0" anchor="ctr">
                    <a:lnL>
                      <a:noFill/>
                    </a:lnL>
                    <a:lnR>
                      <a:noFill/>
                    </a:lnR>
                    <a:lnT>
                      <a:noFill/>
                    </a:lnT>
                    <a:lnB>
                      <a:noFill/>
                    </a:lnB>
                  </a:tcPr>
                </a:tc>
                <a:tc>
                  <a:txBody>
                    <a:bodyPr/>
                    <a:lstStyle/>
                    <a:p>
                      <a:pPr algn="r" fontAlgn="ctr"/>
                      <a:r>
                        <a:rPr lang="mk-MK" sz="800" b="0" i="0" u="none" strike="noStrike">
                          <a:solidFill>
                            <a:srgbClr val="000000"/>
                          </a:solidFill>
                          <a:latin typeface="Calibri"/>
                        </a:rPr>
                        <a:t>794.363,69</a:t>
                      </a:r>
                    </a:p>
                  </a:txBody>
                  <a:tcPr marL="4838" marR="4838" marT="4838" marB="0" anchor="ctr">
                    <a:lnL>
                      <a:noFill/>
                    </a:lnL>
                    <a:lnR>
                      <a:noFill/>
                    </a:lnR>
                    <a:lnT>
                      <a:noFill/>
                    </a:lnT>
                    <a:lnB>
                      <a:noFill/>
                    </a:lnB>
                  </a:tcPr>
                </a:tc>
                <a:tc>
                  <a:txBody>
                    <a:bodyPr/>
                    <a:lstStyle/>
                    <a:p>
                      <a:pPr algn="ctr" fontAlgn="ctr"/>
                      <a:r>
                        <a:rPr lang="mk-MK" sz="800" b="0" i="0" u="none" strike="noStrike">
                          <a:solidFill>
                            <a:srgbClr val="000000"/>
                          </a:solidFill>
                          <a:latin typeface="Calibri"/>
                        </a:rPr>
                        <a:t>62</a:t>
                      </a:r>
                    </a:p>
                  </a:txBody>
                  <a:tcPr marL="4838" marR="4838" marT="4838" marB="0" anchor="ctr">
                    <a:lnL>
                      <a:noFill/>
                    </a:lnL>
                    <a:lnR>
                      <a:noFill/>
                    </a:lnR>
                    <a:lnT>
                      <a:noFill/>
                    </a:lnT>
                    <a:lnB>
                      <a:noFill/>
                    </a:lnB>
                    <a:solidFill>
                      <a:srgbClr val="B8CCE4"/>
                    </a:solidFill>
                  </a:tcPr>
                </a:tc>
                <a:tc>
                  <a:txBody>
                    <a:bodyPr/>
                    <a:lstStyle/>
                    <a:p>
                      <a:pPr algn="r" fontAlgn="ctr"/>
                      <a:r>
                        <a:rPr lang="mk-MK" sz="800" b="0" i="0" u="none" strike="noStrike">
                          <a:solidFill>
                            <a:srgbClr val="000000"/>
                          </a:solidFill>
                          <a:latin typeface="Calibri"/>
                        </a:rPr>
                        <a:t>12.812,32</a:t>
                      </a:r>
                    </a:p>
                  </a:txBody>
                  <a:tcPr marL="4838" marR="4838" marT="4838" marB="0" anchor="ctr">
                    <a:lnL>
                      <a:noFill/>
                    </a:lnL>
                    <a:lnR>
                      <a:noFill/>
                    </a:lnR>
                    <a:lnT>
                      <a:noFill/>
                    </a:lnT>
                    <a:lnB>
                      <a:noFill/>
                    </a:lnB>
                    <a:solidFill>
                      <a:srgbClr val="B8CCE4"/>
                    </a:solidFill>
                  </a:tcPr>
                </a:tc>
              </a:tr>
              <a:tr h="241374">
                <a:tc>
                  <a:txBody>
                    <a:bodyPr/>
                    <a:lstStyle/>
                    <a:p>
                      <a:pPr algn="ctr" fontAlgn="ctr"/>
                      <a:r>
                        <a:rPr lang="en-US" sz="800" b="1" i="0" u="none" strike="noStrike">
                          <a:solidFill>
                            <a:srgbClr val="000000"/>
                          </a:solidFill>
                          <a:latin typeface="Calibri"/>
                        </a:rPr>
                        <a:t>F66B</a:t>
                      </a:r>
                    </a:p>
                  </a:txBody>
                  <a:tcPr marL="4838" marR="4838" marT="4838" marB="0" anchor="ctr">
                    <a:lnL>
                      <a:noFill/>
                    </a:lnL>
                    <a:lnR>
                      <a:noFill/>
                    </a:lnR>
                    <a:lnT>
                      <a:noFill/>
                    </a:lnT>
                    <a:lnB>
                      <a:noFill/>
                    </a:lnB>
                    <a:solidFill>
                      <a:srgbClr val="B8CCE4"/>
                    </a:solidFill>
                  </a:tcPr>
                </a:tc>
                <a:tc>
                  <a:txBody>
                    <a:bodyPr/>
                    <a:lstStyle/>
                    <a:p>
                      <a:pPr algn="l" fontAlgn="b"/>
                      <a:r>
                        <a:rPr lang="mk-MK" sz="800" b="0" i="0" u="none" strike="noStrike" dirty="0">
                          <a:solidFill>
                            <a:srgbClr val="000000"/>
                          </a:solidFill>
                          <a:latin typeface="Calibri"/>
                        </a:rPr>
                        <a:t>Коронарна атеросклероза без компликации</a:t>
                      </a:r>
                    </a:p>
                  </a:txBody>
                  <a:tcPr marL="4838" marR="4838" marT="4838" marB="0" anchor="b">
                    <a:lnL>
                      <a:noFill/>
                    </a:lnL>
                    <a:lnR>
                      <a:noFill/>
                    </a:lnR>
                    <a:lnT>
                      <a:noFill/>
                    </a:lnT>
                    <a:lnB>
                      <a:noFill/>
                    </a:lnB>
                    <a:solidFill>
                      <a:srgbClr val="B8CCE4"/>
                    </a:solidFill>
                  </a:tcPr>
                </a:tc>
                <a:tc>
                  <a:txBody>
                    <a:bodyPr/>
                    <a:lstStyle/>
                    <a:p>
                      <a:pPr algn="r" fontAlgn="ctr"/>
                      <a:r>
                        <a:rPr lang="mk-MK" sz="800" b="0" i="0" u="none" strike="noStrike">
                          <a:solidFill>
                            <a:srgbClr val="000000"/>
                          </a:solidFill>
                          <a:latin typeface="Calibri"/>
                        </a:rPr>
                        <a:t>508.507,00</a:t>
                      </a:r>
                    </a:p>
                  </a:txBody>
                  <a:tcPr marL="4838" marR="4838" marT="4838" marB="0" anchor="ctr">
                    <a:lnL>
                      <a:noFill/>
                    </a:lnL>
                    <a:lnR>
                      <a:noFill/>
                    </a:lnR>
                    <a:lnT>
                      <a:noFill/>
                    </a:lnT>
                    <a:lnB>
                      <a:noFill/>
                    </a:lnB>
                  </a:tcPr>
                </a:tc>
                <a:tc>
                  <a:txBody>
                    <a:bodyPr/>
                    <a:lstStyle/>
                    <a:p>
                      <a:pPr algn="r" fontAlgn="ctr"/>
                      <a:r>
                        <a:rPr lang="mk-MK" sz="800" b="0" i="0" u="none" strike="noStrike">
                          <a:solidFill>
                            <a:srgbClr val="000000"/>
                          </a:solidFill>
                          <a:latin typeface="Calibri"/>
                        </a:rPr>
                        <a:t>27.527,16</a:t>
                      </a:r>
                    </a:p>
                  </a:txBody>
                  <a:tcPr marL="4838" marR="4838" marT="4838" marB="0" anchor="ctr">
                    <a:lnL>
                      <a:noFill/>
                    </a:lnL>
                    <a:lnR>
                      <a:noFill/>
                    </a:lnR>
                    <a:lnT>
                      <a:noFill/>
                    </a:lnT>
                    <a:lnB>
                      <a:noFill/>
                    </a:lnB>
                  </a:tcPr>
                </a:tc>
                <a:tc>
                  <a:txBody>
                    <a:bodyPr/>
                    <a:lstStyle/>
                    <a:p>
                      <a:pPr algn="r" fontAlgn="ctr"/>
                      <a:r>
                        <a:rPr lang="mk-MK" sz="800" b="0" i="0" u="none" strike="noStrike">
                          <a:solidFill>
                            <a:srgbClr val="000000"/>
                          </a:solidFill>
                          <a:latin typeface="Calibri"/>
                        </a:rPr>
                        <a:t>536.034,16</a:t>
                      </a:r>
                    </a:p>
                  </a:txBody>
                  <a:tcPr marL="4838" marR="4838" marT="4838" marB="0" anchor="ctr">
                    <a:lnL>
                      <a:noFill/>
                    </a:lnL>
                    <a:lnR>
                      <a:noFill/>
                    </a:lnR>
                    <a:lnT>
                      <a:noFill/>
                    </a:lnT>
                    <a:lnB>
                      <a:noFill/>
                    </a:lnB>
                  </a:tcPr>
                </a:tc>
                <a:tc>
                  <a:txBody>
                    <a:bodyPr/>
                    <a:lstStyle/>
                    <a:p>
                      <a:pPr algn="ctr" fontAlgn="ctr"/>
                      <a:r>
                        <a:rPr lang="mk-MK" sz="800" b="0" i="0" u="none" strike="noStrike">
                          <a:solidFill>
                            <a:srgbClr val="000000"/>
                          </a:solidFill>
                          <a:latin typeface="Calibri"/>
                        </a:rPr>
                        <a:t>43</a:t>
                      </a:r>
                    </a:p>
                  </a:txBody>
                  <a:tcPr marL="4838" marR="4838" marT="4838" marB="0" anchor="ctr">
                    <a:lnL>
                      <a:noFill/>
                    </a:lnL>
                    <a:lnR>
                      <a:noFill/>
                    </a:lnR>
                    <a:lnT>
                      <a:noFill/>
                    </a:lnT>
                    <a:lnB>
                      <a:noFill/>
                    </a:lnB>
                    <a:solidFill>
                      <a:srgbClr val="B8CCE4"/>
                    </a:solidFill>
                  </a:tcPr>
                </a:tc>
                <a:tc>
                  <a:txBody>
                    <a:bodyPr/>
                    <a:lstStyle/>
                    <a:p>
                      <a:pPr algn="r" fontAlgn="ctr"/>
                      <a:r>
                        <a:rPr lang="mk-MK" sz="800" b="0" i="0" u="none" strike="noStrike">
                          <a:solidFill>
                            <a:srgbClr val="000000"/>
                          </a:solidFill>
                          <a:latin typeface="Calibri"/>
                        </a:rPr>
                        <a:t>12.465,91</a:t>
                      </a:r>
                    </a:p>
                  </a:txBody>
                  <a:tcPr marL="4838" marR="4838" marT="4838" marB="0" anchor="ctr">
                    <a:lnL>
                      <a:noFill/>
                    </a:lnL>
                    <a:lnR>
                      <a:noFill/>
                    </a:lnR>
                    <a:lnT>
                      <a:noFill/>
                    </a:lnT>
                    <a:lnB>
                      <a:noFill/>
                    </a:lnB>
                    <a:solidFill>
                      <a:srgbClr val="B8CCE4"/>
                    </a:solidFill>
                  </a:tcPr>
                </a:tc>
                <a:tc>
                  <a:txBody>
                    <a:bodyPr/>
                    <a:lstStyle/>
                    <a:p>
                      <a:pPr algn="r" fontAlgn="ctr"/>
                      <a:r>
                        <a:rPr lang="mk-MK" sz="800" b="0" i="0" u="none" strike="noStrike">
                          <a:solidFill>
                            <a:srgbClr val="000000"/>
                          </a:solidFill>
                          <a:latin typeface="Calibri"/>
                        </a:rPr>
                        <a:t>453.961,00</a:t>
                      </a:r>
                    </a:p>
                  </a:txBody>
                  <a:tcPr marL="4838" marR="4838" marT="4838" marB="0" anchor="ctr">
                    <a:lnL>
                      <a:noFill/>
                    </a:lnL>
                    <a:lnR>
                      <a:noFill/>
                    </a:lnR>
                    <a:lnT>
                      <a:noFill/>
                    </a:lnT>
                    <a:lnB>
                      <a:noFill/>
                    </a:lnB>
                  </a:tcPr>
                </a:tc>
                <a:tc>
                  <a:txBody>
                    <a:bodyPr/>
                    <a:lstStyle/>
                    <a:p>
                      <a:pPr algn="r" fontAlgn="ctr"/>
                      <a:r>
                        <a:rPr lang="mk-MK" sz="800" b="0" i="0" u="none" strike="noStrike" dirty="0">
                          <a:solidFill>
                            <a:srgbClr val="000000"/>
                          </a:solidFill>
                          <a:latin typeface="Calibri"/>
                        </a:rPr>
                        <a:t>26.534,80</a:t>
                      </a:r>
                    </a:p>
                  </a:txBody>
                  <a:tcPr marL="4838" marR="4838" marT="4838" marB="0" anchor="ctr">
                    <a:lnL>
                      <a:noFill/>
                    </a:lnL>
                    <a:lnR>
                      <a:noFill/>
                    </a:lnR>
                    <a:lnT>
                      <a:noFill/>
                    </a:lnT>
                    <a:lnB>
                      <a:noFill/>
                    </a:lnB>
                  </a:tcPr>
                </a:tc>
                <a:tc>
                  <a:txBody>
                    <a:bodyPr/>
                    <a:lstStyle/>
                    <a:p>
                      <a:pPr algn="r" fontAlgn="ctr"/>
                      <a:r>
                        <a:rPr lang="mk-MK" sz="800" b="0" i="0" u="none" strike="noStrike">
                          <a:solidFill>
                            <a:srgbClr val="000000"/>
                          </a:solidFill>
                          <a:latin typeface="Calibri"/>
                        </a:rPr>
                        <a:t>480.495,80</a:t>
                      </a:r>
                    </a:p>
                  </a:txBody>
                  <a:tcPr marL="4838" marR="4838" marT="4838" marB="0" anchor="ctr">
                    <a:lnL>
                      <a:noFill/>
                    </a:lnL>
                    <a:lnR>
                      <a:noFill/>
                    </a:lnR>
                    <a:lnT>
                      <a:noFill/>
                    </a:lnT>
                    <a:lnB>
                      <a:noFill/>
                    </a:lnB>
                  </a:tcPr>
                </a:tc>
                <a:tc>
                  <a:txBody>
                    <a:bodyPr/>
                    <a:lstStyle/>
                    <a:p>
                      <a:pPr algn="ctr" fontAlgn="ctr"/>
                      <a:r>
                        <a:rPr lang="mk-MK" sz="800" b="0" i="0" u="none" strike="noStrike">
                          <a:solidFill>
                            <a:srgbClr val="000000"/>
                          </a:solidFill>
                          <a:latin typeface="Calibri"/>
                        </a:rPr>
                        <a:t>43</a:t>
                      </a:r>
                    </a:p>
                  </a:txBody>
                  <a:tcPr marL="4838" marR="4838" marT="4838" marB="0" anchor="ctr">
                    <a:lnL>
                      <a:noFill/>
                    </a:lnL>
                    <a:lnR>
                      <a:noFill/>
                    </a:lnR>
                    <a:lnT>
                      <a:noFill/>
                    </a:lnT>
                    <a:lnB>
                      <a:noFill/>
                    </a:lnB>
                    <a:solidFill>
                      <a:srgbClr val="B8CCE4"/>
                    </a:solidFill>
                  </a:tcPr>
                </a:tc>
                <a:tc>
                  <a:txBody>
                    <a:bodyPr/>
                    <a:lstStyle/>
                    <a:p>
                      <a:pPr algn="r" fontAlgn="ctr"/>
                      <a:r>
                        <a:rPr lang="mk-MK" sz="800" b="0" i="0" u="none" strike="noStrike">
                          <a:solidFill>
                            <a:srgbClr val="000000"/>
                          </a:solidFill>
                          <a:latin typeface="Calibri"/>
                        </a:rPr>
                        <a:t>11.174,32</a:t>
                      </a:r>
                    </a:p>
                  </a:txBody>
                  <a:tcPr marL="4838" marR="4838" marT="4838" marB="0" anchor="ctr">
                    <a:lnL>
                      <a:noFill/>
                    </a:lnL>
                    <a:lnR>
                      <a:noFill/>
                    </a:lnR>
                    <a:lnT>
                      <a:noFill/>
                    </a:lnT>
                    <a:lnB>
                      <a:noFill/>
                    </a:lnB>
                    <a:solidFill>
                      <a:srgbClr val="B8CCE4"/>
                    </a:solidFill>
                  </a:tcPr>
                </a:tc>
              </a:tr>
              <a:tr h="241374">
                <a:tc>
                  <a:txBody>
                    <a:bodyPr/>
                    <a:lstStyle/>
                    <a:p>
                      <a:pPr algn="ctr" fontAlgn="ctr"/>
                      <a:r>
                        <a:rPr lang="en-US" sz="800" b="1" i="0" u="none" strike="noStrike">
                          <a:solidFill>
                            <a:srgbClr val="000000"/>
                          </a:solidFill>
                          <a:latin typeface="Calibri"/>
                        </a:rPr>
                        <a:t>F67A</a:t>
                      </a:r>
                    </a:p>
                  </a:txBody>
                  <a:tcPr marL="4838" marR="4838" marT="4838" marB="0" anchor="ctr">
                    <a:lnL>
                      <a:noFill/>
                    </a:lnL>
                    <a:lnR>
                      <a:noFill/>
                    </a:lnR>
                    <a:lnT>
                      <a:noFill/>
                    </a:lnT>
                    <a:lnB>
                      <a:noFill/>
                    </a:lnB>
                    <a:solidFill>
                      <a:srgbClr val="B8CCE4"/>
                    </a:solidFill>
                  </a:tcPr>
                </a:tc>
                <a:tc>
                  <a:txBody>
                    <a:bodyPr/>
                    <a:lstStyle/>
                    <a:p>
                      <a:pPr algn="l" fontAlgn="b"/>
                      <a:r>
                        <a:rPr lang="mk-MK" sz="800" b="0" i="0" u="none" strike="noStrike" dirty="0">
                          <a:solidFill>
                            <a:srgbClr val="000000"/>
                          </a:solidFill>
                          <a:latin typeface="Calibri"/>
                        </a:rPr>
                        <a:t>Хипертензија со компликации</a:t>
                      </a:r>
                    </a:p>
                  </a:txBody>
                  <a:tcPr marL="4838" marR="4838" marT="4838" marB="0" anchor="b">
                    <a:lnL>
                      <a:noFill/>
                    </a:lnL>
                    <a:lnR>
                      <a:noFill/>
                    </a:lnR>
                    <a:lnT>
                      <a:noFill/>
                    </a:lnT>
                    <a:lnB>
                      <a:noFill/>
                    </a:lnB>
                    <a:solidFill>
                      <a:srgbClr val="B8CCE4"/>
                    </a:solidFill>
                  </a:tcPr>
                </a:tc>
                <a:tc>
                  <a:txBody>
                    <a:bodyPr/>
                    <a:lstStyle/>
                    <a:p>
                      <a:pPr algn="r" fontAlgn="ctr"/>
                      <a:r>
                        <a:rPr lang="mk-MK" sz="800" b="0" i="0" u="none" strike="noStrike">
                          <a:solidFill>
                            <a:srgbClr val="000000"/>
                          </a:solidFill>
                          <a:latin typeface="Calibri"/>
                        </a:rPr>
                        <a:t>105.104,00</a:t>
                      </a:r>
                    </a:p>
                  </a:txBody>
                  <a:tcPr marL="4838" marR="4838" marT="4838" marB="0" anchor="ctr">
                    <a:lnL>
                      <a:noFill/>
                    </a:lnL>
                    <a:lnR>
                      <a:noFill/>
                    </a:lnR>
                    <a:lnT>
                      <a:noFill/>
                    </a:lnT>
                    <a:lnB>
                      <a:noFill/>
                    </a:lnB>
                  </a:tcPr>
                </a:tc>
                <a:tc>
                  <a:txBody>
                    <a:bodyPr/>
                    <a:lstStyle/>
                    <a:p>
                      <a:pPr algn="r" fontAlgn="ctr"/>
                      <a:r>
                        <a:rPr lang="mk-MK" sz="800" b="0" i="0" u="none" strike="noStrike">
                          <a:solidFill>
                            <a:srgbClr val="000000"/>
                          </a:solidFill>
                          <a:latin typeface="Calibri"/>
                        </a:rPr>
                        <a:t>6.469,82</a:t>
                      </a:r>
                    </a:p>
                  </a:txBody>
                  <a:tcPr marL="4838" marR="4838" marT="4838" marB="0" anchor="ctr">
                    <a:lnL>
                      <a:noFill/>
                    </a:lnL>
                    <a:lnR>
                      <a:noFill/>
                    </a:lnR>
                    <a:lnT>
                      <a:noFill/>
                    </a:lnT>
                    <a:lnB>
                      <a:noFill/>
                    </a:lnB>
                  </a:tcPr>
                </a:tc>
                <a:tc>
                  <a:txBody>
                    <a:bodyPr/>
                    <a:lstStyle/>
                    <a:p>
                      <a:pPr algn="r" fontAlgn="ctr"/>
                      <a:r>
                        <a:rPr lang="mk-MK" sz="800" b="0" i="0" u="none" strike="noStrike">
                          <a:solidFill>
                            <a:srgbClr val="000000"/>
                          </a:solidFill>
                          <a:latin typeface="Calibri"/>
                        </a:rPr>
                        <a:t>111.573,82</a:t>
                      </a:r>
                    </a:p>
                  </a:txBody>
                  <a:tcPr marL="4838" marR="4838" marT="4838" marB="0" anchor="ctr">
                    <a:lnL>
                      <a:noFill/>
                    </a:lnL>
                    <a:lnR>
                      <a:noFill/>
                    </a:lnR>
                    <a:lnT>
                      <a:noFill/>
                    </a:lnT>
                    <a:lnB>
                      <a:noFill/>
                    </a:lnB>
                  </a:tcPr>
                </a:tc>
                <a:tc>
                  <a:txBody>
                    <a:bodyPr/>
                    <a:lstStyle/>
                    <a:p>
                      <a:pPr algn="ctr" fontAlgn="ctr"/>
                      <a:r>
                        <a:rPr lang="mk-MK" sz="800" b="0" i="0" u="none" strike="noStrike">
                          <a:solidFill>
                            <a:srgbClr val="000000"/>
                          </a:solidFill>
                          <a:latin typeface="Calibri"/>
                        </a:rPr>
                        <a:t>11</a:t>
                      </a:r>
                    </a:p>
                  </a:txBody>
                  <a:tcPr marL="4838" marR="4838" marT="4838" marB="0" anchor="ctr">
                    <a:lnL>
                      <a:noFill/>
                    </a:lnL>
                    <a:lnR>
                      <a:noFill/>
                    </a:lnR>
                    <a:lnT>
                      <a:noFill/>
                    </a:lnT>
                    <a:lnB>
                      <a:noFill/>
                    </a:lnB>
                    <a:solidFill>
                      <a:srgbClr val="B8CCE4"/>
                    </a:solidFill>
                  </a:tcPr>
                </a:tc>
                <a:tc>
                  <a:txBody>
                    <a:bodyPr/>
                    <a:lstStyle/>
                    <a:p>
                      <a:pPr algn="r" fontAlgn="ctr"/>
                      <a:r>
                        <a:rPr lang="mk-MK" sz="800" b="0" i="0" u="none" strike="noStrike">
                          <a:solidFill>
                            <a:srgbClr val="000000"/>
                          </a:solidFill>
                          <a:latin typeface="Calibri"/>
                        </a:rPr>
                        <a:t>10.143,07</a:t>
                      </a:r>
                    </a:p>
                  </a:txBody>
                  <a:tcPr marL="4838" marR="4838" marT="4838" marB="0" anchor="ctr">
                    <a:lnL>
                      <a:noFill/>
                    </a:lnL>
                    <a:lnR>
                      <a:noFill/>
                    </a:lnR>
                    <a:lnT>
                      <a:noFill/>
                    </a:lnT>
                    <a:lnB>
                      <a:noFill/>
                    </a:lnB>
                    <a:solidFill>
                      <a:srgbClr val="B8CCE4"/>
                    </a:solidFill>
                  </a:tcPr>
                </a:tc>
                <a:tc>
                  <a:txBody>
                    <a:bodyPr/>
                    <a:lstStyle/>
                    <a:p>
                      <a:pPr algn="r" fontAlgn="ctr"/>
                      <a:r>
                        <a:rPr lang="mk-MK" sz="800" b="0" i="0" u="none" strike="noStrike">
                          <a:solidFill>
                            <a:srgbClr val="000000"/>
                          </a:solidFill>
                          <a:latin typeface="Calibri"/>
                        </a:rPr>
                        <a:t>153.331,00</a:t>
                      </a:r>
                    </a:p>
                  </a:txBody>
                  <a:tcPr marL="4838" marR="4838" marT="4838" marB="0" anchor="ctr">
                    <a:lnL>
                      <a:noFill/>
                    </a:lnL>
                    <a:lnR>
                      <a:noFill/>
                    </a:lnR>
                    <a:lnT>
                      <a:noFill/>
                    </a:lnT>
                    <a:lnB>
                      <a:noFill/>
                    </a:lnB>
                  </a:tcPr>
                </a:tc>
                <a:tc>
                  <a:txBody>
                    <a:bodyPr/>
                    <a:lstStyle/>
                    <a:p>
                      <a:pPr algn="r" fontAlgn="ctr"/>
                      <a:r>
                        <a:rPr lang="mk-MK" sz="800" b="0" i="0" u="none" strike="noStrike">
                          <a:solidFill>
                            <a:srgbClr val="000000"/>
                          </a:solidFill>
                          <a:latin typeface="Calibri"/>
                        </a:rPr>
                        <a:t>8.110,27</a:t>
                      </a:r>
                    </a:p>
                  </a:txBody>
                  <a:tcPr marL="4838" marR="4838" marT="4838" marB="0" anchor="ctr">
                    <a:lnL>
                      <a:noFill/>
                    </a:lnL>
                    <a:lnR>
                      <a:noFill/>
                    </a:lnR>
                    <a:lnT>
                      <a:noFill/>
                    </a:lnT>
                    <a:lnB>
                      <a:noFill/>
                    </a:lnB>
                  </a:tcPr>
                </a:tc>
                <a:tc>
                  <a:txBody>
                    <a:bodyPr/>
                    <a:lstStyle/>
                    <a:p>
                      <a:pPr algn="r" fontAlgn="ctr"/>
                      <a:r>
                        <a:rPr lang="mk-MK" sz="800" b="0" i="0" u="none" strike="noStrike" dirty="0">
                          <a:solidFill>
                            <a:srgbClr val="000000"/>
                          </a:solidFill>
                          <a:latin typeface="Calibri"/>
                        </a:rPr>
                        <a:t>161.441,27</a:t>
                      </a:r>
                    </a:p>
                  </a:txBody>
                  <a:tcPr marL="4838" marR="4838" marT="4838" marB="0" anchor="ctr">
                    <a:lnL>
                      <a:noFill/>
                    </a:lnL>
                    <a:lnR>
                      <a:noFill/>
                    </a:lnR>
                    <a:lnT>
                      <a:noFill/>
                    </a:lnT>
                    <a:lnB>
                      <a:noFill/>
                    </a:lnB>
                  </a:tcPr>
                </a:tc>
                <a:tc>
                  <a:txBody>
                    <a:bodyPr/>
                    <a:lstStyle/>
                    <a:p>
                      <a:pPr algn="ctr" fontAlgn="ctr"/>
                      <a:r>
                        <a:rPr lang="mk-MK" sz="800" b="0" i="0" u="none" strike="noStrike">
                          <a:solidFill>
                            <a:srgbClr val="000000"/>
                          </a:solidFill>
                          <a:latin typeface="Calibri"/>
                        </a:rPr>
                        <a:t>17</a:t>
                      </a:r>
                    </a:p>
                  </a:txBody>
                  <a:tcPr marL="4838" marR="4838" marT="4838" marB="0" anchor="ctr">
                    <a:lnL>
                      <a:noFill/>
                    </a:lnL>
                    <a:lnR>
                      <a:noFill/>
                    </a:lnR>
                    <a:lnT>
                      <a:noFill/>
                    </a:lnT>
                    <a:lnB>
                      <a:noFill/>
                    </a:lnB>
                    <a:solidFill>
                      <a:srgbClr val="B8CCE4"/>
                    </a:solidFill>
                  </a:tcPr>
                </a:tc>
                <a:tc>
                  <a:txBody>
                    <a:bodyPr/>
                    <a:lstStyle/>
                    <a:p>
                      <a:pPr algn="r" fontAlgn="ctr"/>
                      <a:r>
                        <a:rPr lang="mk-MK" sz="800" b="0" i="0" u="none" strike="noStrike">
                          <a:solidFill>
                            <a:srgbClr val="000000"/>
                          </a:solidFill>
                          <a:latin typeface="Calibri"/>
                        </a:rPr>
                        <a:t>9.496,55</a:t>
                      </a:r>
                    </a:p>
                  </a:txBody>
                  <a:tcPr marL="4838" marR="4838" marT="4838" marB="0" anchor="ctr">
                    <a:lnL>
                      <a:noFill/>
                    </a:lnL>
                    <a:lnR>
                      <a:noFill/>
                    </a:lnR>
                    <a:lnT>
                      <a:noFill/>
                    </a:lnT>
                    <a:lnB>
                      <a:noFill/>
                    </a:lnB>
                    <a:solidFill>
                      <a:srgbClr val="B8CCE4"/>
                    </a:solidFill>
                  </a:tcPr>
                </a:tc>
              </a:tr>
              <a:tr h="241374">
                <a:tc>
                  <a:txBody>
                    <a:bodyPr/>
                    <a:lstStyle/>
                    <a:p>
                      <a:pPr algn="ctr" fontAlgn="ctr"/>
                      <a:r>
                        <a:rPr lang="en-US" sz="800" b="1" i="0" u="none" strike="noStrike">
                          <a:solidFill>
                            <a:srgbClr val="000000"/>
                          </a:solidFill>
                          <a:latin typeface="Calibri"/>
                        </a:rPr>
                        <a:t>F67B</a:t>
                      </a:r>
                    </a:p>
                  </a:txBody>
                  <a:tcPr marL="4838" marR="4838" marT="4838" marB="0" anchor="ctr">
                    <a:lnL>
                      <a:noFill/>
                    </a:lnL>
                    <a:lnR>
                      <a:noFill/>
                    </a:lnR>
                    <a:lnT>
                      <a:noFill/>
                    </a:lnT>
                    <a:lnB>
                      <a:noFill/>
                    </a:lnB>
                    <a:solidFill>
                      <a:srgbClr val="B8CCE4"/>
                    </a:solidFill>
                  </a:tcPr>
                </a:tc>
                <a:tc>
                  <a:txBody>
                    <a:bodyPr/>
                    <a:lstStyle/>
                    <a:p>
                      <a:pPr algn="l" fontAlgn="b"/>
                      <a:r>
                        <a:rPr lang="mk-MK" sz="800" b="0" i="0" u="none" strike="noStrike" dirty="0">
                          <a:solidFill>
                            <a:srgbClr val="000000"/>
                          </a:solidFill>
                          <a:latin typeface="Calibri"/>
                        </a:rPr>
                        <a:t>Хипертензија без компликации</a:t>
                      </a:r>
                    </a:p>
                  </a:txBody>
                  <a:tcPr marL="4838" marR="4838" marT="4838" marB="0" anchor="b">
                    <a:lnL>
                      <a:noFill/>
                    </a:lnL>
                    <a:lnR>
                      <a:noFill/>
                    </a:lnR>
                    <a:lnT>
                      <a:noFill/>
                    </a:lnT>
                    <a:lnB>
                      <a:noFill/>
                    </a:lnB>
                    <a:solidFill>
                      <a:srgbClr val="B8CCE4"/>
                    </a:solidFill>
                  </a:tcPr>
                </a:tc>
                <a:tc>
                  <a:txBody>
                    <a:bodyPr/>
                    <a:lstStyle/>
                    <a:p>
                      <a:pPr algn="r" fontAlgn="ctr"/>
                      <a:r>
                        <a:rPr lang="mk-MK" sz="800" b="0" i="0" u="none" strike="noStrike">
                          <a:solidFill>
                            <a:srgbClr val="000000"/>
                          </a:solidFill>
                          <a:latin typeface="Calibri"/>
                        </a:rPr>
                        <a:t>160.560,00</a:t>
                      </a:r>
                    </a:p>
                  </a:txBody>
                  <a:tcPr marL="4838" marR="4838" marT="4838" marB="0" anchor="ctr">
                    <a:lnL>
                      <a:noFill/>
                    </a:lnL>
                    <a:lnR>
                      <a:noFill/>
                    </a:lnR>
                    <a:lnT>
                      <a:noFill/>
                    </a:lnT>
                    <a:lnB>
                      <a:noFill/>
                    </a:lnB>
                  </a:tcPr>
                </a:tc>
                <a:tc>
                  <a:txBody>
                    <a:bodyPr/>
                    <a:lstStyle/>
                    <a:p>
                      <a:pPr algn="r" fontAlgn="ctr"/>
                      <a:r>
                        <a:rPr lang="mk-MK" sz="800" b="0" i="0" u="none" strike="noStrike">
                          <a:solidFill>
                            <a:srgbClr val="000000"/>
                          </a:solidFill>
                          <a:latin typeface="Calibri"/>
                        </a:rPr>
                        <a:t>5.184,65</a:t>
                      </a:r>
                    </a:p>
                  </a:txBody>
                  <a:tcPr marL="4838" marR="4838" marT="4838" marB="0" anchor="ctr">
                    <a:lnL>
                      <a:noFill/>
                    </a:lnL>
                    <a:lnR>
                      <a:noFill/>
                    </a:lnR>
                    <a:lnT>
                      <a:noFill/>
                    </a:lnT>
                    <a:lnB>
                      <a:noFill/>
                    </a:lnB>
                  </a:tcPr>
                </a:tc>
                <a:tc>
                  <a:txBody>
                    <a:bodyPr/>
                    <a:lstStyle/>
                    <a:p>
                      <a:pPr algn="r" fontAlgn="ctr"/>
                      <a:r>
                        <a:rPr lang="mk-MK" sz="800" b="0" i="0" u="none" strike="noStrike">
                          <a:solidFill>
                            <a:srgbClr val="000000"/>
                          </a:solidFill>
                          <a:latin typeface="Calibri"/>
                        </a:rPr>
                        <a:t>165.744,65</a:t>
                      </a:r>
                    </a:p>
                  </a:txBody>
                  <a:tcPr marL="4838" marR="4838" marT="4838" marB="0" anchor="ctr">
                    <a:lnL>
                      <a:noFill/>
                    </a:lnL>
                    <a:lnR>
                      <a:noFill/>
                    </a:lnR>
                    <a:lnT>
                      <a:noFill/>
                    </a:lnT>
                    <a:lnB>
                      <a:noFill/>
                    </a:lnB>
                  </a:tcPr>
                </a:tc>
                <a:tc>
                  <a:txBody>
                    <a:bodyPr/>
                    <a:lstStyle/>
                    <a:p>
                      <a:pPr algn="ctr" fontAlgn="ctr"/>
                      <a:r>
                        <a:rPr lang="mk-MK" sz="800" b="0" i="0" u="none" strike="noStrike">
                          <a:solidFill>
                            <a:srgbClr val="000000"/>
                          </a:solidFill>
                          <a:latin typeface="Calibri"/>
                        </a:rPr>
                        <a:t>20</a:t>
                      </a:r>
                    </a:p>
                  </a:txBody>
                  <a:tcPr marL="4838" marR="4838" marT="4838" marB="0" anchor="ctr">
                    <a:lnL>
                      <a:noFill/>
                    </a:lnL>
                    <a:lnR>
                      <a:noFill/>
                    </a:lnR>
                    <a:lnT>
                      <a:noFill/>
                    </a:lnT>
                    <a:lnB>
                      <a:noFill/>
                    </a:lnB>
                    <a:solidFill>
                      <a:srgbClr val="B8CCE4"/>
                    </a:solidFill>
                  </a:tcPr>
                </a:tc>
                <a:tc>
                  <a:txBody>
                    <a:bodyPr/>
                    <a:lstStyle/>
                    <a:p>
                      <a:pPr algn="r" fontAlgn="ctr"/>
                      <a:r>
                        <a:rPr lang="mk-MK" sz="800" b="0" i="0" u="none" strike="noStrike">
                          <a:solidFill>
                            <a:srgbClr val="000000"/>
                          </a:solidFill>
                          <a:latin typeface="Calibri"/>
                        </a:rPr>
                        <a:t>8.287,23</a:t>
                      </a:r>
                    </a:p>
                  </a:txBody>
                  <a:tcPr marL="4838" marR="4838" marT="4838" marB="0" anchor="ctr">
                    <a:lnL>
                      <a:noFill/>
                    </a:lnL>
                    <a:lnR>
                      <a:noFill/>
                    </a:lnR>
                    <a:lnT>
                      <a:noFill/>
                    </a:lnT>
                    <a:lnB>
                      <a:noFill/>
                    </a:lnB>
                    <a:solidFill>
                      <a:srgbClr val="B8CCE4"/>
                    </a:solidFill>
                  </a:tcPr>
                </a:tc>
                <a:tc>
                  <a:txBody>
                    <a:bodyPr/>
                    <a:lstStyle/>
                    <a:p>
                      <a:pPr algn="r" fontAlgn="ctr"/>
                      <a:r>
                        <a:rPr lang="mk-MK" sz="800" b="0" i="0" u="none" strike="noStrike">
                          <a:solidFill>
                            <a:srgbClr val="000000"/>
                          </a:solidFill>
                          <a:latin typeface="Calibri"/>
                        </a:rPr>
                        <a:t>230.112,00</a:t>
                      </a:r>
                    </a:p>
                  </a:txBody>
                  <a:tcPr marL="4838" marR="4838" marT="4838" marB="0" anchor="ctr">
                    <a:lnL>
                      <a:noFill/>
                    </a:lnL>
                    <a:lnR>
                      <a:noFill/>
                    </a:lnR>
                    <a:lnT>
                      <a:noFill/>
                    </a:lnT>
                    <a:lnB>
                      <a:noFill/>
                    </a:lnB>
                  </a:tcPr>
                </a:tc>
                <a:tc>
                  <a:txBody>
                    <a:bodyPr/>
                    <a:lstStyle/>
                    <a:p>
                      <a:pPr algn="r" fontAlgn="ctr"/>
                      <a:r>
                        <a:rPr lang="mk-MK" sz="800" b="0" i="0" u="none" strike="noStrike">
                          <a:solidFill>
                            <a:srgbClr val="000000"/>
                          </a:solidFill>
                          <a:latin typeface="Calibri"/>
                        </a:rPr>
                        <a:t>9.224,69</a:t>
                      </a:r>
                    </a:p>
                  </a:txBody>
                  <a:tcPr marL="4838" marR="4838" marT="4838" marB="0" anchor="ctr">
                    <a:lnL>
                      <a:noFill/>
                    </a:lnL>
                    <a:lnR>
                      <a:noFill/>
                    </a:lnR>
                    <a:lnT>
                      <a:noFill/>
                    </a:lnT>
                    <a:lnB>
                      <a:noFill/>
                    </a:lnB>
                  </a:tcPr>
                </a:tc>
                <a:tc>
                  <a:txBody>
                    <a:bodyPr/>
                    <a:lstStyle/>
                    <a:p>
                      <a:pPr algn="r" fontAlgn="ctr"/>
                      <a:r>
                        <a:rPr lang="mk-MK" sz="800" b="0" i="0" u="none" strike="noStrike">
                          <a:solidFill>
                            <a:srgbClr val="000000"/>
                          </a:solidFill>
                          <a:latin typeface="Calibri"/>
                        </a:rPr>
                        <a:t>239.336,69</a:t>
                      </a:r>
                    </a:p>
                  </a:txBody>
                  <a:tcPr marL="4838" marR="4838" marT="4838" marB="0" anchor="ctr">
                    <a:lnL>
                      <a:noFill/>
                    </a:lnL>
                    <a:lnR>
                      <a:noFill/>
                    </a:lnR>
                    <a:lnT>
                      <a:noFill/>
                    </a:lnT>
                    <a:lnB>
                      <a:noFill/>
                    </a:lnB>
                  </a:tcPr>
                </a:tc>
                <a:tc>
                  <a:txBody>
                    <a:bodyPr/>
                    <a:lstStyle/>
                    <a:p>
                      <a:pPr algn="ctr" fontAlgn="ctr"/>
                      <a:r>
                        <a:rPr lang="mk-MK" sz="800" b="0" i="0" u="none" strike="noStrike">
                          <a:solidFill>
                            <a:srgbClr val="000000"/>
                          </a:solidFill>
                          <a:latin typeface="Calibri"/>
                        </a:rPr>
                        <a:t>32</a:t>
                      </a:r>
                    </a:p>
                  </a:txBody>
                  <a:tcPr marL="4838" marR="4838" marT="4838" marB="0" anchor="ctr">
                    <a:lnL>
                      <a:noFill/>
                    </a:lnL>
                    <a:lnR>
                      <a:noFill/>
                    </a:lnR>
                    <a:lnT>
                      <a:noFill/>
                    </a:lnT>
                    <a:lnB>
                      <a:noFill/>
                    </a:lnB>
                    <a:solidFill>
                      <a:srgbClr val="B8CCE4"/>
                    </a:solidFill>
                  </a:tcPr>
                </a:tc>
                <a:tc>
                  <a:txBody>
                    <a:bodyPr/>
                    <a:lstStyle/>
                    <a:p>
                      <a:pPr algn="r" fontAlgn="ctr"/>
                      <a:r>
                        <a:rPr lang="mk-MK" sz="800" b="0" i="0" u="none" strike="noStrike">
                          <a:solidFill>
                            <a:srgbClr val="000000"/>
                          </a:solidFill>
                          <a:latin typeface="Calibri"/>
                        </a:rPr>
                        <a:t>7.479,27</a:t>
                      </a:r>
                    </a:p>
                  </a:txBody>
                  <a:tcPr marL="4838" marR="4838" marT="4838" marB="0" anchor="ctr">
                    <a:lnL>
                      <a:noFill/>
                    </a:lnL>
                    <a:lnR>
                      <a:noFill/>
                    </a:lnR>
                    <a:lnT>
                      <a:noFill/>
                    </a:lnT>
                    <a:lnB>
                      <a:noFill/>
                    </a:lnB>
                    <a:solidFill>
                      <a:srgbClr val="B8CCE4"/>
                    </a:solidFill>
                  </a:tcPr>
                </a:tc>
              </a:tr>
              <a:tr h="241374">
                <a:tc>
                  <a:txBody>
                    <a:bodyPr/>
                    <a:lstStyle/>
                    <a:p>
                      <a:pPr algn="ctr" fontAlgn="ctr"/>
                      <a:r>
                        <a:rPr lang="en-US" sz="800" b="1" i="0" u="none" strike="noStrike">
                          <a:solidFill>
                            <a:srgbClr val="000000"/>
                          </a:solidFill>
                          <a:latin typeface="Calibri"/>
                        </a:rPr>
                        <a:t>F72B</a:t>
                      </a:r>
                    </a:p>
                  </a:txBody>
                  <a:tcPr marL="4838" marR="4838" marT="4838" marB="0" anchor="ctr">
                    <a:lnL>
                      <a:noFill/>
                    </a:lnL>
                    <a:lnR>
                      <a:noFill/>
                    </a:lnR>
                    <a:lnT>
                      <a:noFill/>
                    </a:lnT>
                    <a:lnB>
                      <a:noFill/>
                    </a:lnB>
                    <a:solidFill>
                      <a:srgbClr val="B8CCE4"/>
                    </a:solidFill>
                  </a:tcPr>
                </a:tc>
                <a:tc>
                  <a:txBody>
                    <a:bodyPr/>
                    <a:lstStyle/>
                    <a:p>
                      <a:pPr algn="l" fontAlgn="b"/>
                      <a:r>
                        <a:rPr lang="ru-RU" sz="800" b="0" i="0" u="none" strike="noStrike" dirty="0">
                          <a:solidFill>
                            <a:srgbClr val="000000"/>
                          </a:solidFill>
                          <a:latin typeface="Calibri"/>
                        </a:rPr>
                        <a:t>Нестабилна ангина без катастрофални KOMPLIKACII</a:t>
                      </a:r>
                    </a:p>
                  </a:txBody>
                  <a:tcPr marL="4838" marR="4838" marT="4838" marB="0" anchor="b">
                    <a:lnL>
                      <a:noFill/>
                    </a:lnL>
                    <a:lnR>
                      <a:noFill/>
                    </a:lnR>
                    <a:lnT>
                      <a:noFill/>
                    </a:lnT>
                    <a:lnB>
                      <a:noFill/>
                    </a:lnB>
                    <a:solidFill>
                      <a:srgbClr val="B8CCE4"/>
                    </a:solidFill>
                  </a:tcPr>
                </a:tc>
                <a:tc>
                  <a:txBody>
                    <a:bodyPr/>
                    <a:lstStyle/>
                    <a:p>
                      <a:pPr algn="r" fontAlgn="ctr"/>
                      <a:r>
                        <a:rPr lang="mk-MK" sz="800" b="0" i="0" u="none" strike="noStrike">
                          <a:solidFill>
                            <a:srgbClr val="000000"/>
                          </a:solidFill>
                          <a:latin typeface="Calibri"/>
                        </a:rPr>
                        <a:t>43.812,00</a:t>
                      </a:r>
                    </a:p>
                  </a:txBody>
                  <a:tcPr marL="4838" marR="4838" marT="4838" marB="0" anchor="ctr">
                    <a:lnL>
                      <a:noFill/>
                    </a:lnL>
                    <a:lnR>
                      <a:noFill/>
                    </a:lnR>
                    <a:lnT>
                      <a:noFill/>
                    </a:lnT>
                    <a:lnB>
                      <a:noFill/>
                    </a:lnB>
                  </a:tcPr>
                </a:tc>
                <a:tc>
                  <a:txBody>
                    <a:bodyPr/>
                    <a:lstStyle/>
                    <a:p>
                      <a:pPr algn="r" fontAlgn="ctr"/>
                      <a:r>
                        <a:rPr lang="mk-MK" sz="800" b="0" i="0" u="none" strike="noStrike">
                          <a:solidFill>
                            <a:srgbClr val="000000"/>
                          </a:solidFill>
                          <a:latin typeface="Calibri"/>
                        </a:rPr>
                        <a:t>2.150,88</a:t>
                      </a:r>
                    </a:p>
                  </a:txBody>
                  <a:tcPr marL="4838" marR="4838" marT="4838" marB="0" anchor="ctr">
                    <a:lnL>
                      <a:noFill/>
                    </a:lnL>
                    <a:lnR>
                      <a:noFill/>
                    </a:lnR>
                    <a:lnT>
                      <a:noFill/>
                    </a:lnT>
                    <a:lnB>
                      <a:noFill/>
                    </a:lnB>
                  </a:tcPr>
                </a:tc>
                <a:tc>
                  <a:txBody>
                    <a:bodyPr/>
                    <a:lstStyle/>
                    <a:p>
                      <a:pPr algn="r" fontAlgn="ctr"/>
                      <a:r>
                        <a:rPr lang="mk-MK" sz="800" b="0" i="0" u="none" strike="noStrike">
                          <a:solidFill>
                            <a:srgbClr val="000000"/>
                          </a:solidFill>
                          <a:latin typeface="Calibri"/>
                        </a:rPr>
                        <a:t>45.962,88</a:t>
                      </a:r>
                    </a:p>
                  </a:txBody>
                  <a:tcPr marL="4838" marR="4838" marT="4838" marB="0" anchor="ctr">
                    <a:lnL>
                      <a:noFill/>
                    </a:lnL>
                    <a:lnR>
                      <a:noFill/>
                    </a:lnR>
                    <a:lnT>
                      <a:noFill/>
                    </a:lnT>
                    <a:lnB>
                      <a:noFill/>
                    </a:lnB>
                  </a:tcPr>
                </a:tc>
                <a:tc>
                  <a:txBody>
                    <a:bodyPr/>
                    <a:lstStyle/>
                    <a:p>
                      <a:pPr algn="ctr" fontAlgn="ctr"/>
                      <a:r>
                        <a:rPr lang="mk-MK" sz="800" b="0" i="0" u="none" strike="noStrike">
                          <a:solidFill>
                            <a:srgbClr val="000000"/>
                          </a:solidFill>
                          <a:latin typeface="Calibri"/>
                        </a:rPr>
                        <a:t>4</a:t>
                      </a:r>
                    </a:p>
                  </a:txBody>
                  <a:tcPr marL="4838" marR="4838" marT="4838" marB="0" anchor="ctr">
                    <a:lnL>
                      <a:noFill/>
                    </a:lnL>
                    <a:lnR>
                      <a:noFill/>
                    </a:lnR>
                    <a:lnT>
                      <a:noFill/>
                    </a:lnT>
                    <a:lnB>
                      <a:noFill/>
                    </a:lnB>
                    <a:solidFill>
                      <a:srgbClr val="B8CCE4"/>
                    </a:solidFill>
                  </a:tcPr>
                </a:tc>
                <a:tc>
                  <a:txBody>
                    <a:bodyPr/>
                    <a:lstStyle/>
                    <a:p>
                      <a:pPr algn="r" fontAlgn="ctr"/>
                      <a:r>
                        <a:rPr lang="mk-MK" sz="800" b="0" i="0" u="none" strike="noStrike">
                          <a:solidFill>
                            <a:srgbClr val="000000"/>
                          </a:solidFill>
                          <a:latin typeface="Calibri"/>
                        </a:rPr>
                        <a:t>11.490,72</a:t>
                      </a:r>
                    </a:p>
                  </a:txBody>
                  <a:tcPr marL="4838" marR="4838" marT="4838" marB="0" anchor="ctr">
                    <a:lnL>
                      <a:noFill/>
                    </a:lnL>
                    <a:lnR>
                      <a:noFill/>
                    </a:lnR>
                    <a:lnT>
                      <a:noFill/>
                    </a:lnT>
                    <a:lnB>
                      <a:noFill/>
                    </a:lnB>
                    <a:solidFill>
                      <a:srgbClr val="B8CCE4"/>
                    </a:solidFill>
                  </a:tcPr>
                </a:tc>
                <a:tc>
                  <a:txBody>
                    <a:bodyPr/>
                    <a:lstStyle/>
                    <a:p>
                      <a:pPr algn="l" fontAlgn="ctr"/>
                      <a:endParaRPr lang="mk-MK" sz="800" b="0" i="0" u="none" strike="noStrike">
                        <a:solidFill>
                          <a:srgbClr val="000000"/>
                        </a:solidFill>
                        <a:latin typeface="Calibri"/>
                      </a:endParaRPr>
                    </a:p>
                  </a:txBody>
                  <a:tcPr marL="4838" marR="4838" marT="4838" marB="0" anchor="ctr">
                    <a:lnL>
                      <a:noFill/>
                    </a:lnL>
                    <a:lnR>
                      <a:noFill/>
                    </a:lnR>
                    <a:lnT>
                      <a:noFill/>
                    </a:lnT>
                    <a:lnB>
                      <a:noFill/>
                    </a:lnB>
                  </a:tcPr>
                </a:tc>
                <a:tc>
                  <a:txBody>
                    <a:bodyPr/>
                    <a:lstStyle/>
                    <a:p>
                      <a:pPr algn="l" fontAlgn="ctr"/>
                      <a:endParaRPr lang="mk-MK" sz="800" b="0" i="0" u="none" strike="noStrike">
                        <a:solidFill>
                          <a:srgbClr val="000000"/>
                        </a:solidFill>
                        <a:latin typeface="Calibri"/>
                      </a:endParaRPr>
                    </a:p>
                  </a:txBody>
                  <a:tcPr marL="4838" marR="4838" marT="4838" marB="0" anchor="ctr">
                    <a:lnL>
                      <a:noFill/>
                    </a:lnL>
                    <a:lnR>
                      <a:noFill/>
                    </a:lnR>
                    <a:lnT>
                      <a:noFill/>
                    </a:lnT>
                    <a:lnB>
                      <a:noFill/>
                    </a:lnB>
                  </a:tcPr>
                </a:tc>
                <a:tc>
                  <a:txBody>
                    <a:bodyPr/>
                    <a:lstStyle/>
                    <a:p>
                      <a:pPr algn="l" fontAlgn="ctr"/>
                      <a:endParaRPr lang="mk-MK" sz="800" b="0" i="0" u="none" strike="noStrike">
                        <a:solidFill>
                          <a:srgbClr val="000000"/>
                        </a:solidFill>
                        <a:latin typeface="Calibri"/>
                      </a:endParaRPr>
                    </a:p>
                  </a:txBody>
                  <a:tcPr marL="4838" marR="4838" marT="4838" marB="0" anchor="ctr">
                    <a:lnL>
                      <a:noFill/>
                    </a:lnL>
                    <a:lnR>
                      <a:noFill/>
                    </a:lnR>
                    <a:lnT>
                      <a:noFill/>
                    </a:lnT>
                    <a:lnB>
                      <a:noFill/>
                    </a:lnB>
                  </a:tcPr>
                </a:tc>
                <a:tc>
                  <a:txBody>
                    <a:bodyPr/>
                    <a:lstStyle/>
                    <a:p>
                      <a:pPr algn="ctr" fontAlgn="ctr"/>
                      <a:r>
                        <a:rPr lang="mk-MK" sz="800" b="0" i="0" u="none" strike="noStrike" dirty="0">
                          <a:solidFill>
                            <a:srgbClr val="000000"/>
                          </a:solidFill>
                          <a:latin typeface="Calibri"/>
                        </a:rPr>
                        <a:t> </a:t>
                      </a:r>
                    </a:p>
                  </a:txBody>
                  <a:tcPr marL="4838" marR="4838" marT="4838" marB="0" anchor="ctr">
                    <a:lnL>
                      <a:noFill/>
                    </a:lnL>
                    <a:lnR>
                      <a:noFill/>
                    </a:lnR>
                    <a:lnT>
                      <a:noFill/>
                    </a:lnT>
                    <a:lnB>
                      <a:noFill/>
                    </a:lnB>
                    <a:solidFill>
                      <a:srgbClr val="B8CCE4"/>
                    </a:solidFill>
                  </a:tcPr>
                </a:tc>
                <a:tc>
                  <a:txBody>
                    <a:bodyPr/>
                    <a:lstStyle/>
                    <a:p>
                      <a:pPr algn="l" fontAlgn="ctr"/>
                      <a:r>
                        <a:rPr lang="mk-MK" sz="800" b="0" i="0" u="none" strike="noStrike">
                          <a:solidFill>
                            <a:srgbClr val="000000"/>
                          </a:solidFill>
                          <a:latin typeface="Calibri"/>
                        </a:rPr>
                        <a:t> </a:t>
                      </a:r>
                    </a:p>
                  </a:txBody>
                  <a:tcPr marL="4838" marR="4838" marT="4838" marB="0" anchor="ctr">
                    <a:lnL>
                      <a:noFill/>
                    </a:lnL>
                    <a:lnR>
                      <a:noFill/>
                    </a:lnR>
                    <a:lnT>
                      <a:noFill/>
                    </a:lnT>
                    <a:lnB>
                      <a:noFill/>
                    </a:lnB>
                    <a:solidFill>
                      <a:srgbClr val="B8CCE4"/>
                    </a:solidFill>
                  </a:tcPr>
                </a:tc>
              </a:tr>
              <a:tr h="321370">
                <a:tc>
                  <a:txBody>
                    <a:bodyPr/>
                    <a:lstStyle/>
                    <a:p>
                      <a:pPr algn="ctr" fontAlgn="ctr"/>
                      <a:r>
                        <a:rPr lang="en-US" sz="800" b="1" i="0" u="none" strike="noStrike">
                          <a:solidFill>
                            <a:srgbClr val="000000"/>
                          </a:solidFill>
                          <a:latin typeface="Calibri"/>
                        </a:rPr>
                        <a:t>F75C</a:t>
                      </a:r>
                    </a:p>
                  </a:txBody>
                  <a:tcPr marL="4838" marR="4838" marT="4838" marB="0" anchor="ctr">
                    <a:lnL>
                      <a:noFill/>
                    </a:lnL>
                    <a:lnR>
                      <a:noFill/>
                    </a:lnR>
                    <a:lnT>
                      <a:noFill/>
                    </a:lnT>
                    <a:lnB>
                      <a:noFill/>
                    </a:lnB>
                    <a:solidFill>
                      <a:srgbClr val="B8CCE4"/>
                    </a:solidFill>
                  </a:tcPr>
                </a:tc>
                <a:tc>
                  <a:txBody>
                    <a:bodyPr/>
                    <a:lstStyle/>
                    <a:p>
                      <a:pPr algn="l" fontAlgn="b"/>
                      <a:r>
                        <a:rPr lang="ru-RU" sz="800" b="0" i="0" u="none" strike="noStrike" dirty="0">
                          <a:solidFill>
                            <a:srgbClr val="000000"/>
                          </a:solidFill>
                          <a:latin typeface="Calibri"/>
                        </a:rPr>
                        <a:t>Други дијагнози на циркулаторниот систем без катастрофални или тешки компликации</a:t>
                      </a:r>
                    </a:p>
                  </a:txBody>
                  <a:tcPr marL="4838" marR="4838" marT="4838" marB="0" anchor="b">
                    <a:lnL>
                      <a:noFill/>
                    </a:lnL>
                    <a:lnR>
                      <a:noFill/>
                    </a:lnR>
                    <a:lnT>
                      <a:noFill/>
                    </a:lnT>
                    <a:lnB>
                      <a:noFill/>
                    </a:lnB>
                    <a:solidFill>
                      <a:srgbClr val="B8CCE4"/>
                    </a:solidFill>
                  </a:tcPr>
                </a:tc>
                <a:tc>
                  <a:txBody>
                    <a:bodyPr/>
                    <a:lstStyle/>
                    <a:p>
                      <a:pPr algn="r" fontAlgn="ctr"/>
                      <a:r>
                        <a:rPr lang="mk-MK" sz="800" b="0" i="0" u="none" strike="noStrike">
                          <a:solidFill>
                            <a:srgbClr val="000000"/>
                          </a:solidFill>
                          <a:latin typeface="Calibri"/>
                        </a:rPr>
                        <a:t>108.901,00</a:t>
                      </a:r>
                    </a:p>
                  </a:txBody>
                  <a:tcPr marL="4838" marR="4838" marT="4838" marB="0" anchor="ctr">
                    <a:lnL>
                      <a:noFill/>
                    </a:lnL>
                    <a:lnR>
                      <a:noFill/>
                    </a:lnR>
                    <a:lnT>
                      <a:noFill/>
                    </a:lnT>
                    <a:lnB>
                      <a:noFill/>
                    </a:lnB>
                  </a:tcPr>
                </a:tc>
                <a:tc>
                  <a:txBody>
                    <a:bodyPr/>
                    <a:lstStyle/>
                    <a:p>
                      <a:pPr algn="r" fontAlgn="ctr"/>
                      <a:r>
                        <a:rPr lang="mk-MK" sz="800" b="0" i="0" u="none" strike="noStrike">
                          <a:solidFill>
                            <a:srgbClr val="000000"/>
                          </a:solidFill>
                          <a:latin typeface="Calibri"/>
                        </a:rPr>
                        <a:t>6.638,21</a:t>
                      </a:r>
                    </a:p>
                  </a:txBody>
                  <a:tcPr marL="4838" marR="4838" marT="4838" marB="0" anchor="ctr">
                    <a:lnL>
                      <a:noFill/>
                    </a:lnL>
                    <a:lnR>
                      <a:noFill/>
                    </a:lnR>
                    <a:lnT>
                      <a:noFill/>
                    </a:lnT>
                    <a:lnB>
                      <a:noFill/>
                    </a:lnB>
                  </a:tcPr>
                </a:tc>
                <a:tc>
                  <a:txBody>
                    <a:bodyPr/>
                    <a:lstStyle/>
                    <a:p>
                      <a:pPr algn="r" fontAlgn="ctr"/>
                      <a:r>
                        <a:rPr lang="mk-MK" sz="800" b="0" i="0" u="none" strike="noStrike">
                          <a:solidFill>
                            <a:srgbClr val="000000"/>
                          </a:solidFill>
                          <a:latin typeface="Calibri"/>
                        </a:rPr>
                        <a:t>115.539,21</a:t>
                      </a:r>
                    </a:p>
                  </a:txBody>
                  <a:tcPr marL="4838" marR="4838" marT="4838" marB="0" anchor="ctr">
                    <a:lnL>
                      <a:noFill/>
                    </a:lnL>
                    <a:lnR>
                      <a:noFill/>
                    </a:lnR>
                    <a:lnT>
                      <a:noFill/>
                    </a:lnT>
                    <a:lnB>
                      <a:noFill/>
                    </a:lnB>
                  </a:tcPr>
                </a:tc>
                <a:tc>
                  <a:txBody>
                    <a:bodyPr/>
                    <a:lstStyle/>
                    <a:p>
                      <a:pPr algn="ctr" fontAlgn="ctr"/>
                      <a:r>
                        <a:rPr lang="mk-MK" sz="800" b="0" i="0" u="none" strike="noStrike">
                          <a:solidFill>
                            <a:srgbClr val="000000"/>
                          </a:solidFill>
                          <a:latin typeface="Calibri"/>
                        </a:rPr>
                        <a:t>12</a:t>
                      </a:r>
                    </a:p>
                  </a:txBody>
                  <a:tcPr marL="4838" marR="4838" marT="4838" marB="0" anchor="ctr">
                    <a:lnL>
                      <a:noFill/>
                    </a:lnL>
                    <a:lnR>
                      <a:noFill/>
                    </a:lnR>
                    <a:lnT>
                      <a:noFill/>
                    </a:lnT>
                    <a:lnB>
                      <a:noFill/>
                    </a:lnB>
                    <a:solidFill>
                      <a:srgbClr val="B8CCE4"/>
                    </a:solidFill>
                  </a:tcPr>
                </a:tc>
                <a:tc>
                  <a:txBody>
                    <a:bodyPr/>
                    <a:lstStyle/>
                    <a:p>
                      <a:pPr algn="r" fontAlgn="ctr"/>
                      <a:r>
                        <a:rPr lang="mk-MK" sz="800" b="0" i="0" u="none" strike="noStrike">
                          <a:solidFill>
                            <a:srgbClr val="000000"/>
                          </a:solidFill>
                          <a:latin typeface="Calibri"/>
                        </a:rPr>
                        <a:t>9.628,27</a:t>
                      </a:r>
                    </a:p>
                  </a:txBody>
                  <a:tcPr marL="4838" marR="4838" marT="4838" marB="0" anchor="ctr">
                    <a:lnL>
                      <a:noFill/>
                    </a:lnL>
                    <a:lnR>
                      <a:noFill/>
                    </a:lnR>
                    <a:lnT>
                      <a:noFill/>
                    </a:lnT>
                    <a:lnB>
                      <a:noFill/>
                    </a:lnB>
                    <a:solidFill>
                      <a:srgbClr val="B8CCE4"/>
                    </a:solidFill>
                  </a:tcPr>
                </a:tc>
                <a:tc>
                  <a:txBody>
                    <a:bodyPr/>
                    <a:lstStyle/>
                    <a:p>
                      <a:pPr algn="r" fontAlgn="ctr"/>
                      <a:r>
                        <a:rPr lang="mk-MK" sz="800" b="0" i="0" u="none" strike="noStrike">
                          <a:solidFill>
                            <a:srgbClr val="000000"/>
                          </a:solidFill>
                          <a:latin typeface="Calibri"/>
                        </a:rPr>
                        <a:t>79.948,00</a:t>
                      </a:r>
                    </a:p>
                  </a:txBody>
                  <a:tcPr marL="4838" marR="4838" marT="4838" marB="0" anchor="ctr">
                    <a:lnL>
                      <a:noFill/>
                    </a:lnL>
                    <a:lnR>
                      <a:noFill/>
                    </a:lnR>
                    <a:lnT>
                      <a:noFill/>
                    </a:lnT>
                    <a:lnB>
                      <a:noFill/>
                    </a:lnB>
                  </a:tcPr>
                </a:tc>
                <a:tc>
                  <a:txBody>
                    <a:bodyPr/>
                    <a:lstStyle/>
                    <a:p>
                      <a:pPr algn="r" fontAlgn="ctr"/>
                      <a:r>
                        <a:rPr lang="mk-MK" sz="800" b="0" i="0" u="none" strike="noStrike">
                          <a:solidFill>
                            <a:srgbClr val="000000"/>
                          </a:solidFill>
                          <a:latin typeface="Calibri"/>
                        </a:rPr>
                        <a:t>4.619,71</a:t>
                      </a:r>
                    </a:p>
                  </a:txBody>
                  <a:tcPr marL="4838" marR="4838" marT="4838" marB="0" anchor="ctr">
                    <a:lnL>
                      <a:noFill/>
                    </a:lnL>
                    <a:lnR>
                      <a:noFill/>
                    </a:lnR>
                    <a:lnT>
                      <a:noFill/>
                    </a:lnT>
                    <a:lnB>
                      <a:noFill/>
                    </a:lnB>
                  </a:tcPr>
                </a:tc>
                <a:tc>
                  <a:txBody>
                    <a:bodyPr/>
                    <a:lstStyle/>
                    <a:p>
                      <a:pPr algn="r" fontAlgn="ctr"/>
                      <a:r>
                        <a:rPr lang="mk-MK" sz="800" b="0" i="0" u="none" strike="noStrike">
                          <a:solidFill>
                            <a:srgbClr val="000000"/>
                          </a:solidFill>
                          <a:latin typeface="Calibri"/>
                        </a:rPr>
                        <a:t>84.567,71</a:t>
                      </a:r>
                    </a:p>
                  </a:txBody>
                  <a:tcPr marL="4838" marR="4838" marT="4838" marB="0" anchor="ctr">
                    <a:lnL>
                      <a:noFill/>
                    </a:lnL>
                    <a:lnR>
                      <a:noFill/>
                    </a:lnR>
                    <a:lnT>
                      <a:noFill/>
                    </a:lnT>
                    <a:lnB>
                      <a:noFill/>
                    </a:lnB>
                  </a:tcPr>
                </a:tc>
                <a:tc>
                  <a:txBody>
                    <a:bodyPr/>
                    <a:lstStyle/>
                    <a:p>
                      <a:pPr algn="ctr" fontAlgn="ctr"/>
                      <a:r>
                        <a:rPr lang="mk-MK" sz="800" b="0" i="0" u="none" strike="noStrike" dirty="0">
                          <a:solidFill>
                            <a:srgbClr val="000000"/>
                          </a:solidFill>
                          <a:latin typeface="Calibri"/>
                        </a:rPr>
                        <a:t>7</a:t>
                      </a:r>
                    </a:p>
                  </a:txBody>
                  <a:tcPr marL="4838" marR="4838" marT="4838" marB="0" anchor="ctr">
                    <a:lnL>
                      <a:noFill/>
                    </a:lnL>
                    <a:lnR>
                      <a:noFill/>
                    </a:lnR>
                    <a:lnT>
                      <a:noFill/>
                    </a:lnT>
                    <a:lnB>
                      <a:noFill/>
                    </a:lnB>
                    <a:solidFill>
                      <a:srgbClr val="B8CCE4"/>
                    </a:solidFill>
                  </a:tcPr>
                </a:tc>
                <a:tc>
                  <a:txBody>
                    <a:bodyPr/>
                    <a:lstStyle/>
                    <a:p>
                      <a:pPr algn="r" fontAlgn="ctr"/>
                      <a:r>
                        <a:rPr lang="mk-MK" sz="800" b="0" i="0" u="none" strike="noStrike" dirty="0">
                          <a:solidFill>
                            <a:srgbClr val="000000"/>
                          </a:solidFill>
                          <a:latin typeface="Calibri"/>
                        </a:rPr>
                        <a:t>12.081,10</a:t>
                      </a:r>
                    </a:p>
                  </a:txBody>
                  <a:tcPr marL="4838" marR="4838" marT="4838" marB="0" anchor="ctr">
                    <a:lnL>
                      <a:noFill/>
                    </a:lnL>
                    <a:lnR>
                      <a:noFill/>
                    </a:lnR>
                    <a:lnT>
                      <a:noFill/>
                    </a:lnT>
                    <a:lnB>
                      <a:noFill/>
                    </a:lnB>
                    <a:solidFill>
                      <a:srgbClr val="B8CCE4"/>
                    </a:solidFill>
                  </a:tcPr>
                </a:tc>
              </a:tr>
              <a:tr h="241374">
                <a:tc>
                  <a:txBody>
                    <a:bodyPr/>
                    <a:lstStyle/>
                    <a:p>
                      <a:pPr algn="l" fontAlgn="b"/>
                      <a:r>
                        <a:rPr lang="mk-MK" sz="800" b="0" i="0" u="none" strike="noStrike">
                          <a:solidFill>
                            <a:srgbClr val="000000"/>
                          </a:solidFill>
                          <a:latin typeface="Calibri"/>
                        </a:rPr>
                        <a:t> </a:t>
                      </a:r>
                    </a:p>
                  </a:txBody>
                  <a:tcPr marL="4838" marR="4838" marT="4838" marB="0" anchor="b">
                    <a:lnL>
                      <a:noFill/>
                    </a:lnL>
                    <a:lnR>
                      <a:noFill/>
                    </a:lnR>
                    <a:lnT>
                      <a:noFill/>
                    </a:lnT>
                    <a:lnB>
                      <a:noFill/>
                    </a:lnB>
                    <a:solidFill>
                      <a:srgbClr val="B8CCE4"/>
                    </a:solidFill>
                  </a:tcPr>
                </a:tc>
                <a:tc>
                  <a:txBody>
                    <a:bodyPr/>
                    <a:lstStyle/>
                    <a:p>
                      <a:pPr algn="r" fontAlgn="b"/>
                      <a:r>
                        <a:rPr lang="mk-MK" sz="800" b="0" i="0" u="none" strike="noStrike" dirty="0">
                          <a:solidFill>
                            <a:srgbClr val="000000"/>
                          </a:solidFill>
                          <a:latin typeface="Calibri"/>
                        </a:rPr>
                        <a:t>ОСТАНАТИ ПО ДРГ</a:t>
                      </a:r>
                    </a:p>
                  </a:txBody>
                  <a:tcPr marL="4838" marR="4838" marT="4838" marB="0" anchor="b">
                    <a:lnL>
                      <a:noFill/>
                    </a:lnL>
                    <a:lnR>
                      <a:noFill/>
                    </a:lnR>
                    <a:lnT>
                      <a:noFill/>
                    </a:lnT>
                    <a:lnB>
                      <a:noFill/>
                    </a:lnB>
                    <a:solidFill>
                      <a:srgbClr val="B8CCE4"/>
                    </a:solidFill>
                  </a:tcPr>
                </a:tc>
                <a:tc>
                  <a:txBody>
                    <a:bodyPr/>
                    <a:lstStyle/>
                    <a:p>
                      <a:pPr algn="r" fontAlgn="ctr"/>
                      <a:r>
                        <a:rPr lang="mk-MK" sz="800" b="0" i="0" u="none" strike="noStrike">
                          <a:solidFill>
                            <a:srgbClr val="000000"/>
                          </a:solidFill>
                          <a:latin typeface="Calibri"/>
                        </a:rPr>
                        <a:t>146.087,00</a:t>
                      </a:r>
                    </a:p>
                  </a:txBody>
                  <a:tcPr marL="4838" marR="4838" marT="4838" marB="0" anchor="ctr">
                    <a:lnL>
                      <a:noFill/>
                    </a:lnL>
                    <a:lnR>
                      <a:noFill/>
                    </a:lnR>
                    <a:lnT>
                      <a:noFill/>
                    </a:lnT>
                    <a:lnB>
                      <a:noFill/>
                    </a:lnB>
                  </a:tcPr>
                </a:tc>
                <a:tc>
                  <a:txBody>
                    <a:bodyPr/>
                    <a:lstStyle/>
                    <a:p>
                      <a:pPr algn="r" fontAlgn="ctr"/>
                      <a:r>
                        <a:rPr lang="mk-MK" sz="800" b="0" i="0" u="none" strike="noStrike">
                          <a:solidFill>
                            <a:srgbClr val="000000"/>
                          </a:solidFill>
                          <a:latin typeface="Calibri"/>
                        </a:rPr>
                        <a:t>12.690,66</a:t>
                      </a:r>
                    </a:p>
                  </a:txBody>
                  <a:tcPr marL="4838" marR="4838" marT="4838" marB="0" anchor="ctr">
                    <a:lnL>
                      <a:noFill/>
                    </a:lnL>
                    <a:lnR>
                      <a:noFill/>
                    </a:lnR>
                    <a:lnT>
                      <a:noFill/>
                    </a:lnT>
                    <a:lnB>
                      <a:noFill/>
                    </a:lnB>
                  </a:tcPr>
                </a:tc>
                <a:tc>
                  <a:txBody>
                    <a:bodyPr/>
                    <a:lstStyle/>
                    <a:p>
                      <a:pPr algn="r" fontAlgn="ctr"/>
                      <a:r>
                        <a:rPr lang="mk-MK" sz="800" b="0" i="0" u="none" strike="noStrike">
                          <a:solidFill>
                            <a:srgbClr val="000000"/>
                          </a:solidFill>
                          <a:latin typeface="Calibri"/>
                        </a:rPr>
                        <a:t>158.777,66</a:t>
                      </a:r>
                    </a:p>
                  </a:txBody>
                  <a:tcPr marL="4838" marR="4838" marT="4838" marB="0" anchor="ctr">
                    <a:lnL>
                      <a:noFill/>
                    </a:lnL>
                    <a:lnR>
                      <a:noFill/>
                    </a:lnR>
                    <a:lnT>
                      <a:noFill/>
                    </a:lnT>
                    <a:lnB>
                      <a:noFill/>
                    </a:lnB>
                  </a:tcPr>
                </a:tc>
                <a:tc>
                  <a:txBody>
                    <a:bodyPr/>
                    <a:lstStyle/>
                    <a:p>
                      <a:pPr algn="ctr" fontAlgn="ctr"/>
                      <a:r>
                        <a:rPr lang="mk-MK" sz="800" b="0" i="0" u="none" strike="noStrike">
                          <a:solidFill>
                            <a:srgbClr val="000000"/>
                          </a:solidFill>
                          <a:latin typeface="Calibri"/>
                        </a:rPr>
                        <a:t>9</a:t>
                      </a:r>
                    </a:p>
                  </a:txBody>
                  <a:tcPr marL="4838" marR="4838" marT="4838" marB="0" anchor="ctr">
                    <a:lnL>
                      <a:noFill/>
                    </a:lnL>
                    <a:lnR>
                      <a:noFill/>
                    </a:lnR>
                    <a:lnT>
                      <a:noFill/>
                    </a:lnT>
                    <a:lnB>
                      <a:noFill/>
                    </a:lnB>
                    <a:solidFill>
                      <a:srgbClr val="B8CCE4"/>
                    </a:solidFill>
                  </a:tcPr>
                </a:tc>
                <a:tc>
                  <a:txBody>
                    <a:bodyPr/>
                    <a:lstStyle/>
                    <a:p>
                      <a:pPr algn="r" fontAlgn="ctr"/>
                      <a:r>
                        <a:rPr lang="mk-MK" sz="800" b="0" i="0" u="none" strike="noStrike">
                          <a:solidFill>
                            <a:srgbClr val="000000"/>
                          </a:solidFill>
                          <a:latin typeface="Calibri"/>
                        </a:rPr>
                        <a:t>17.641,96</a:t>
                      </a:r>
                    </a:p>
                  </a:txBody>
                  <a:tcPr marL="4838" marR="4838" marT="4838" marB="0" anchor="ctr">
                    <a:lnL>
                      <a:noFill/>
                    </a:lnL>
                    <a:lnR>
                      <a:noFill/>
                    </a:lnR>
                    <a:lnT>
                      <a:noFill/>
                    </a:lnT>
                    <a:lnB>
                      <a:noFill/>
                    </a:lnB>
                    <a:solidFill>
                      <a:srgbClr val="B8CCE4"/>
                    </a:solidFill>
                  </a:tcPr>
                </a:tc>
                <a:tc>
                  <a:txBody>
                    <a:bodyPr/>
                    <a:lstStyle/>
                    <a:p>
                      <a:pPr algn="r" fontAlgn="ctr"/>
                      <a:r>
                        <a:rPr lang="mk-MK" sz="800" b="0" i="0" u="none" strike="noStrike">
                          <a:solidFill>
                            <a:srgbClr val="000000"/>
                          </a:solidFill>
                          <a:latin typeface="Calibri"/>
                        </a:rPr>
                        <a:t>219.241,00</a:t>
                      </a:r>
                    </a:p>
                  </a:txBody>
                  <a:tcPr marL="4838" marR="4838" marT="4838" marB="0" anchor="ctr">
                    <a:lnL>
                      <a:noFill/>
                    </a:lnL>
                    <a:lnR>
                      <a:noFill/>
                    </a:lnR>
                    <a:lnT>
                      <a:noFill/>
                    </a:lnT>
                    <a:lnB>
                      <a:noFill/>
                    </a:lnB>
                  </a:tcPr>
                </a:tc>
                <a:tc>
                  <a:txBody>
                    <a:bodyPr/>
                    <a:lstStyle/>
                    <a:p>
                      <a:pPr algn="r" fontAlgn="ctr"/>
                      <a:r>
                        <a:rPr lang="mk-MK" sz="800" b="0" i="0" u="none" strike="noStrike">
                          <a:solidFill>
                            <a:srgbClr val="000000"/>
                          </a:solidFill>
                          <a:latin typeface="Calibri"/>
                        </a:rPr>
                        <a:t>19.818,08</a:t>
                      </a:r>
                    </a:p>
                  </a:txBody>
                  <a:tcPr marL="4838" marR="4838" marT="4838" marB="0" anchor="ctr">
                    <a:lnL>
                      <a:noFill/>
                    </a:lnL>
                    <a:lnR>
                      <a:noFill/>
                    </a:lnR>
                    <a:lnT>
                      <a:noFill/>
                    </a:lnT>
                    <a:lnB>
                      <a:noFill/>
                    </a:lnB>
                  </a:tcPr>
                </a:tc>
                <a:tc>
                  <a:txBody>
                    <a:bodyPr/>
                    <a:lstStyle/>
                    <a:p>
                      <a:pPr algn="r" fontAlgn="ctr"/>
                      <a:r>
                        <a:rPr lang="mk-MK" sz="800" b="0" i="0" u="none" strike="noStrike">
                          <a:solidFill>
                            <a:srgbClr val="000000"/>
                          </a:solidFill>
                          <a:latin typeface="Calibri"/>
                        </a:rPr>
                        <a:t>239.059,08</a:t>
                      </a:r>
                    </a:p>
                  </a:txBody>
                  <a:tcPr marL="4838" marR="4838" marT="4838" marB="0" anchor="ctr">
                    <a:lnL>
                      <a:noFill/>
                    </a:lnL>
                    <a:lnR>
                      <a:noFill/>
                    </a:lnR>
                    <a:lnT>
                      <a:noFill/>
                    </a:lnT>
                    <a:lnB>
                      <a:noFill/>
                    </a:lnB>
                  </a:tcPr>
                </a:tc>
                <a:tc>
                  <a:txBody>
                    <a:bodyPr/>
                    <a:lstStyle/>
                    <a:p>
                      <a:pPr algn="ctr" fontAlgn="ctr"/>
                      <a:r>
                        <a:rPr lang="mk-MK" sz="800" b="0" i="0" u="none" strike="noStrike">
                          <a:solidFill>
                            <a:srgbClr val="000000"/>
                          </a:solidFill>
                          <a:latin typeface="Calibri"/>
                        </a:rPr>
                        <a:t>15</a:t>
                      </a:r>
                    </a:p>
                  </a:txBody>
                  <a:tcPr marL="4838" marR="4838" marT="4838" marB="0" anchor="ctr">
                    <a:lnL>
                      <a:noFill/>
                    </a:lnL>
                    <a:lnR>
                      <a:noFill/>
                    </a:lnR>
                    <a:lnT>
                      <a:noFill/>
                    </a:lnT>
                    <a:lnB>
                      <a:noFill/>
                    </a:lnB>
                    <a:solidFill>
                      <a:srgbClr val="B8CCE4"/>
                    </a:solidFill>
                  </a:tcPr>
                </a:tc>
                <a:tc>
                  <a:txBody>
                    <a:bodyPr/>
                    <a:lstStyle/>
                    <a:p>
                      <a:pPr algn="r" fontAlgn="ctr"/>
                      <a:r>
                        <a:rPr lang="mk-MK" sz="800" b="0" i="0" u="none" strike="noStrike" dirty="0">
                          <a:solidFill>
                            <a:srgbClr val="000000"/>
                          </a:solidFill>
                          <a:latin typeface="Calibri"/>
                        </a:rPr>
                        <a:t>15.937,27</a:t>
                      </a:r>
                    </a:p>
                  </a:txBody>
                  <a:tcPr marL="4838" marR="4838" marT="4838" marB="0" anchor="ctr">
                    <a:lnL>
                      <a:noFill/>
                    </a:lnL>
                    <a:lnR>
                      <a:noFill/>
                    </a:lnR>
                    <a:lnT>
                      <a:noFill/>
                    </a:lnT>
                    <a:lnB>
                      <a:noFill/>
                    </a:lnB>
                    <a:solidFill>
                      <a:srgbClr val="B8CCE4"/>
                    </a:solidFill>
                  </a:tcPr>
                </a:tc>
              </a:tr>
              <a:tr h="270526">
                <a:tc>
                  <a:txBody>
                    <a:bodyPr/>
                    <a:lstStyle/>
                    <a:p>
                      <a:pPr algn="l" fontAlgn="b"/>
                      <a:r>
                        <a:rPr lang="mk-MK" sz="800" b="0" i="0" u="none" strike="noStrike">
                          <a:solidFill>
                            <a:srgbClr val="FFFFFF"/>
                          </a:solidFill>
                          <a:latin typeface="Calibri"/>
                        </a:rPr>
                        <a:t> </a:t>
                      </a:r>
                    </a:p>
                  </a:txBody>
                  <a:tcPr marL="4838" marR="4838" marT="4838" marB="0" anchor="b">
                    <a:lnL>
                      <a:noFill/>
                    </a:lnL>
                    <a:lnR>
                      <a:noFill/>
                    </a:lnR>
                    <a:lnT>
                      <a:noFill/>
                    </a:lnT>
                    <a:lnB>
                      <a:noFill/>
                    </a:lnB>
                    <a:solidFill>
                      <a:srgbClr val="000000"/>
                    </a:solidFill>
                  </a:tcPr>
                </a:tc>
                <a:tc>
                  <a:txBody>
                    <a:bodyPr/>
                    <a:lstStyle/>
                    <a:p>
                      <a:pPr algn="r" fontAlgn="b"/>
                      <a:r>
                        <a:rPr lang="mk-MK" sz="800" b="1" i="0" u="none" strike="noStrike" dirty="0">
                          <a:solidFill>
                            <a:srgbClr val="FFFFFF"/>
                          </a:solidFill>
                          <a:latin typeface="Calibri"/>
                        </a:rPr>
                        <a:t>ВКУПНО</a:t>
                      </a:r>
                    </a:p>
                  </a:txBody>
                  <a:tcPr marL="4838" marR="4838" marT="4838" marB="0" anchor="b">
                    <a:lnL>
                      <a:noFill/>
                    </a:lnL>
                    <a:lnR>
                      <a:noFill/>
                    </a:lnR>
                    <a:lnT>
                      <a:noFill/>
                    </a:lnT>
                    <a:lnB>
                      <a:noFill/>
                    </a:lnB>
                    <a:solidFill>
                      <a:srgbClr val="000000"/>
                    </a:solidFill>
                  </a:tcPr>
                </a:tc>
                <a:tc>
                  <a:txBody>
                    <a:bodyPr/>
                    <a:lstStyle/>
                    <a:p>
                      <a:pPr algn="r" fontAlgn="ctr"/>
                      <a:r>
                        <a:rPr lang="mk-MK" sz="800" b="0" i="0" u="none" strike="noStrike">
                          <a:solidFill>
                            <a:srgbClr val="000000"/>
                          </a:solidFill>
                          <a:latin typeface="Calibri"/>
                        </a:rPr>
                        <a:t>20.546.207,00</a:t>
                      </a:r>
                    </a:p>
                  </a:txBody>
                  <a:tcPr marL="4838" marR="4838" marT="4838" marB="0" anchor="ctr">
                    <a:lnL>
                      <a:noFill/>
                    </a:lnL>
                    <a:lnR>
                      <a:noFill/>
                    </a:lnR>
                    <a:lnT>
                      <a:noFill/>
                    </a:lnT>
                    <a:lnB>
                      <a:noFill/>
                    </a:lnB>
                    <a:solidFill>
                      <a:srgbClr val="FFFFFF"/>
                    </a:solidFill>
                  </a:tcPr>
                </a:tc>
                <a:tc>
                  <a:txBody>
                    <a:bodyPr/>
                    <a:lstStyle/>
                    <a:p>
                      <a:pPr algn="r" fontAlgn="ctr"/>
                      <a:r>
                        <a:rPr lang="mk-MK" sz="800" b="0" i="0" u="none" strike="noStrike">
                          <a:solidFill>
                            <a:srgbClr val="000000"/>
                          </a:solidFill>
                          <a:latin typeface="Calibri"/>
                        </a:rPr>
                        <a:t>1.917.527,76</a:t>
                      </a:r>
                    </a:p>
                  </a:txBody>
                  <a:tcPr marL="4838" marR="4838" marT="4838" marB="0" anchor="ctr">
                    <a:lnL>
                      <a:noFill/>
                    </a:lnL>
                    <a:lnR>
                      <a:noFill/>
                    </a:lnR>
                    <a:lnT>
                      <a:noFill/>
                    </a:lnT>
                    <a:lnB>
                      <a:noFill/>
                    </a:lnB>
                    <a:solidFill>
                      <a:srgbClr val="FFFFFF"/>
                    </a:solidFill>
                  </a:tcPr>
                </a:tc>
                <a:tc>
                  <a:txBody>
                    <a:bodyPr/>
                    <a:lstStyle/>
                    <a:p>
                      <a:pPr algn="r" fontAlgn="ctr"/>
                      <a:r>
                        <a:rPr lang="mk-MK" sz="800" b="0" i="0" u="none" strike="noStrike">
                          <a:solidFill>
                            <a:srgbClr val="000000"/>
                          </a:solidFill>
                          <a:latin typeface="Calibri"/>
                        </a:rPr>
                        <a:t>22.463.734,76</a:t>
                      </a:r>
                    </a:p>
                  </a:txBody>
                  <a:tcPr marL="4838" marR="4838" marT="4838" marB="0" anchor="ctr">
                    <a:lnL>
                      <a:noFill/>
                    </a:lnL>
                    <a:lnR>
                      <a:noFill/>
                    </a:lnR>
                    <a:lnT>
                      <a:noFill/>
                    </a:lnT>
                    <a:lnB>
                      <a:noFill/>
                    </a:lnB>
                    <a:solidFill>
                      <a:srgbClr val="FFFFFF"/>
                    </a:solidFill>
                  </a:tcPr>
                </a:tc>
                <a:tc>
                  <a:txBody>
                    <a:bodyPr/>
                    <a:lstStyle/>
                    <a:p>
                      <a:pPr algn="ctr" fontAlgn="ctr"/>
                      <a:r>
                        <a:rPr lang="mk-MK" sz="800" b="1" i="0" u="none" strike="noStrike" dirty="0">
                          <a:solidFill>
                            <a:srgbClr val="FFFFFF"/>
                          </a:solidFill>
                          <a:latin typeface="Calibri"/>
                        </a:rPr>
                        <a:t>1139</a:t>
                      </a:r>
                    </a:p>
                  </a:txBody>
                  <a:tcPr marL="4838" marR="4838" marT="4838" marB="0" anchor="ctr">
                    <a:lnL>
                      <a:noFill/>
                    </a:lnL>
                    <a:lnR>
                      <a:noFill/>
                    </a:lnR>
                    <a:lnT>
                      <a:noFill/>
                    </a:lnT>
                    <a:lnB>
                      <a:noFill/>
                    </a:lnB>
                    <a:solidFill>
                      <a:srgbClr val="000000"/>
                    </a:solidFill>
                  </a:tcPr>
                </a:tc>
                <a:tc>
                  <a:txBody>
                    <a:bodyPr/>
                    <a:lstStyle/>
                    <a:p>
                      <a:pPr algn="r" fontAlgn="ctr"/>
                      <a:r>
                        <a:rPr lang="mk-MK" sz="800" b="1" i="0" u="none" strike="noStrike">
                          <a:solidFill>
                            <a:srgbClr val="FFFFFF"/>
                          </a:solidFill>
                          <a:latin typeface="Calibri"/>
                        </a:rPr>
                        <a:t>19.722,33</a:t>
                      </a:r>
                    </a:p>
                  </a:txBody>
                  <a:tcPr marL="4838" marR="4838" marT="4838" marB="0" anchor="ctr">
                    <a:lnL>
                      <a:noFill/>
                    </a:lnL>
                    <a:lnR>
                      <a:noFill/>
                    </a:lnR>
                    <a:lnT>
                      <a:noFill/>
                    </a:lnT>
                    <a:lnB>
                      <a:noFill/>
                    </a:lnB>
                    <a:solidFill>
                      <a:srgbClr val="000000"/>
                    </a:solidFill>
                  </a:tcPr>
                </a:tc>
                <a:tc>
                  <a:txBody>
                    <a:bodyPr/>
                    <a:lstStyle/>
                    <a:p>
                      <a:pPr algn="r" fontAlgn="ctr"/>
                      <a:r>
                        <a:rPr lang="mk-MK" sz="800" b="0" i="0" u="none" strike="noStrike">
                          <a:solidFill>
                            <a:srgbClr val="000000"/>
                          </a:solidFill>
                          <a:latin typeface="Calibri"/>
                        </a:rPr>
                        <a:t>18.389.027,00</a:t>
                      </a:r>
                    </a:p>
                  </a:txBody>
                  <a:tcPr marL="4838" marR="4838" marT="4838" marB="0" anchor="ctr">
                    <a:lnL>
                      <a:noFill/>
                    </a:lnL>
                    <a:lnR>
                      <a:noFill/>
                    </a:lnR>
                    <a:lnT>
                      <a:noFill/>
                    </a:lnT>
                    <a:lnB>
                      <a:noFill/>
                    </a:lnB>
                    <a:solidFill>
                      <a:srgbClr val="FFFFFF"/>
                    </a:solidFill>
                  </a:tcPr>
                </a:tc>
                <a:tc>
                  <a:txBody>
                    <a:bodyPr/>
                    <a:lstStyle/>
                    <a:p>
                      <a:pPr algn="r" fontAlgn="ctr"/>
                      <a:r>
                        <a:rPr lang="mk-MK" sz="800" b="0" i="0" u="none" strike="noStrike">
                          <a:solidFill>
                            <a:srgbClr val="000000"/>
                          </a:solidFill>
                          <a:latin typeface="Calibri"/>
                        </a:rPr>
                        <a:t>1.796.368,01</a:t>
                      </a:r>
                    </a:p>
                  </a:txBody>
                  <a:tcPr marL="4838" marR="4838" marT="4838" marB="0" anchor="ctr">
                    <a:lnL>
                      <a:noFill/>
                    </a:lnL>
                    <a:lnR>
                      <a:noFill/>
                    </a:lnR>
                    <a:lnT>
                      <a:noFill/>
                    </a:lnT>
                    <a:lnB>
                      <a:noFill/>
                    </a:lnB>
                    <a:solidFill>
                      <a:srgbClr val="FFFFFF"/>
                    </a:solidFill>
                  </a:tcPr>
                </a:tc>
                <a:tc>
                  <a:txBody>
                    <a:bodyPr/>
                    <a:lstStyle/>
                    <a:p>
                      <a:pPr algn="r" fontAlgn="ctr"/>
                      <a:r>
                        <a:rPr lang="mk-MK" sz="800" b="0" i="0" u="none" strike="noStrike">
                          <a:solidFill>
                            <a:srgbClr val="000000"/>
                          </a:solidFill>
                          <a:latin typeface="Calibri"/>
                        </a:rPr>
                        <a:t>20.185.395,01</a:t>
                      </a:r>
                    </a:p>
                  </a:txBody>
                  <a:tcPr marL="4838" marR="4838" marT="4838" marB="0" anchor="ctr">
                    <a:lnL>
                      <a:noFill/>
                    </a:lnL>
                    <a:lnR>
                      <a:noFill/>
                    </a:lnR>
                    <a:lnT>
                      <a:noFill/>
                    </a:lnT>
                    <a:lnB>
                      <a:noFill/>
                    </a:lnB>
                    <a:solidFill>
                      <a:srgbClr val="FFFFFF"/>
                    </a:solidFill>
                  </a:tcPr>
                </a:tc>
                <a:tc>
                  <a:txBody>
                    <a:bodyPr/>
                    <a:lstStyle/>
                    <a:p>
                      <a:pPr algn="ctr" fontAlgn="ctr"/>
                      <a:r>
                        <a:rPr lang="mk-MK" sz="800" b="1" i="0" u="none" strike="noStrike">
                          <a:solidFill>
                            <a:srgbClr val="FFFFFF"/>
                          </a:solidFill>
                          <a:latin typeface="Calibri"/>
                        </a:rPr>
                        <a:t>1154</a:t>
                      </a:r>
                    </a:p>
                  </a:txBody>
                  <a:tcPr marL="4838" marR="4838" marT="4838" marB="0" anchor="ctr">
                    <a:lnL>
                      <a:noFill/>
                    </a:lnL>
                    <a:lnR>
                      <a:noFill/>
                    </a:lnR>
                    <a:lnT>
                      <a:noFill/>
                    </a:lnT>
                    <a:lnB>
                      <a:noFill/>
                    </a:lnB>
                    <a:solidFill>
                      <a:srgbClr val="000000"/>
                    </a:solidFill>
                  </a:tcPr>
                </a:tc>
                <a:tc>
                  <a:txBody>
                    <a:bodyPr/>
                    <a:lstStyle/>
                    <a:p>
                      <a:pPr algn="r" fontAlgn="ctr"/>
                      <a:r>
                        <a:rPr lang="mk-MK" sz="800" b="1" i="0" u="none" strike="noStrike" dirty="0">
                          <a:solidFill>
                            <a:srgbClr val="FFFFFF"/>
                          </a:solidFill>
                          <a:latin typeface="Calibri"/>
                        </a:rPr>
                        <a:t>17.491,68</a:t>
                      </a:r>
                    </a:p>
                  </a:txBody>
                  <a:tcPr marL="4838" marR="4838" marT="4838" marB="0" anchor="ctr">
                    <a:lnL>
                      <a:noFill/>
                    </a:lnL>
                    <a:lnR>
                      <a:noFill/>
                    </a:lnR>
                    <a:lnT>
                      <a:noFill/>
                    </a:lnT>
                    <a:lnB>
                      <a:noFill/>
                    </a:lnB>
                    <a:solidFill>
                      <a:srgbClr val="000000"/>
                    </a:solid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074" name="Titre 1"/>
          <p:cNvSpPr>
            <a:spLocks noGrp="1"/>
          </p:cNvSpPr>
          <p:nvPr>
            <p:ph type="title"/>
          </p:nvPr>
        </p:nvSpPr>
        <p:spPr>
          <a:xfrm>
            <a:off x="179512" y="0"/>
            <a:ext cx="8784975" cy="1143000"/>
          </a:xfrm>
        </p:spPr>
        <p:txBody>
          <a:bodyPr/>
          <a:lstStyle/>
          <a:p>
            <a:r>
              <a:rPr lang="mk-MK" dirty="0" smtClean="0">
                <a:solidFill>
                  <a:srgbClr val="438BC4"/>
                </a:solidFill>
                <a:effectLst>
                  <a:innerShdw blurRad="63500" dist="698500" dir="13560000">
                    <a:prstClr val="black">
                      <a:alpha val="80000"/>
                    </a:prstClr>
                  </a:innerShdw>
                </a:effectLst>
              </a:rPr>
              <a:t>СТРУКТУРА НА ТРОШОЦИ</a:t>
            </a:r>
            <a:endParaRPr lang="fr-CA" dirty="0" smtClean="0">
              <a:solidFill>
                <a:srgbClr val="438BC4"/>
              </a:solidFill>
              <a:effectLst>
                <a:innerShdw blurRad="63500" dist="698500" dir="13560000">
                  <a:prstClr val="black">
                    <a:alpha val="80000"/>
                  </a:prstClr>
                </a:innerShdw>
              </a:effectLst>
            </a:endParaRPr>
          </a:p>
        </p:txBody>
      </p:sp>
      <p:graphicFrame>
        <p:nvGraphicFramePr>
          <p:cNvPr id="5" name="Table 4"/>
          <p:cNvGraphicFramePr>
            <a:graphicFrameLocks noGrp="1"/>
          </p:cNvGraphicFramePr>
          <p:nvPr/>
        </p:nvGraphicFramePr>
        <p:xfrm>
          <a:off x="539552" y="1196752"/>
          <a:ext cx="3594100" cy="4536504"/>
        </p:xfrm>
        <a:graphic>
          <a:graphicData uri="http://schemas.openxmlformats.org/drawingml/2006/table">
            <a:tbl>
              <a:tblPr/>
              <a:tblGrid>
                <a:gridCol w="1153544"/>
                <a:gridCol w="848475"/>
                <a:gridCol w="981942"/>
                <a:gridCol w="610139"/>
              </a:tblGrid>
              <a:tr h="324036">
                <a:tc gridSpan="4">
                  <a:txBody>
                    <a:bodyPr/>
                    <a:lstStyle/>
                    <a:p>
                      <a:pPr algn="ctr" fontAlgn="ctr"/>
                      <a:r>
                        <a:rPr lang="ru-RU" sz="1100" b="0" i="0" u="none" strike="noStrike" dirty="0">
                          <a:solidFill>
                            <a:srgbClr val="FFFFFF"/>
                          </a:solidFill>
                          <a:latin typeface="Calibri"/>
                        </a:rPr>
                        <a:t>Во период од  01.01.2010 до 31.12.2010</a:t>
                      </a:r>
                    </a:p>
                  </a:txBody>
                  <a:tcPr marL="0" marR="0" marT="0" marB="0" anchor="ctr">
                    <a:lnL>
                      <a:noFill/>
                    </a:lnL>
                    <a:lnR>
                      <a:noFill/>
                    </a:lnR>
                    <a:lnT>
                      <a:noFill/>
                    </a:lnT>
                    <a:lnB>
                      <a:noFill/>
                    </a:lnB>
                    <a:solidFill>
                      <a:srgbClr val="215867"/>
                    </a:solidFill>
                  </a:tcPr>
                </a:tc>
                <a:tc hMerge="1">
                  <a:txBody>
                    <a:bodyPr/>
                    <a:lstStyle/>
                    <a:p>
                      <a:endParaRPr lang="mk-MK"/>
                    </a:p>
                  </a:txBody>
                  <a:tcPr/>
                </a:tc>
                <a:tc hMerge="1">
                  <a:txBody>
                    <a:bodyPr/>
                    <a:lstStyle/>
                    <a:p>
                      <a:endParaRPr lang="mk-MK"/>
                    </a:p>
                  </a:txBody>
                  <a:tcPr/>
                </a:tc>
                <a:tc hMerge="1">
                  <a:txBody>
                    <a:bodyPr/>
                    <a:lstStyle/>
                    <a:p>
                      <a:endParaRPr lang="mk-MK"/>
                    </a:p>
                  </a:txBody>
                  <a:tcPr/>
                </a:tc>
              </a:tr>
              <a:tr h="324036">
                <a:tc>
                  <a:txBody>
                    <a:bodyPr/>
                    <a:lstStyle/>
                    <a:p>
                      <a:pPr algn="l" fontAlgn="b"/>
                      <a:r>
                        <a:rPr lang="mk-MK" sz="1100" b="0" i="0" u="none" strike="noStrike">
                          <a:solidFill>
                            <a:srgbClr val="000000"/>
                          </a:solidFill>
                          <a:latin typeface="Calibri"/>
                        </a:rPr>
                        <a:t>Услуги</a:t>
                      </a:r>
                    </a:p>
                  </a:txBody>
                  <a:tcPr marL="0" marR="0" marT="0" marB="0" anchor="b">
                    <a:lnL>
                      <a:noFill/>
                    </a:lnL>
                    <a:lnR>
                      <a:noFill/>
                    </a:lnR>
                    <a:lnT>
                      <a:noFill/>
                    </a:lnT>
                    <a:lnB>
                      <a:noFill/>
                    </a:lnB>
                  </a:tcPr>
                </a:tc>
                <a:tc>
                  <a:txBody>
                    <a:bodyPr/>
                    <a:lstStyle/>
                    <a:p>
                      <a:pPr algn="ctr" fontAlgn="ctr"/>
                      <a:r>
                        <a:rPr lang="mk-MK" sz="1100" b="0" i="0" u="none" strike="noStrike">
                          <a:solidFill>
                            <a:srgbClr val="000000"/>
                          </a:solidFill>
                          <a:latin typeface="Calibri"/>
                        </a:rPr>
                        <a:t>12.608.918,00</a:t>
                      </a:r>
                    </a:p>
                  </a:txBody>
                  <a:tcPr marL="0" marR="0" marT="0" marB="0" anchor="ctr">
                    <a:lnL>
                      <a:noFill/>
                    </a:lnL>
                    <a:lnR>
                      <a:noFill/>
                    </a:lnR>
                    <a:lnT>
                      <a:noFill/>
                    </a:lnT>
                    <a:lnB>
                      <a:noFill/>
                    </a:lnB>
                  </a:tcPr>
                </a:tc>
                <a:tc>
                  <a:txBody>
                    <a:bodyPr/>
                    <a:lstStyle/>
                    <a:p>
                      <a:pPr algn="l" fontAlgn="b"/>
                      <a:r>
                        <a:rPr lang="mk-MK" sz="1100" b="0" i="0" u="none" strike="noStrike">
                          <a:solidFill>
                            <a:srgbClr val="000000"/>
                          </a:solidFill>
                          <a:latin typeface="Calibri"/>
                        </a:rPr>
                        <a:t>%  услуги</a:t>
                      </a:r>
                    </a:p>
                  </a:txBody>
                  <a:tcPr marL="0" marR="0" marT="0" marB="0" anchor="b">
                    <a:lnL>
                      <a:noFill/>
                    </a:lnL>
                    <a:lnR>
                      <a:noFill/>
                    </a:lnR>
                    <a:lnT>
                      <a:noFill/>
                    </a:lnT>
                    <a:lnB>
                      <a:noFill/>
                    </a:lnB>
                  </a:tcPr>
                </a:tc>
                <a:tc>
                  <a:txBody>
                    <a:bodyPr/>
                    <a:lstStyle/>
                    <a:p>
                      <a:pPr algn="ctr" fontAlgn="ctr"/>
                      <a:r>
                        <a:rPr lang="mk-MK" sz="1100" b="0" i="0" u="none" strike="noStrike">
                          <a:solidFill>
                            <a:srgbClr val="000000"/>
                          </a:solidFill>
                          <a:latin typeface="Calibri"/>
                        </a:rPr>
                        <a:t>62,12</a:t>
                      </a:r>
                    </a:p>
                  </a:txBody>
                  <a:tcPr marL="0" marR="0" marT="0" marB="0" anchor="ctr">
                    <a:lnL>
                      <a:noFill/>
                    </a:lnL>
                    <a:lnR>
                      <a:noFill/>
                    </a:lnR>
                    <a:lnT>
                      <a:noFill/>
                    </a:lnT>
                    <a:lnB>
                      <a:noFill/>
                    </a:lnB>
                  </a:tcPr>
                </a:tc>
              </a:tr>
              <a:tr h="324036">
                <a:tc>
                  <a:txBody>
                    <a:bodyPr/>
                    <a:lstStyle/>
                    <a:p>
                      <a:pPr algn="l" fontAlgn="b"/>
                      <a:r>
                        <a:rPr lang="mk-MK" sz="1100" b="0" i="0" u="none" strike="noStrike">
                          <a:solidFill>
                            <a:srgbClr val="000000"/>
                          </a:solidFill>
                          <a:latin typeface="Calibri"/>
                        </a:rPr>
                        <a:t>Болнички денови</a:t>
                      </a:r>
                    </a:p>
                  </a:txBody>
                  <a:tcPr marL="0" marR="0" marT="0" marB="0" anchor="b">
                    <a:lnL>
                      <a:noFill/>
                    </a:lnL>
                    <a:lnR>
                      <a:noFill/>
                    </a:lnR>
                    <a:lnT>
                      <a:noFill/>
                    </a:lnT>
                    <a:lnB>
                      <a:noFill/>
                    </a:lnB>
                  </a:tcPr>
                </a:tc>
                <a:tc>
                  <a:txBody>
                    <a:bodyPr/>
                    <a:lstStyle/>
                    <a:p>
                      <a:pPr algn="ctr" fontAlgn="ctr"/>
                      <a:r>
                        <a:rPr lang="mk-MK" sz="1100" b="0" i="0" u="none" strike="noStrike">
                          <a:solidFill>
                            <a:srgbClr val="000000"/>
                          </a:solidFill>
                          <a:latin typeface="Calibri"/>
                        </a:rPr>
                        <a:t>5.881.830,00</a:t>
                      </a:r>
                    </a:p>
                  </a:txBody>
                  <a:tcPr marL="0" marR="0" marT="0" marB="0" anchor="ctr">
                    <a:lnL>
                      <a:noFill/>
                    </a:lnL>
                    <a:lnR>
                      <a:noFill/>
                    </a:lnR>
                    <a:lnT>
                      <a:noFill/>
                    </a:lnT>
                    <a:lnB>
                      <a:noFill/>
                    </a:lnB>
                  </a:tcPr>
                </a:tc>
                <a:tc>
                  <a:txBody>
                    <a:bodyPr/>
                    <a:lstStyle/>
                    <a:p>
                      <a:pPr algn="l" fontAlgn="b"/>
                      <a:r>
                        <a:rPr lang="mk-MK" sz="1100" b="0" i="0" u="none" strike="noStrike" dirty="0">
                          <a:solidFill>
                            <a:srgbClr val="000000"/>
                          </a:solidFill>
                          <a:latin typeface="Calibri"/>
                        </a:rPr>
                        <a:t>%  Бол. денови</a:t>
                      </a:r>
                    </a:p>
                  </a:txBody>
                  <a:tcPr marL="0" marR="0" marT="0" marB="0" anchor="b">
                    <a:lnL>
                      <a:noFill/>
                    </a:lnL>
                    <a:lnR>
                      <a:noFill/>
                    </a:lnR>
                    <a:lnT>
                      <a:noFill/>
                    </a:lnT>
                    <a:lnB>
                      <a:noFill/>
                    </a:lnB>
                  </a:tcPr>
                </a:tc>
                <a:tc>
                  <a:txBody>
                    <a:bodyPr/>
                    <a:lstStyle/>
                    <a:p>
                      <a:pPr algn="ctr" fontAlgn="ctr"/>
                      <a:r>
                        <a:rPr lang="mk-MK" sz="1100" b="0" i="0" u="none" strike="noStrike">
                          <a:solidFill>
                            <a:srgbClr val="000000"/>
                          </a:solidFill>
                          <a:latin typeface="Calibri"/>
                        </a:rPr>
                        <a:t>28,98</a:t>
                      </a:r>
                    </a:p>
                  </a:txBody>
                  <a:tcPr marL="0" marR="0" marT="0" marB="0" anchor="ctr">
                    <a:lnL>
                      <a:noFill/>
                    </a:lnL>
                    <a:lnR>
                      <a:noFill/>
                    </a:lnR>
                    <a:lnT>
                      <a:noFill/>
                    </a:lnT>
                    <a:lnB>
                      <a:noFill/>
                    </a:lnB>
                  </a:tcPr>
                </a:tc>
              </a:tr>
              <a:tr h="324036">
                <a:tc>
                  <a:txBody>
                    <a:bodyPr/>
                    <a:lstStyle/>
                    <a:p>
                      <a:pPr algn="l" fontAlgn="b"/>
                      <a:r>
                        <a:rPr lang="mk-MK" sz="1100" b="0" i="0" u="none" strike="noStrike">
                          <a:solidFill>
                            <a:srgbClr val="000000"/>
                          </a:solidFill>
                          <a:latin typeface="Calibri"/>
                        </a:rPr>
                        <a:t>Материјали</a:t>
                      </a:r>
                    </a:p>
                  </a:txBody>
                  <a:tcPr marL="0" marR="0" marT="0" marB="0" anchor="b">
                    <a:lnL>
                      <a:noFill/>
                    </a:lnL>
                    <a:lnR>
                      <a:noFill/>
                    </a:lnR>
                    <a:lnT>
                      <a:noFill/>
                    </a:lnT>
                    <a:lnB>
                      <a:noFill/>
                    </a:lnB>
                  </a:tcPr>
                </a:tc>
                <a:tc>
                  <a:txBody>
                    <a:bodyPr/>
                    <a:lstStyle/>
                    <a:p>
                      <a:pPr algn="ctr" fontAlgn="ctr"/>
                      <a:r>
                        <a:rPr lang="mk-MK" sz="1100" b="0" i="0" u="none" strike="noStrike">
                          <a:solidFill>
                            <a:srgbClr val="000000"/>
                          </a:solidFill>
                          <a:latin typeface="Calibri"/>
                        </a:rPr>
                        <a:t>1.806.313,36</a:t>
                      </a:r>
                    </a:p>
                  </a:txBody>
                  <a:tcPr marL="0" marR="0" marT="0" marB="0" anchor="ctr">
                    <a:lnL>
                      <a:noFill/>
                    </a:lnL>
                    <a:lnR>
                      <a:noFill/>
                    </a:lnR>
                    <a:lnT>
                      <a:noFill/>
                    </a:lnT>
                    <a:lnB>
                      <a:noFill/>
                    </a:lnB>
                  </a:tcPr>
                </a:tc>
                <a:tc>
                  <a:txBody>
                    <a:bodyPr/>
                    <a:lstStyle/>
                    <a:p>
                      <a:pPr algn="l" fontAlgn="b"/>
                      <a:r>
                        <a:rPr lang="mk-MK" sz="1100" b="0" i="0" u="none" strike="noStrike">
                          <a:solidFill>
                            <a:srgbClr val="000000"/>
                          </a:solidFill>
                          <a:latin typeface="Calibri"/>
                        </a:rPr>
                        <a:t>%  материјали</a:t>
                      </a:r>
                    </a:p>
                  </a:txBody>
                  <a:tcPr marL="0" marR="0" marT="0" marB="0" anchor="b">
                    <a:lnL>
                      <a:noFill/>
                    </a:lnL>
                    <a:lnR>
                      <a:noFill/>
                    </a:lnR>
                    <a:lnT>
                      <a:noFill/>
                    </a:lnT>
                    <a:lnB>
                      <a:noFill/>
                    </a:lnB>
                  </a:tcPr>
                </a:tc>
                <a:tc>
                  <a:txBody>
                    <a:bodyPr/>
                    <a:lstStyle/>
                    <a:p>
                      <a:pPr algn="ctr" fontAlgn="ctr"/>
                      <a:r>
                        <a:rPr lang="mk-MK" sz="1100" b="0" i="0" u="none" strike="noStrike">
                          <a:solidFill>
                            <a:srgbClr val="000000"/>
                          </a:solidFill>
                          <a:latin typeface="Calibri"/>
                        </a:rPr>
                        <a:t>8,9</a:t>
                      </a:r>
                    </a:p>
                  </a:txBody>
                  <a:tcPr marL="0" marR="0" marT="0" marB="0" anchor="ctr">
                    <a:lnL>
                      <a:noFill/>
                    </a:lnL>
                    <a:lnR>
                      <a:noFill/>
                    </a:lnR>
                    <a:lnT>
                      <a:noFill/>
                    </a:lnT>
                    <a:lnB>
                      <a:noFill/>
                    </a:lnB>
                  </a:tcPr>
                </a:tc>
              </a:tr>
              <a:tr h="324036">
                <a:tc>
                  <a:txBody>
                    <a:bodyPr/>
                    <a:lstStyle/>
                    <a:p>
                      <a:pPr algn="l" fontAlgn="b"/>
                      <a:r>
                        <a:rPr lang="mk-MK" sz="1100" b="0" i="0" u="none" strike="noStrike">
                          <a:solidFill>
                            <a:srgbClr val="000000"/>
                          </a:solidFill>
                          <a:latin typeface="Calibri"/>
                        </a:rPr>
                        <a:t>Вкупно</a:t>
                      </a:r>
                    </a:p>
                  </a:txBody>
                  <a:tcPr marL="0" marR="0" marT="0" marB="0" anchor="b">
                    <a:lnL>
                      <a:noFill/>
                    </a:lnL>
                    <a:lnR>
                      <a:noFill/>
                    </a:lnR>
                    <a:lnT>
                      <a:noFill/>
                    </a:lnT>
                    <a:lnB>
                      <a:noFill/>
                    </a:lnB>
                  </a:tcPr>
                </a:tc>
                <a:tc>
                  <a:txBody>
                    <a:bodyPr/>
                    <a:lstStyle/>
                    <a:p>
                      <a:pPr algn="ctr" fontAlgn="ctr"/>
                      <a:r>
                        <a:rPr lang="mk-MK" sz="1100" b="0" i="0" u="none" strike="noStrike">
                          <a:solidFill>
                            <a:srgbClr val="000000"/>
                          </a:solidFill>
                          <a:latin typeface="Calibri"/>
                        </a:rPr>
                        <a:t>20.297.061,36</a:t>
                      </a:r>
                    </a:p>
                  </a:txBody>
                  <a:tcPr marL="0" marR="0" marT="0" marB="0" anchor="ctr">
                    <a:lnL>
                      <a:noFill/>
                    </a:lnL>
                    <a:lnR>
                      <a:noFill/>
                    </a:lnR>
                    <a:lnT>
                      <a:noFill/>
                    </a:lnT>
                    <a:lnB>
                      <a:noFill/>
                    </a:lnB>
                  </a:tcPr>
                </a:tc>
                <a:tc>
                  <a:txBody>
                    <a:bodyPr/>
                    <a:lstStyle/>
                    <a:p>
                      <a:pPr algn="l" fontAlgn="b"/>
                      <a:r>
                        <a:rPr lang="mk-MK" sz="1100" b="0" i="0" u="none" strike="noStrike">
                          <a:solidFill>
                            <a:srgbClr val="000000"/>
                          </a:solidFill>
                          <a:latin typeface="Calibri"/>
                        </a:rPr>
                        <a:t>%</a:t>
                      </a:r>
                    </a:p>
                  </a:txBody>
                  <a:tcPr marL="0" marR="0" marT="0" marB="0" anchor="b">
                    <a:lnL>
                      <a:noFill/>
                    </a:lnL>
                    <a:lnR>
                      <a:noFill/>
                    </a:lnR>
                    <a:lnT>
                      <a:noFill/>
                    </a:lnT>
                    <a:lnB>
                      <a:noFill/>
                    </a:lnB>
                  </a:tcPr>
                </a:tc>
                <a:tc>
                  <a:txBody>
                    <a:bodyPr/>
                    <a:lstStyle/>
                    <a:p>
                      <a:pPr algn="ctr" fontAlgn="ctr"/>
                      <a:r>
                        <a:rPr lang="mk-MK" sz="1100" b="0" i="0" u="none" strike="noStrike">
                          <a:solidFill>
                            <a:srgbClr val="000000"/>
                          </a:solidFill>
                          <a:latin typeface="Calibri"/>
                        </a:rPr>
                        <a:t>100</a:t>
                      </a:r>
                    </a:p>
                  </a:txBody>
                  <a:tcPr marL="0" marR="0" marT="0" marB="0" anchor="ctr">
                    <a:lnL>
                      <a:noFill/>
                    </a:lnL>
                    <a:lnR>
                      <a:noFill/>
                    </a:lnR>
                    <a:lnT>
                      <a:noFill/>
                    </a:lnT>
                    <a:lnB>
                      <a:noFill/>
                    </a:lnB>
                  </a:tcPr>
                </a:tc>
              </a:tr>
              <a:tr h="324036">
                <a:tc>
                  <a:txBody>
                    <a:bodyPr/>
                    <a:lstStyle/>
                    <a:p>
                      <a:pPr algn="l" fontAlgn="b"/>
                      <a:endParaRPr lang="mk-MK" sz="11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mk-MK" sz="11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mk-MK" sz="11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mk-MK" sz="1100" b="0" i="0" u="none" strike="noStrike">
                        <a:solidFill>
                          <a:srgbClr val="000000"/>
                        </a:solidFill>
                        <a:latin typeface="Calibri"/>
                      </a:endParaRPr>
                    </a:p>
                  </a:txBody>
                  <a:tcPr marL="0" marR="0" marT="0" marB="0" anchor="b">
                    <a:lnL>
                      <a:noFill/>
                    </a:lnL>
                    <a:lnR>
                      <a:noFill/>
                    </a:lnR>
                    <a:lnT>
                      <a:noFill/>
                    </a:lnT>
                    <a:lnB>
                      <a:noFill/>
                    </a:lnB>
                  </a:tcPr>
                </a:tc>
              </a:tr>
              <a:tr h="324036">
                <a:tc>
                  <a:txBody>
                    <a:bodyPr/>
                    <a:lstStyle/>
                    <a:p>
                      <a:pPr algn="l" fontAlgn="b"/>
                      <a:endParaRPr lang="mk-MK" sz="11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mk-MK" sz="11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mk-MK" sz="11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mk-MK" sz="1100" b="0" i="0" u="none" strike="noStrike">
                        <a:solidFill>
                          <a:srgbClr val="000000"/>
                        </a:solidFill>
                        <a:latin typeface="Calibri"/>
                      </a:endParaRPr>
                    </a:p>
                  </a:txBody>
                  <a:tcPr marL="0" marR="0" marT="0" marB="0" anchor="b">
                    <a:lnL>
                      <a:noFill/>
                    </a:lnL>
                    <a:lnR>
                      <a:noFill/>
                    </a:lnR>
                    <a:lnT>
                      <a:noFill/>
                    </a:lnT>
                    <a:lnB>
                      <a:noFill/>
                    </a:lnB>
                  </a:tcPr>
                </a:tc>
              </a:tr>
              <a:tr h="324036">
                <a:tc>
                  <a:txBody>
                    <a:bodyPr/>
                    <a:lstStyle/>
                    <a:p>
                      <a:pPr algn="l" fontAlgn="b"/>
                      <a:endParaRPr lang="mk-MK" sz="11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mk-MK" sz="11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mk-MK" sz="11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mk-MK" sz="1100" b="0" i="0" u="none" strike="noStrike">
                        <a:solidFill>
                          <a:srgbClr val="000000"/>
                        </a:solidFill>
                        <a:latin typeface="Calibri"/>
                      </a:endParaRPr>
                    </a:p>
                  </a:txBody>
                  <a:tcPr marL="0" marR="0" marT="0" marB="0" anchor="b">
                    <a:lnL>
                      <a:noFill/>
                    </a:lnL>
                    <a:lnR>
                      <a:noFill/>
                    </a:lnR>
                    <a:lnT>
                      <a:noFill/>
                    </a:lnT>
                    <a:lnB>
                      <a:noFill/>
                    </a:lnB>
                  </a:tcPr>
                </a:tc>
              </a:tr>
              <a:tr h="324036">
                <a:tc gridSpan="4">
                  <a:txBody>
                    <a:bodyPr/>
                    <a:lstStyle/>
                    <a:p>
                      <a:pPr algn="ctr" fontAlgn="ctr"/>
                      <a:r>
                        <a:rPr lang="mk-MK" sz="1100" b="0" i="0" u="none" strike="noStrike">
                          <a:solidFill>
                            <a:srgbClr val="FFFFFF"/>
                          </a:solidFill>
                          <a:latin typeface="Calibri"/>
                        </a:rPr>
                        <a:t>Структура на трошоци</a:t>
                      </a:r>
                    </a:p>
                  </a:txBody>
                  <a:tcPr marL="0" marR="0" marT="0" marB="0" anchor="ctr">
                    <a:lnL>
                      <a:noFill/>
                    </a:lnL>
                    <a:lnR>
                      <a:noFill/>
                    </a:lnR>
                    <a:lnT>
                      <a:noFill/>
                    </a:lnT>
                    <a:lnB>
                      <a:noFill/>
                    </a:lnB>
                    <a:solidFill>
                      <a:srgbClr val="215867"/>
                    </a:solidFill>
                  </a:tcPr>
                </a:tc>
                <a:tc hMerge="1">
                  <a:txBody>
                    <a:bodyPr/>
                    <a:lstStyle/>
                    <a:p>
                      <a:endParaRPr lang="mk-MK"/>
                    </a:p>
                  </a:txBody>
                  <a:tcPr/>
                </a:tc>
                <a:tc hMerge="1">
                  <a:txBody>
                    <a:bodyPr/>
                    <a:lstStyle/>
                    <a:p>
                      <a:endParaRPr lang="mk-MK"/>
                    </a:p>
                  </a:txBody>
                  <a:tcPr/>
                </a:tc>
                <a:tc hMerge="1">
                  <a:txBody>
                    <a:bodyPr/>
                    <a:lstStyle/>
                    <a:p>
                      <a:endParaRPr lang="mk-MK"/>
                    </a:p>
                  </a:txBody>
                  <a:tcPr/>
                </a:tc>
              </a:tr>
              <a:tr h="324036">
                <a:tc gridSpan="4">
                  <a:txBody>
                    <a:bodyPr/>
                    <a:lstStyle/>
                    <a:p>
                      <a:pPr algn="ctr" fontAlgn="ctr"/>
                      <a:r>
                        <a:rPr lang="ru-RU" sz="1100" b="0" i="0" u="none" strike="noStrike">
                          <a:solidFill>
                            <a:srgbClr val="FFFFFF"/>
                          </a:solidFill>
                          <a:latin typeface="Calibri"/>
                        </a:rPr>
                        <a:t>Во период од  01.01.2009 до 31.12.2009</a:t>
                      </a:r>
                    </a:p>
                  </a:txBody>
                  <a:tcPr marL="0" marR="0" marT="0" marB="0" anchor="ctr">
                    <a:lnL>
                      <a:noFill/>
                    </a:lnL>
                    <a:lnR>
                      <a:noFill/>
                    </a:lnR>
                    <a:lnT>
                      <a:noFill/>
                    </a:lnT>
                    <a:lnB>
                      <a:noFill/>
                    </a:lnB>
                    <a:solidFill>
                      <a:srgbClr val="215867"/>
                    </a:solidFill>
                  </a:tcPr>
                </a:tc>
                <a:tc hMerge="1">
                  <a:txBody>
                    <a:bodyPr/>
                    <a:lstStyle/>
                    <a:p>
                      <a:endParaRPr lang="mk-MK"/>
                    </a:p>
                  </a:txBody>
                  <a:tcPr/>
                </a:tc>
                <a:tc hMerge="1">
                  <a:txBody>
                    <a:bodyPr/>
                    <a:lstStyle/>
                    <a:p>
                      <a:endParaRPr lang="mk-MK"/>
                    </a:p>
                  </a:txBody>
                  <a:tcPr/>
                </a:tc>
                <a:tc hMerge="1">
                  <a:txBody>
                    <a:bodyPr/>
                    <a:lstStyle/>
                    <a:p>
                      <a:endParaRPr lang="mk-MK"/>
                    </a:p>
                  </a:txBody>
                  <a:tcPr/>
                </a:tc>
              </a:tr>
              <a:tr h="324036">
                <a:tc>
                  <a:txBody>
                    <a:bodyPr/>
                    <a:lstStyle/>
                    <a:p>
                      <a:pPr algn="l" fontAlgn="b"/>
                      <a:r>
                        <a:rPr lang="mk-MK" sz="1100" b="0" i="0" u="none" strike="noStrike">
                          <a:solidFill>
                            <a:srgbClr val="000000"/>
                          </a:solidFill>
                          <a:latin typeface="Calibri"/>
                        </a:rPr>
                        <a:t>Услуги</a:t>
                      </a:r>
                    </a:p>
                  </a:txBody>
                  <a:tcPr marL="0" marR="0" marT="0" marB="0" anchor="b">
                    <a:lnL>
                      <a:noFill/>
                    </a:lnL>
                    <a:lnR>
                      <a:noFill/>
                    </a:lnR>
                    <a:lnT>
                      <a:noFill/>
                    </a:lnT>
                    <a:lnB>
                      <a:noFill/>
                    </a:lnB>
                  </a:tcPr>
                </a:tc>
                <a:tc>
                  <a:txBody>
                    <a:bodyPr/>
                    <a:lstStyle/>
                    <a:p>
                      <a:pPr algn="ctr" fontAlgn="ctr"/>
                      <a:r>
                        <a:rPr lang="mk-MK" sz="1100" b="0" i="0" u="none" strike="noStrike">
                          <a:solidFill>
                            <a:srgbClr val="000000"/>
                          </a:solidFill>
                          <a:latin typeface="Calibri"/>
                        </a:rPr>
                        <a:t>14.126.765,00</a:t>
                      </a:r>
                    </a:p>
                  </a:txBody>
                  <a:tcPr marL="0" marR="0" marT="0" marB="0" anchor="ctr">
                    <a:lnL>
                      <a:noFill/>
                    </a:lnL>
                    <a:lnR>
                      <a:noFill/>
                    </a:lnR>
                    <a:lnT>
                      <a:noFill/>
                    </a:lnT>
                    <a:lnB>
                      <a:noFill/>
                    </a:lnB>
                  </a:tcPr>
                </a:tc>
                <a:tc>
                  <a:txBody>
                    <a:bodyPr/>
                    <a:lstStyle/>
                    <a:p>
                      <a:pPr algn="l" fontAlgn="b"/>
                      <a:r>
                        <a:rPr lang="mk-MK" sz="1100" b="0" i="0" u="none" strike="noStrike">
                          <a:solidFill>
                            <a:srgbClr val="000000"/>
                          </a:solidFill>
                          <a:latin typeface="Calibri"/>
                        </a:rPr>
                        <a:t>% услуги</a:t>
                      </a:r>
                    </a:p>
                  </a:txBody>
                  <a:tcPr marL="0" marR="0" marT="0" marB="0" anchor="b">
                    <a:lnL>
                      <a:noFill/>
                    </a:lnL>
                    <a:lnR>
                      <a:noFill/>
                    </a:lnR>
                    <a:lnT>
                      <a:noFill/>
                    </a:lnT>
                    <a:lnB>
                      <a:noFill/>
                    </a:lnB>
                  </a:tcPr>
                </a:tc>
                <a:tc>
                  <a:txBody>
                    <a:bodyPr/>
                    <a:lstStyle/>
                    <a:p>
                      <a:pPr algn="ctr" fontAlgn="ctr"/>
                      <a:r>
                        <a:rPr lang="mk-MK" sz="1100" b="0" i="0" u="none" strike="noStrike">
                          <a:solidFill>
                            <a:srgbClr val="000000"/>
                          </a:solidFill>
                          <a:latin typeface="Calibri"/>
                        </a:rPr>
                        <a:t>62,53</a:t>
                      </a:r>
                    </a:p>
                  </a:txBody>
                  <a:tcPr marL="0" marR="0" marT="0" marB="0" anchor="ctr">
                    <a:lnL>
                      <a:noFill/>
                    </a:lnL>
                    <a:lnR>
                      <a:noFill/>
                    </a:lnR>
                    <a:lnT>
                      <a:noFill/>
                    </a:lnT>
                    <a:lnB>
                      <a:noFill/>
                    </a:lnB>
                  </a:tcPr>
                </a:tc>
              </a:tr>
              <a:tr h="324036">
                <a:tc>
                  <a:txBody>
                    <a:bodyPr/>
                    <a:lstStyle/>
                    <a:p>
                      <a:pPr algn="l" fontAlgn="b"/>
                      <a:r>
                        <a:rPr lang="mk-MK" sz="1100" b="0" i="0" u="none" strike="noStrike">
                          <a:solidFill>
                            <a:srgbClr val="000000"/>
                          </a:solidFill>
                          <a:latin typeface="Calibri"/>
                        </a:rPr>
                        <a:t>Болнички денови</a:t>
                      </a:r>
                    </a:p>
                  </a:txBody>
                  <a:tcPr marL="0" marR="0" marT="0" marB="0" anchor="b">
                    <a:lnL>
                      <a:noFill/>
                    </a:lnL>
                    <a:lnR>
                      <a:noFill/>
                    </a:lnR>
                    <a:lnT>
                      <a:noFill/>
                    </a:lnT>
                    <a:lnB>
                      <a:noFill/>
                    </a:lnB>
                  </a:tcPr>
                </a:tc>
                <a:tc>
                  <a:txBody>
                    <a:bodyPr/>
                    <a:lstStyle/>
                    <a:p>
                      <a:pPr algn="ctr" fontAlgn="ctr"/>
                      <a:r>
                        <a:rPr lang="mk-MK" sz="1100" b="0" i="0" u="none" strike="noStrike">
                          <a:solidFill>
                            <a:srgbClr val="000000"/>
                          </a:solidFill>
                          <a:latin typeface="Calibri"/>
                        </a:rPr>
                        <a:t>6.533.925,00</a:t>
                      </a:r>
                    </a:p>
                  </a:txBody>
                  <a:tcPr marL="0" marR="0" marT="0" marB="0" anchor="ctr">
                    <a:lnL>
                      <a:noFill/>
                    </a:lnL>
                    <a:lnR>
                      <a:noFill/>
                    </a:lnR>
                    <a:lnT>
                      <a:noFill/>
                    </a:lnT>
                    <a:lnB>
                      <a:noFill/>
                    </a:lnB>
                  </a:tcPr>
                </a:tc>
                <a:tc>
                  <a:txBody>
                    <a:bodyPr/>
                    <a:lstStyle/>
                    <a:p>
                      <a:pPr algn="l" fontAlgn="b"/>
                      <a:r>
                        <a:rPr lang="mk-MK" sz="1100" b="0" i="0" u="none" strike="noStrike">
                          <a:solidFill>
                            <a:srgbClr val="000000"/>
                          </a:solidFill>
                          <a:latin typeface="Calibri"/>
                        </a:rPr>
                        <a:t>% Бол. денови</a:t>
                      </a:r>
                    </a:p>
                  </a:txBody>
                  <a:tcPr marL="0" marR="0" marT="0" marB="0" anchor="b">
                    <a:lnL>
                      <a:noFill/>
                    </a:lnL>
                    <a:lnR>
                      <a:noFill/>
                    </a:lnR>
                    <a:lnT>
                      <a:noFill/>
                    </a:lnT>
                    <a:lnB>
                      <a:noFill/>
                    </a:lnB>
                  </a:tcPr>
                </a:tc>
                <a:tc>
                  <a:txBody>
                    <a:bodyPr/>
                    <a:lstStyle/>
                    <a:p>
                      <a:pPr algn="ctr" fontAlgn="ctr"/>
                      <a:r>
                        <a:rPr lang="mk-MK" sz="1100" b="0" i="0" u="none" strike="noStrike">
                          <a:solidFill>
                            <a:srgbClr val="000000"/>
                          </a:solidFill>
                          <a:latin typeface="Calibri"/>
                        </a:rPr>
                        <a:t>28,92</a:t>
                      </a:r>
                    </a:p>
                  </a:txBody>
                  <a:tcPr marL="0" marR="0" marT="0" marB="0" anchor="ctr">
                    <a:lnL>
                      <a:noFill/>
                    </a:lnL>
                    <a:lnR>
                      <a:noFill/>
                    </a:lnR>
                    <a:lnT>
                      <a:noFill/>
                    </a:lnT>
                    <a:lnB>
                      <a:noFill/>
                    </a:lnB>
                  </a:tcPr>
                </a:tc>
              </a:tr>
              <a:tr h="324036">
                <a:tc>
                  <a:txBody>
                    <a:bodyPr/>
                    <a:lstStyle/>
                    <a:p>
                      <a:pPr algn="l" fontAlgn="b"/>
                      <a:r>
                        <a:rPr lang="mk-MK" sz="1100" b="0" i="0" u="none" strike="noStrike">
                          <a:solidFill>
                            <a:srgbClr val="000000"/>
                          </a:solidFill>
                          <a:latin typeface="Calibri"/>
                        </a:rPr>
                        <a:t>Материјали</a:t>
                      </a:r>
                    </a:p>
                  </a:txBody>
                  <a:tcPr marL="0" marR="0" marT="0" marB="0" anchor="b">
                    <a:lnL>
                      <a:noFill/>
                    </a:lnL>
                    <a:lnR>
                      <a:noFill/>
                    </a:lnR>
                    <a:lnT>
                      <a:noFill/>
                    </a:lnT>
                    <a:lnB>
                      <a:noFill/>
                    </a:lnB>
                  </a:tcPr>
                </a:tc>
                <a:tc>
                  <a:txBody>
                    <a:bodyPr/>
                    <a:lstStyle/>
                    <a:p>
                      <a:pPr algn="ctr" fontAlgn="ctr"/>
                      <a:r>
                        <a:rPr lang="mk-MK" sz="1100" b="0" i="0" u="none" strike="noStrike">
                          <a:solidFill>
                            <a:srgbClr val="000000"/>
                          </a:solidFill>
                          <a:latin typeface="Calibri"/>
                        </a:rPr>
                        <a:t>1.929.686,57</a:t>
                      </a:r>
                    </a:p>
                  </a:txBody>
                  <a:tcPr marL="0" marR="0" marT="0" marB="0" anchor="ctr">
                    <a:lnL>
                      <a:noFill/>
                    </a:lnL>
                    <a:lnR>
                      <a:noFill/>
                    </a:lnR>
                    <a:lnT>
                      <a:noFill/>
                    </a:lnT>
                    <a:lnB>
                      <a:noFill/>
                    </a:lnB>
                  </a:tcPr>
                </a:tc>
                <a:tc>
                  <a:txBody>
                    <a:bodyPr/>
                    <a:lstStyle/>
                    <a:p>
                      <a:pPr algn="l" fontAlgn="b"/>
                      <a:r>
                        <a:rPr lang="mk-MK" sz="1100" b="0" i="0" u="none" strike="noStrike">
                          <a:solidFill>
                            <a:srgbClr val="000000"/>
                          </a:solidFill>
                          <a:latin typeface="Calibri"/>
                        </a:rPr>
                        <a:t>% материјали</a:t>
                      </a:r>
                    </a:p>
                  </a:txBody>
                  <a:tcPr marL="0" marR="0" marT="0" marB="0" anchor="b">
                    <a:lnL>
                      <a:noFill/>
                    </a:lnL>
                    <a:lnR>
                      <a:noFill/>
                    </a:lnR>
                    <a:lnT>
                      <a:noFill/>
                    </a:lnT>
                    <a:lnB>
                      <a:noFill/>
                    </a:lnB>
                  </a:tcPr>
                </a:tc>
                <a:tc>
                  <a:txBody>
                    <a:bodyPr/>
                    <a:lstStyle/>
                    <a:p>
                      <a:pPr algn="ctr" fontAlgn="ctr"/>
                      <a:r>
                        <a:rPr lang="mk-MK" sz="1100" b="0" i="0" u="none" strike="noStrike">
                          <a:solidFill>
                            <a:srgbClr val="000000"/>
                          </a:solidFill>
                          <a:latin typeface="Calibri"/>
                        </a:rPr>
                        <a:t>8,54</a:t>
                      </a:r>
                    </a:p>
                  </a:txBody>
                  <a:tcPr marL="0" marR="0" marT="0" marB="0" anchor="ctr">
                    <a:lnL>
                      <a:noFill/>
                    </a:lnL>
                    <a:lnR>
                      <a:noFill/>
                    </a:lnR>
                    <a:lnT>
                      <a:noFill/>
                    </a:lnT>
                    <a:lnB>
                      <a:noFill/>
                    </a:lnB>
                  </a:tcPr>
                </a:tc>
              </a:tr>
              <a:tr h="324036">
                <a:tc>
                  <a:txBody>
                    <a:bodyPr/>
                    <a:lstStyle/>
                    <a:p>
                      <a:pPr algn="l" fontAlgn="b"/>
                      <a:r>
                        <a:rPr lang="mk-MK" sz="1100" b="0" i="0" u="none" strike="noStrike">
                          <a:solidFill>
                            <a:srgbClr val="000000"/>
                          </a:solidFill>
                          <a:latin typeface="Calibri"/>
                        </a:rPr>
                        <a:t>Вкупно</a:t>
                      </a:r>
                    </a:p>
                  </a:txBody>
                  <a:tcPr marL="0" marR="0" marT="0" marB="0" anchor="b">
                    <a:lnL>
                      <a:noFill/>
                    </a:lnL>
                    <a:lnR>
                      <a:noFill/>
                    </a:lnR>
                    <a:lnT>
                      <a:noFill/>
                    </a:lnT>
                    <a:lnB>
                      <a:noFill/>
                    </a:lnB>
                  </a:tcPr>
                </a:tc>
                <a:tc>
                  <a:txBody>
                    <a:bodyPr/>
                    <a:lstStyle/>
                    <a:p>
                      <a:pPr algn="ctr" fontAlgn="ctr"/>
                      <a:r>
                        <a:rPr lang="mk-MK" sz="1100" b="0" i="0" u="none" strike="noStrike">
                          <a:solidFill>
                            <a:srgbClr val="000000"/>
                          </a:solidFill>
                          <a:latin typeface="Calibri"/>
                        </a:rPr>
                        <a:t>22.590.376,57</a:t>
                      </a:r>
                    </a:p>
                  </a:txBody>
                  <a:tcPr marL="0" marR="0" marT="0" marB="0" anchor="ctr">
                    <a:lnL>
                      <a:noFill/>
                    </a:lnL>
                    <a:lnR>
                      <a:noFill/>
                    </a:lnR>
                    <a:lnT>
                      <a:noFill/>
                    </a:lnT>
                    <a:lnB>
                      <a:noFill/>
                    </a:lnB>
                  </a:tcPr>
                </a:tc>
                <a:tc>
                  <a:txBody>
                    <a:bodyPr/>
                    <a:lstStyle/>
                    <a:p>
                      <a:pPr algn="l" fontAlgn="b"/>
                      <a:r>
                        <a:rPr lang="mk-MK" sz="1100" b="0" i="0" u="none" strike="noStrike">
                          <a:solidFill>
                            <a:srgbClr val="000000"/>
                          </a:solidFill>
                          <a:latin typeface="Calibri"/>
                        </a:rPr>
                        <a:t>%</a:t>
                      </a:r>
                    </a:p>
                  </a:txBody>
                  <a:tcPr marL="0" marR="0" marT="0" marB="0" anchor="b">
                    <a:lnL>
                      <a:noFill/>
                    </a:lnL>
                    <a:lnR>
                      <a:noFill/>
                    </a:lnR>
                    <a:lnT>
                      <a:noFill/>
                    </a:lnT>
                    <a:lnB>
                      <a:noFill/>
                    </a:lnB>
                  </a:tcPr>
                </a:tc>
                <a:tc>
                  <a:txBody>
                    <a:bodyPr/>
                    <a:lstStyle/>
                    <a:p>
                      <a:pPr algn="ctr" fontAlgn="ctr"/>
                      <a:r>
                        <a:rPr lang="mk-MK" sz="1100" b="0" i="0" u="none" strike="noStrike" dirty="0">
                          <a:solidFill>
                            <a:srgbClr val="000000"/>
                          </a:solidFill>
                          <a:latin typeface="Calibri"/>
                        </a:rPr>
                        <a:t>100</a:t>
                      </a:r>
                    </a:p>
                  </a:txBody>
                  <a:tcPr marL="0" marR="0" marT="0" marB="0" anchor="ctr">
                    <a:lnL>
                      <a:noFill/>
                    </a:lnL>
                    <a:lnR>
                      <a:noFill/>
                    </a:lnR>
                    <a:lnT>
                      <a:noFill/>
                    </a:lnT>
                    <a:lnB>
                      <a:noFill/>
                    </a:lnB>
                  </a:tcPr>
                </a:tc>
              </a:tr>
            </a:tbl>
          </a:graphicData>
        </a:graphic>
      </p:graphicFrame>
      <p:graphicFrame>
        <p:nvGraphicFramePr>
          <p:cNvPr id="6" name="Chart 5"/>
          <p:cNvGraphicFramePr/>
          <p:nvPr/>
        </p:nvGraphicFramePr>
        <p:xfrm>
          <a:off x="4283968" y="1196752"/>
          <a:ext cx="4572000" cy="259228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hart 6"/>
          <p:cNvGraphicFramePr/>
          <p:nvPr/>
        </p:nvGraphicFramePr>
        <p:xfrm>
          <a:off x="4427984" y="3645024"/>
          <a:ext cx="4572000" cy="2520280"/>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2000" fill="hold"/>
                                        <p:tgtEl>
                                          <p:spTgt spid="5"/>
                                        </p:tgtEl>
                                        <p:attrNameLst>
                                          <p:attrName>ppt_x</p:attrName>
                                        </p:attrNameLst>
                                      </p:cBhvr>
                                      <p:tavLst>
                                        <p:tav tm="0">
                                          <p:val>
                                            <p:strVal val="#ppt_x"/>
                                          </p:val>
                                        </p:tav>
                                        <p:tav tm="100000">
                                          <p:val>
                                            <p:strVal val="#ppt_x"/>
                                          </p:val>
                                        </p:tav>
                                      </p:tavLst>
                                    </p:anim>
                                    <p:anim calcmode="lin" valueType="num">
                                      <p:cBhvr additive="base">
                                        <p:cTn id="8" dur="20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dissolve">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2000" fill="hold"/>
                                        <p:tgtEl>
                                          <p:spTgt spid="7"/>
                                        </p:tgtEl>
                                        <p:attrNameLst>
                                          <p:attrName>ppt_x</p:attrName>
                                        </p:attrNameLst>
                                      </p:cBhvr>
                                      <p:tavLst>
                                        <p:tav tm="0">
                                          <p:val>
                                            <p:strVal val="#ppt_x"/>
                                          </p:val>
                                        </p:tav>
                                        <p:tav tm="100000">
                                          <p:val>
                                            <p:strVal val="#ppt_x"/>
                                          </p:val>
                                        </p:tav>
                                      </p:tavLst>
                                    </p:anim>
                                    <p:anim calcmode="lin" valueType="num">
                                      <p:cBhvr additive="base">
                                        <p:cTn id="19" dur="20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Graphic spid="7"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485775" y="332656"/>
            <a:ext cx="8229600" cy="738907"/>
          </a:xfrm>
        </p:spPr>
        <p:txBody>
          <a:bodyPr rtlCol="0">
            <a:normAutofit fontScale="90000"/>
            <a:scene3d>
              <a:camera prst="orthographicFront"/>
              <a:lightRig rig="threePt" dir="t">
                <a:rot lat="0" lon="0" rev="3600000"/>
              </a:lightRig>
            </a:scene3d>
            <a:sp3d extrusionH="76200" prstMaterial="metal">
              <a:bevelT w="38100" h="38100" prst="angle"/>
              <a:extrusionClr>
                <a:schemeClr val="tx1"/>
              </a:extrusionClr>
            </a:sp3d>
          </a:bodyPr>
          <a:lstStyle/>
          <a:p>
            <a:pPr fontAlgn="auto">
              <a:spcAft>
                <a:spcPts val="0"/>
              </a:spcAft>
              <a:defRPr/>
            </a:pPr>
            <a:r>
              <a:rPr lang="ru-RU" b="1" dirty="0" smtClean="0">
                <a:solidFill>
                  <a:schemeClr val="accent3">
                    <a:lumMod val="60000"/>
                    <a:lumOff val="40000"/>
                  </a:schemeClr>
                </a:solidFill>
              </a:rPr>
              <a:t>Фактурирано</a:t>
            </a:r>
            <a:endParaRPr lang="fr-CA" b="1" dirty="0" smtClean="0">
              <a:solidFill>
                <a:schemeClr val="accent3">
                  <a:lumMod val="60000"/>
                  <a:lumOff val="40000"/>
                </a:schemeClr>
              </a:solidFill>
            </a:endParaRPr>
          </a:p>
        </p:txBody>
      </p:sp>
      <p:graphicFrame>
        <p:nvGraphicFramePr>
          <p:cNvPr id="5" name="Table 4"/>
          <p:cNvGraphicFramePr>
            <a:graphicFrameLocks noGrp="1"/>
          </p:cNvGraphicFramePr>
          <p:nvPr/>
        </p:nvGraphicFramePr>
        <p:xfrm>
          <a:off x="251520" y="1340768"/>
          <a:ext cx="4248473" cy="5256583"/>
        </p:xfrm>
        <a:graphic>
          <a:graphicData uri="http://schemas.openxmlformats.org/drawingml/2006/table">
            <a:tbl>
              <a:tblPr/>
              <a:tblGrid>
                <a:gridCol w="1707465"/>
                <a:gridCol w="822006"/>
                <a:gridCol w="946028"/>
                <a:gridCol w="772974"/>
              </a:tblGrid>
              <a:tr h="312516">
                <a:tc gridSpan="4">
                  <a:txBody>
                    <a:bodyPr/>
                    <a:lstStyle/>
                    <a:p>
                      <a:pPr algn="ctr" fontAlgn="ctr"/>
                      <a:r>
                        <a:rPr lang="ru-RU" sz="1100" b="0" i="0" u="none" strike="noStrike" dirty="0">
                          <a:solidFill>
                            <a:srgbClr val="FFFFFF"/>
                          </a:solidFill>
                          <a:latin typeface="Calibri"/>
                        </a:rPr>
                        <a:t>Фактуриран износ За период од 01.01.2010 до 31.12.2010</a:t>
                      </a:r>
                    </a:p>
                  </a:txBody>
                  <a:tcPr marL="0" marR="0" marT="0" marB="0" anchor="ctr">
                    <a:lnL>
                      <a:noFill/>
                    </a:lnL>
                    <a:lnR>
                      <a:noFill/>
                    </a:lnR>
                    <a:lnT>
                      <a:noFill/>
                    </a:lnT>
                    <a:lnB>
                      <a:noFill/>
                    </a:lnB>
                    <a:solidFill>
                      <a:srgbClr val="4F6228"/>
                    </a:solidFill>
                  </a:tcPr>
                </a:tc>
                <a:tc hMerge="1">
                  <a:txBody>
                    <a:bodyPr/>
                    <a:lstStyle/>
                    <a:p>
                      <a:endParaRPr lang="mk-MK"/>
                    </a:p>
                  </a:txBody>
                  <a:tcPr/>
                </a:tc>
                <a:tc hMerge="1">
                  <a:txBody>
                    <a:bodyPr/>
                    <a:lstStyle/>
                    <a:p>
                      <a:endParaRPr lang="mk-MK"/>
                    </a:p>
                  </a:txBody>
                  <a:tcPr/>
                </a:tc>
                <a:tc hMerge="1">
                  <a:txBody>
                    <a:bodyPr/>
                    <a:lstStyle/>
                    <a:p>
                      <a:endParaRPr lang="mk-MK"/>
                    </a:p>
                  </a:txBody>
                  <a:tcPr/>
                </a:tc>
              </a:tr>
              <a:tr h="625033">
                <a:tc>
                  <a:txBody>
                    <a:bodyPr/>
                    <a:lstStyle/>
                    <a:p>
                      <a:pPr algn="ctr" fontAlgn="ctr"/>
                      <a:r>
                        <a:rPr lang="mk-MK" sz="1100" b="0" i="0" u="none" strike="noStrike">
                          <a:solidFill>
                            <a:srgbClr val="FFFFFF"/>
                          </a:solidFill>
                          <a:latin typeface="Calibri"/>
                        </a:rPr>
                        <a:t> </a:t>
                      </a:r>
                    </a:p>
                  </a:txBody>
                  <a:tcPr marL="0" marR="0" marT="0" marB="0" anchor="ctr">
                    <a:lnL>
                      <a:noFill/>
                    </a:lnL>
                    <a:lnR>
                      <a:noFill/>
                    </a:lnR>
                    <a:lnT>
                      <a:noFill/>
                    </a:lnT>
                    <a:lnB>
                      <a:noFill/>
                    </a:lnB>
                    <a:solidFill>
                      <a:srgbClr val="75923C"/>
                    </a:solidFill>
                  </a:tcPr>
                </a:tc>
                <a:tc>
                  <a:txBody>
                    <a:bodyPr/>
                    <a:lstStyle/>
                    <a:p>
                      <a:pPr algn="ctr" fontAlgn="ctr"/>
                      <a:r>
                        <a:rPr lang="mk-MK" sz="1100" b="0" i="0" u="none" strike="noStrike">
                          <a:solidFill>
                            <a:srgbClr val="FFFFFF"/>
                          </a:solidFill>
                          <a:latin typeface="Calibri"/>
                        </a:rPr>
                        <a:t>Фактурирано  на ФЗОМ</a:t>
                      </a:r>
                    </a:p>
                  </a:txBody>
                  <a:tcPr marL="0" marR="0" marT="0" marB="0" anchor="ctr">
                    <a:lnL>
                      <a:noFill/>
                    </a:lnL>
                    <a:lnR>
                      <a:noFill/>
                    </a:lnR>
                    <a:lnT>
                      <a:noFill/>
                    </a:lnT>
                    <a:lnB>
                      <a:noFill/>
                    </a:lnB>
                    <a:solidFill>
                      <a:srgbClr val="75923C"/>
                    </a:solidFill>
                  </a:tcPr>
                </a:tc>
                <a:tc>
                  <a:txBody>
                    <a:bodyPr/>
                    <a:lstStyle/>
                    <a:p>
                      <a:pPr algn="ctr" fontAlgn="ctr"/>
                      <a:r>
                        <a:rPr lang="mk-MK" sz="1100" b="0" i="0" u="none" strike="noStrike">
                          <a:solidFill>
                            <a:srgbClr val="FFFFFF"/>
                          </a:solidFill>
                          <a:latin typeface="Calibri"/>
                        </a:rPr>
                        <a:t>Фактурирано  по програма</a:t>
                      </a:r>
                    </a:p>
                  </a:txBody>
                  <a:tcPr marL="0" marR="0" marT="0" marB="0" anchor="ctr">
                    <a:lnL>
                      <a:noFill/>
                    </a:lnL>
                    <a:lnR>
                      <a:noFill/>
                    </a:lnR>
                    <a:lnT>
                      <a:noFill/>
                    </a:lnT>
                    <a:lnB>
                      <a:noFill/>
                    </a:lnB>
                    <a:solidFill>
                      <a:srgbClr val="75923C"/>
                    </a:solidFill>
                  </a:tcPr>
                </a:tc>
                <a:tc>
                  <a:txBody>
                    <a:bodyPr/>
                    <a:lstStyle/>
                    <a:p>
                      <a:pPr algn="ctr" fontAlgn="ctr"/>
                      <a:r>
                        <a:rPr lang="mk-MK" sz="1100" b="0" i="0" u="none" strike="noStrike">
                          <a:solidFill>
                            <a:srgbClr val="FFFFFF"/>
                          </a:solidFill>
                          <a:latin typeface="Calibri"/>
                        </a:rPr>
                        <a:t>вкупно</a:t>
                      </a:r>
                    </a:p>
                  </a:txBody>
                  <a:tcPr marL="0" marR="0" marT="0" marB="0" anchor="ctr">
                    <a:lnL>
                      <a:noFill/>
                    </a:lnL>
                    <a:lnR>
                      <a:noFill/>
                    </a:lnR>
                    <a:lnT>
                      <a:noFill/>
                    </a:lnT>
                    <a:lnB>
                      <a:noFill/>
                    </a:lnB>
                    <a:solidFill>
                      <a:srgbClr val="75923C"/>
                    </a:solidFill>
                  </a:tcPr>
                </a:tc>
              </a:tr>
              <a:tr h="363781">
                <a:tc>
                  <a:txBody>
                    <a:bodyPr/>
                    <a:lstStyle/>
                    <a:p>
                      <a:pPr algn="ctr" fontAlgn="ctr"/>
                      <a:r>
                        <a:rPr lang="mk-MK" sz="1100" b="0" i="0" u="none" strike="noStrike">
                          <a:solidFill>
                            <a:srgbClr val="000000"/>
                          </a:solidFill>
                          <a:latin typeface="Calibri"/>
                        </a:rPr>
                        <a:t>ПО ДСГ</a:t>
                      </a:r>
                    </a:p>
                  </a:txBody>
                  <a:tcPr marL="0" marR="0" marT="0" marB="0" anchor="ctr">
                    <a:lnL>
                      <a:noFill/>
                    </a:lnL>
                    <a:lnR>
                      <a:noFill/>
                    </a:lnR>
                    <a:lnT>
                      <a:noFill/>
                    </a:lnT>
                    <a:lnB>
                      <a:noFill/>
                    </a:lnB>
                    <a:solidFill>
                      <a:srgbClr val="D7E4BC"/>
                    </a:solidFill>
                  </a:tcPr>
                </a:tc>
                <a:tc>
                  <a:txBody>
                    <a:bodyPr/>
                    <a:lstStyle/>
                    <a:p>
                      <a:pPr algn="r" fontAlgn="b"/>
                      <a:r>
                        <a:rPr lang="mk-MK" sz="1100" b="0" i="0" u="none" strike="noStrike">
                          <a:solidFill>
                            <a:srgbClr val="000000"/>
                          </a:solidFill>
                          <a:latin typeface="Calibri"/>
                        </a:rPr>
                        <a:t>21.575.016,00</a:t>
                      </a:r>
                    </a:p>
                  </a:txBody>
                  <a:tcPr marL="0" marR="0" marT="0" marB="0" anchor="b">
                    <a:lnL>
                      <a:noFill/>
                    </a:lnL>
                    <a:lnR>
                      <a:noFill/>
                    </a:lnR>
                    <a:lnT>
                      <a:noFill/>
                    </a:lnT>
                    <a:lnB>
                      <a:noFill/>
                    </a:lnB>
                    <a:solidFill>
                      <a:srgbClr val="D7E4BC"/>
                    </a:solidFill>
                  </a:tcPr>
                </a:tc>
                <a:tc>
                  <a:txBody>
                    <a:bodyPr/>
                    <a:lstStyle/>
                    <a:p>
                      <a:pPr algn="r" fontAlgn="b"/>
                      <a:r>
                        <a:rPr lang="mk-MK" sz="1100" b="0" i="0" u="none" strike="noStrike">
                          <a:solidFill>
                            <a:srgbClr val="000000"/>
                          </a:solidFill>
                          <a:latin typeface="Calibri"/>
                        </a:rPr>
                        <a:t>240.600,00</a:t>
                      </a:r>
                    </a:p>
                  </a:txBody>
                  <a:tcPr marL="0" marR="0" marT="0" marB="0" anchor="b">
                    <a:lnL>
                      <a:noFill/>
                    </a:lnL>
                    <a:lnR>
                      <a:noFill/>
                    </a:lnR>
                    <a:lnT>
                      <a:noFill/>
                    </a:lnT>
                    <a:lnB>
                      <a:noFill/>
                    </a:lnB>
                    <a:solidFill>
                      <a:srgbClr val="D7E4BC"/>
                    </a:solidFill>
                  </a:tcPr>
                </a:tc>
                <a:tc>
                  <a:txBody>
                    <a:bodyPr/>
                    <a:lstStyle/>
                    <a:p>
                      <a:pPr algn="r" fontAlgn="b"/>
                      <a:r>
                        <a:rPr lang="mk-MK" sz="1100" b="0" i="0" u="none" strike="noStrike">
                          <a:solidFill>
                            <a:srgbClr val="000000"/>
                          </a:solidFill>
                          <a:latin typeface="Calibri"/>
                        </a:rPr>
                        <a:t>21.815.616,00</a:t>
                      </a:r>
                    </a:p>
                  </a:txBody>
                  <a:tcPr marL="0" marR="0" marT="0" marB="0" anchor="b">
                    <a:lnL>
                      <a:noFill/>
                    </a:lnL>
                    <a:lnR>
                      <a:noFill/>
                    </a:lnR>
                    <a:lnT>
                      <a:noFill/>
                    </a:lnT>
                    <a:lnB>
                      <a:noFill/>
                    </a:lnB>
                    <a:solidFill>
                      <a:srgbClr val="D7E4BC"/>
                    </a:solidFill>
                  </a:tcPr>
                </a:tc>
              </a:tr>
              <a:tr h="312516">
                <a:tc>
                  <a:txBody>
                    <a:bodyPr/>
                    <a:lstStyle/>
                    <a:p>
                      <a:pPr algn="ctr" fontAlgn="ctr"/>
                      <a:r>
                        <a:rPr lang="mk-MK" sz="1100" b="0" i="0" u="none" strike="noStrike">
                          <a:solidFill>
                            <a:srgbClr val="000000"/>
                          </a:solidFill>
                          <a:latin typeface="Calibri"/>
                        </a:rPr>
                        <a:t>По пресметка</a:t>
                      </a:r>
                    </a:p>
                  </a:txBody>
                  <a:tcPr marL="0" marR="0" marT="0" marB="0" anchor="ctr">
                    <a:lnL>
                      <a:noFill/>
                    </a:lnL>
                    <a:lnR>
                      <a:noFill/>
                    </a:lnR>
                    <a:lnT>
                      <a:noFill/>
                    </a:lnT>
                    <a:lnB>
                      <a:noFill/>
                    </a:lnB>
                    <a:solidFill>
                      <a:srgbClr val="D7E4BC"/>
                    </a:solidFill>
                  </a:tcPr>
                </a:tc>
                <a:tc>
                  <a:txBody>
                    <a:bodyPr/>
                    <a:lstStyle/>
                    <a:p>
                      <a:pPr algn="l" fontAlgn="b"/>
                      <a:r>
                        <a:rPr lang="mk-MK" sz="1100" b="0" i="0" u="none" strike="noStrike">
                          <a:solidFill>
                            <a:srgbClr val="000000"/>
                          </a:solidFill>
                          <a:latin typeface="Calibri"/>
                        </a:rPr>
                        <a:t> </a:t>
                      </a:r>
                    </a:p>
                  </a:txBody>
                  <a:tcPr marL="0" marR="0" marT="0" marB="0" anchor="b">
                    <a:lnL>
                      <a:noFill/>
                    </a:lnL>
                    <a:lnR>
                      <a:noFill/>
                    </a:lnR>
                    <a:lnT>
                      <a:noFill/>
                    </a:lnT>
                    <a:lnB>
                      <a:noFill/>
                    </a:lnB>
                    <a:solidFill>
                      <a:srgbClr val="D7E4BC"/>
                    </a:solidFill>
                  </a:tcPr>
                </a:tc>
                <a:tc>
                  <a:txBody>
                    <a:bodyPr/>
                    <a:lstStyle/>
                    <a:p>
                      <a:pPr algn="r" fontAlgn="b"/>
                      <a:r>
                        <a:rPr lang="mk-MK" sz="1100" b="0" i="0" u="none" strike="noStrike">
                          <a:solidFill>
                            <a:srgbClr val="000000"/>
                          </a:solidFill>
                          <a:latin typeface="Calibri"/>
                        </a:rPr>
                        <a:t>53.950,00</a:t>
                      </a:r>
                    </a:p>
                  </a:txBody>
                  <a:tcPr marL="0" marR="0" marT="0" marB="0" anchor="b">
                    <a:lnL>
                      <a:noFill/>
                    </a:lnL>
                    <a:lnR>
                      <a:noFill/>
                    </a:lnR>
                    <a:lnT>
                      <a:noFill/>
                    </a:lnT>
                    <a:lnB>
                      <a:noFill/>
                    </a:lnB>
                    <a:solidFill>
                      <a:srgbClr val="D7E4BC"/>
                    </a:solidFill>
                  </a:tcPr>
                </a:tc>
                <a:tc>
                  <a:txBody>
                    <a:bodyPr/>
                    <a:lstStyle/>
                    <a:p>
                      <a:pPr algn="r" fontAlgn="b"/>
                      <a:r>
                        <a:rPr lang="mk-MK" sz="1100" b="0" i="0" u="none" strike="noStrike">
                          <a:solidFill>
                            <a:srgbClr val="000000"/>
                          </a:solidFill>
                          <a:latin typeface="Calibri"/>
                        </a:rPr>
                        <a:t>53.950,00</a:t>
                      </a:r>
                    </a:p>
                  </a:txBody>
                  <a:tcPr marL="0" marR="0" marT="0" marB="0" anchor="b">
                    <a:lnL>
                      <a:noFill/>
                    </a:lnL>
                    <a:lnR>
                      <a:noFill/>
                    </a:lnR>
                    <a:lnT>
                      <a:noFill/>
                    </a:lnT>
                    <a:lnB>
                      <a:noFill/>
                    </a:lnB>
                    <a:solidFill>
                      <a:srgbClr val="D7E4BC"/>
                    </a:solidFill>
                  </a:tcPr>
                </a:tc>
              </a:tr>
              <a:tr h="312516">
                <a:tc>
                  <a:txBody>
                    <a:bodyPr/>
                    <a:lstStyle/>
                    <a:p>
                      <a:pPr algn="ctr" fontAlgn="ctr"/>
                      <a:r>
                        <a:rPr lang="mk-MK" sz="1100" b="0" i="0" u="none" strike="noStrike">
                          <a:solidFill>
                            <a:srgbClr val="000000"/>
                          </a:solidFill>
                          <a:latin typeface="Calibri"/>
                        </a:rPr>
                        <a:t>По Пакети</a:t>
                      </a:r>
                    </a:p>
                  </a:txBody>
                  <a:tcPr marL="0" marR="0" marT="0" marB="0" anchor="ctr">
                    <a:lnL>
                      <a:noFill/>
                    </a:lnL>
                    <a:lnR>
                      <a:noFill/>
                    </a:lnR>
                    <a:lnT>
                      <a:noFill/>
                    </a:lnT>
                    <a:lnB>
                      <a:noFill/>
                    </a:lnB>
                    <a:solidFill>
                      <a:srgbClr val="D7E4BC"/>
                    </a:solidFill>
                  </a:tcPr>
                </a:tc>
                <a:tc>
                  <a:txBody>
                    <a:bodyPr/>
                    <a:lstStyle/>
                    <a:p>
                      <a:pPr algn="r" fontAlgn="b"/>
                      <a:r>
                        <a:rPr lang="mk-MK" sz="1100" b="0" i="0" u="none" strike="noStrike">
                          <a:solidFill>
                            <a:srgbClr val="000000"/>
                          </a:solidFill>
                          <a:latin typeface="Calibri"/>
                        </a:rPr>
                        <a:t>7.867.804,00</a:t>
                      </a:r>
                    </a:p>
                  </a:txBody>
                  <a:tcPr marL="0" marR="0" marT="0" marB="0" anchor="b">
                    <a:lnL>
                      <a:noFill/>
                    </a:lnL>
                    <a:lnR>
                      <a:noFill/>
                    </a:lnR>
                    <a:lnT>
                      <a:noFill/>
                    </a:lnT>
                    <a:lnB>
                      <a:noFill/>
                    </a:lnB>
                    <a:solidFill>
                      <a:srgbClr val="D7E4BC"/>
                    </a:solidFill>
                  </a:tcPr>
                </a:tc>
                <a:tc>
                  <a:txBody>
                    <a:bodyPr/>
                    <a:lstStyle/>
                    <a:p>
                      <a:pPr algn="r" fontAlgn="b"/>
                      <a:r>
                        <a:rPr lang="mk-MK" sz="1100" b="0" i="0" u="none" strike="noStrike">
                          <a:solidFill>
                            <a:srgbClr val="000000"/>
                          </a:solidFill>
                          <a:latin typeface="Calibri"/>
                        </a:rPr>
                        <a:t>143.172,00</a:t>
                      </a:r>
                    </a:p>
                  </a:txBody>
                  <a:tcPr marL="0" marR="0" marT="0" marB="0" anchor="b">
                    <a:lnL>
                      <a:noFill/>
                    </a:lnL>
                    <a:lnR>
                      <a:noFill/>
                    </a:lnR>
                    <a:lnT>
                      <a:noFill/>
                    </a:lnT>
                    <a:lnB>
                      <a:noFill/>
                    </a:lnB>
                    <a:solidFill>
                      <a:srgbClr val="D7E4BC"/>
                    </a:solidFill>
                  </a:tcPr>
                </a:tc>
                <a:tc>
                  <a:txBody>
                    <a:bodyPr/>
                    <a:lstStyle/>
                    <a:p>
                      <a:pPr algn="r" fontAlgn="b"/>
                      <a:r>
                        <a:rPr lang="mk-MK" sz="1100" b="0" i="0" u="none" strike="noStrike">
                          <a:solidFill>
                            <a:srgbClr val="000000"/>
                          </a:solidFill>
                          <a:latin typeface="Calibri"/>
                        </a:rPr>
                        <a:t>8.010.976,00</a:t>
                      </a:r>
                    </a:p>
                  </a:txBody>
                  <a:tcPr marL="0" marR="0" marT="0" marB="0" anchor="b">
                    <a:lnL>
                      <a:noFill/>
                    </a:lnL>
                    <a:lnR>
                      <a:noFill/>
                    </a:lnR>
                    <a:lnT>
                      <a:noFill/>
                    </a:lnT>
                    <a:lnB>
                      <a:noFill/>
                    </a:lnB>
                    <a:solidFill>
                      <a:srgbClr val="D7E4BC"/>
                    </a:solidFill>
                  </a:tcPr>
                </a:tc>
              </a:tr>
              <a:tr h="363781">
                <a:tc>
                  <a:txBody>
                    <a:bodyPr/>
                    <a:lstStyle/>
                    <a:p>
                      <a:pPr algn="ctr" fontAlgn="ctr"/>
                      <a:r>
                        <a:rPr lang="mk-MK" sz="1100" b="0" i="0" u="none" strike="noStrike">
                          <a:solidFill>
                            <a:srgbClr val="000000"/>
                          </a:solidFill>
                          <a:latin typeface="Calibri"/>
                        </a:rPr>
                        <a:t>Амбуланта (сервисни услуги)</a:t>
                      </a:r>
                    </a:p>
                  </a:txBody>
                  <a:tcPr marL="0" marR="0" marT="0" marB="0" anchor="ctr">
                    <a:lnL>
                      <a:noFill/>
                    </a:lnL>
                    <a:lnR>
                      <a:noFill/>
                    </a:lnR>
                    <a:lnT>
                      <a:noFill/>
                    </a:lnT>
                    <a:lnB>
                      <a:noFill/>
                    </a:lnB>
                    <a:solidFill>
                      <a:srgbClr val="D7E4BC"/>
                    </a:solidFill>
                  </a:tcPr>
                </a:tc>
                <a:tc>
                  <a:txBody>
                    <a:bodyPr/>
                    <a:lstStyle/>
                    <a:p>
                      <a:pPr algn="r" fontAlgn="b"/>
                      <a:r>
                        <a:rPr lang="mk-MK" sz="1100" b="0" i="0" u="none" strike="noStrike">
                          <a:solidFill>
                            <a:srgbClr val="000000"/>
                          </a:solidFill>
                          <a:latin typeface="Calibri"/>
                        </a:rPr>
                        <a:t>1.836.343,00</a:t>
                      </a:r>
                    </a:p>
                  </a:txBody>
                  <a:tcPr marL="0" marR="0" marT="0" marB="0" anchor="b">
                    <a:lnL>
                      <a:noFill/>
                    </a:lnL>
                    <a:lnR>
                      <a:noFill/>
                    </a:lnR>
                    <a:lnT>
                      <a:noFill/>
                    </a:lnT>
                    <a:lnB>
                      <a:noFill/>
                    </a:lnB>
                    <a:solidFill>
                      <a:srgbClr val="D7E4BC"/>
                    </a:solidFill>
                  </a:tcPr>
                </a:tc>
                <a:tc>
                  <a:txBody>
                    <a:bodyPr/>
                    <a:lstStyle/>
                    <a:p>
                      <a:pPr algn="r" fontAlgn="b"/>
                      <a:r>
                        <a:rPr lang="mk-MK" sz="1100" b="0" i="0" u="none" strike="noStrike">
                          <a:solidFill>
                            <a:srgbClr val="000000"/>
                          </a:solidFill>
                          <a:latin typeface="Calibri"/>
                        </a:rPr>
                        <a:t>73.240,00</a:t>
                      </a:r>
                    </a:p>
                  </a:txBody>
                  <a:tcPr marL="0" marR="0" marT="0" marB="0" anchor="b">
                    <a:lnL>
                      <a:noFill/>
                    </a:lnL>
                    <a:lnR>
                      <a:noFill/>
                    </a:lnR>
                    <a:lnT>
                      <a:noFill/>
                    </a:lnT>
                    <a:lnB>
                      <a:noFill/>
                    </a:lnB>
                    <a:solidFill>
                      <a:srgbClr val="D7E4BC"/>
                    </a:solidFill>
                  </a:tcPr>
                </a:tc>
                <a:tc>
                  <a:txBody>
                    <a:bodyPr/>
                    <a:lstStyle/>
                    <a:p>
                      <a:pPr algn="r" fontAlgn="b"/>
                      <a:r>
                        <a:rPr lang="mk-MK" sz="1100" b="0" i="0" u="none" strike="noStrike">
                          <a:solidFill>
                            <a:srgbClr val="000000"/>
                          </a:solidFill>
                          <a:latin typeface="Calibri"/>
                        </a:rPr>
                        <a:t>1.909.583,00</a:t>
                      </a:r>
                    </a:p>
                  </a:txBody>
                  <a:tcPr marL="0" marR="0" marT="0" marB="0" anchor="b">
                    <a:lnL>
                      <a:noFill/>
                    </a:lnL>
                    <a:lnR>
                      <a:noFill/>
                    </a:lnR>
                    <a:lnT>
                      <a:noFill/>
                    </a:lnT>
                    <a:lnB>
                      <a:noFill/>
                    </a:lnB>
                    <a:solidFill>
                      <a:srgbClr val="D7E4BC"/>
                    </a:solidFill>
                  </a:tcPr>
                </a:tc>
              </a:tr>
              <a:tr h="363781">
                <a:tc>
                  <a:txBody>
                    <a:bodyPr/>
                    <a:lstStyle/>
                    <a:p>
                      <a:pPr algn="ctr" fontAlgn="ctr"/>
                      <a:r>
                        <a:rPr lang="mk-MK" sz="1100" b="0" i="0" u="none" strike="noStrike">
                          <a:solidFill>
                            <a:srgbClr val="000000"/>
                          </a:solidFill>
                          <a:latin typeface="Calibri"/>
                        </a:rPr>
                        <a:t>ВКУПНО</a:t>
                      </a:r>
                    </a:p>
                  </a:txBody>
                  <a:tcPr marL="0" marR="0" marT="0" marB="0" anchor="ctr">
                    <a:lnL>
                      <a:noFill/>
                    </a:lnL>
                    <a:lnR>
                      <a:noFill/>
                    </a:lnR>
                    <a:lnT>
                      <a:noFill/>
                    </a:lnT>
                    <a:lnB>
                      <a:noFill/>
                    </a:lnB>
                    <a:solidFill>
                      <a:srgbClr val="D7E4BC"/>
                    </a:solidFill>
                  </a:tcPr>
                </a:tc>
                <a:tc>
                  <a:txBody>
                    <a:bodyPr/>
                    <a:lstStyle/>
                    <a:p>
                      <a:pPr algn="r" fontAlgn="b"/>
                      <a:r>
                        <a:rPr lang="mk-MK" sz="1100" b="0" i="0" u="none" strike="noStrike">
                          <a:solidFill>
                            <a:srgbClr val="000000"/>
                          </a:solidFill>
                          <a:latin typeface="Calibri"/>
                        </a:rPr>
                        <a:t>31.279.163,00</a:t>
                      </a:r>
                    </a:p>
                  </a:txBody>
                  <a:tcPr marL="0" marR="0" marT="0" marB="0" anchor="b">
                    <a:lnL>
                      <a:noFill/>
                    </a:lnL>
                    <a:lnR>
                      <a:noFill/>
                    </a:lnR>
                    <a:lnT>
                      <a:noFill/>
                    </a:lnT>
                    <a:lnB>
                      <a:noFill/>
                    </a:lnB>
                    <a:solidFill>
                      <a:srgbClr val="D7E4BC"/>
                    </a:solidFill>
                  </a:tcPr>
                </a:tc>
                <a:tc>
                  <a:txBody>
                    <a:bodyPr/>
                    <a:lstStyle/>
                    <a:p>
                      <a:pPr algn="r" fontAlgn="b"/>
                      <a:r>
                        <a:rPr lang="mk-MK" sz="1100" b="0" i="0" u="none" strike="noStrike">
                          <a:solidFill>
                            <a:srgbClr val="000000"/>
                          </a:solidFill>
                          <a:latin typeface="Calibri"/>
                        </a:rPr>
                        <a:t>510.962,00</a:t>
                      </a:r>
                    </a:p>
                  </a:txBody>
                  <a:tcPr marL="0" marR="0" marT="0" marB="0" anchor="b">
                    <a:lnL>
                      <a:noFill/>
                    </a:lnL>
                    <a:lnR>
                      <a:noFill/>
                    </a:lnR>
                    <a:lnT>
                      <a:noFill/>
                    </a:lnT>
                    <a:lnB>
                      <a:noFill/>
                    </a:lnB>
                    <a:solidFill>
                      <a:srgbClr val="D7E4BC"/>
                    </a:solidFill>
                  </a:tcPr>
                </a:tc>
                <a:tc>
                  <a:txBody>
                    <a:bodyPr/>
                    <a:lstStyle/>
                    <a:p>
                      <a:pPr algn="r" fontAlgn="b"/>
                      <a:r>
                        <a:rPr lang="mk-MK" sz="1100" b="0" i="0" u="none" strike="noStrike">
                          <a:solidFill>
                            <a:srgbClr val="000000"/>
                          </a:solidFill>
                          <a:latin typeface="Calibri"/>
                        </a:rPr>
                        <a:t>31.790.125,00</a:t>
                      </a:r>
                    </a:p>
                  </a:txBody>
                  <a:tcPr marL="0" marR="0" marT="0" marB="0" anchor="b">
                    <a:lnL>
                      <a:noFill/>
                    </a:lnL>
                    <a:lnR>
                      <a:noFill/>
                    </a:lnR>
                    <a:lnT>
                      <a:noFill/>
                    </a:lnT>
                    <a:lnB>
                      <a:noFill/>
                    </a:lnB>
                    <a:solidFill>
                      <a:srgbClr val="D7E4BC"/>
                    </a:solidFill>
                  </a:tcPr>
                </a:tc>
              </a:tr>
              <a:tr h="312516">
                <a:tc gridSpan="4">
                  <a:txBody>
                    <a:bodyPr/>
                    <a:lstStyle/>
                    <a:p>
                      <a:pPr algn="ctr" fontAlgn="ctr"/>
                      <a:r>
                        <a:rPr lang="ru-RU" sz="1100" b="0" i="0" u="none" strike="noStrike" dirty="0">
                          <a:solidFill>
                            <a:srgbClr val="FFFFFF"/>
                          </a:solidFill>
                          <a:latin typeface="Calibri"/>
                        </a:rPr>
                        <a:t>Фактуриран износ За период од 01.01.2011 до 31.05.2011</a:t>
                      </a:r>
                    </a:p>
                  </a:txBody>
                  <a:tcPr marL="0" marR="0" marT="0" marB="0" anchor="ctr">
                    <a:lnL>
                      <a:noFill/>
                    </a:lnL>
                    <a:lnR>
                      <a:noFill/>
                    </a:lnR>
                    <a:lnT>
                      <a:noFill/>
                    </a:lnT>
                    <a:lnB>
                      <a:noFill/>
                    </a:lnB>
                    <a:solidFill>
                      <a:srgbClr val="4F6228"/>
                    </a:solidFill>
                  </a:tcPr>
                </a:tc>
                <a:tc hMerge="1">
                  <a:txBody>
                    <a:bodyPr/>
                    <a:lstStyle/>
                    <a:p>
                      <a:endParaRPr lang="mk-MK"/>
                    </a:p>
                  </a:txBody>
                  <a:tcPr/>
                </a:tc>
                <a:tc hMerge="1">
                  <a:txBody>
                    <a:bodyPr/>
                    <a:lstStyle/>
                    <a:p>
                      <a:endParaRPr lang="mk-MK"/>
                    </a:p>
                  </a:txBody>
                  <a:tcPr/>
                </a:tc>
                <a:tc hMerge="1">
                  <a:txBody>
                    <a:bodyPr/>
                    <a:lstStyle/>
                    <a:p>
                      <a:endParaRPr lang="mk-MK"/>
                    </a:p>
                  </a:txBody>
                  <a:tcPr/>
                </a:tc>
              </a:tr>
              <a:tr h="625033">
                <a:tc>
                  <a:txBody>
                    <a:bodyPr/>
                    <a:lstStyle/>
                    <a:p>
                      <a:pPr algn="ctr" fontAlgn="ctr"/>
                      <a:r>
                        <a:rPr lang="mk-MK" sz="1100" b="0" i="0" u="none" strike="noStrike">
                          <a:solidFill>
                            <a:srgbClr val="FFFFFF"/>
                          </a:solidFill>
                          <a:latin typeface="Calibri"/>
                        </a:rPr>
                        <a:t> </a:t>
                      </a:r>
                    </a:p>
                  </a:txBody>
                  <a:tcPr marL="0" marR="0" marT="0" marB="0" anchor="ctr">
                    <a:lnL>
                      <a:noFill/>
                    </a:lnL>
                    <a:lnR>
                      <a:noFill/>
                    </a:lnR>
                    <a:lnT>
                      <a:noFill/>
                    </a:lnT>
                    <a:lnB>
                      <a:noFill/>
                    </a:lnB>
                    <a:solidFill>
                      <a:srgbClr val="75923C"/>
                    </a:solidFill>
                  </a:tcPr>
                </a:tc>
                <a:tc>
                  <a:txBody>
                    <a:bodyPr/>
                    <a:lstStyle/>
                    <a:p>
                      <a:pPr algn="ctr" fontAlgn="ctr"/>
                      <a:r>
                        <a:rPr lang="mk-MK" sz="1100" b="0" i="0" u="none" strike="noStrike">
                          <a:solidFill>
                            <a:srgbClr val="FFFFFF"/>
                          </a:solidFill>
                          <a:latin typeface="Calibri"/>
                        </a:rPr>
                        <a:t>Фактурирано  на ФЗОМ</a:t>
                      </a:r>
                    </a:p>
                  </a:txBody>
                  <a:tcPr marL="0" marR="0" marT="0" marB="0" anchor="ctr">
                    <a:lnL>
                      <a:noFill/>
                    </a:lnL>
                    <a:lnR>
                      <a:noFill/>
                    </a:lnR>
                    <a:lnT>
                      <a:noFill/>
                    </a:lnT>
                    <a:lnB>
                      <a:noFill/>
                    </a:lnB>
                    <a:solidFill>
                      <a:srgbClr val="75923C"/>
                    </a:solidFill>
                  </a:tcPr>
                </a:tc>
                <a:tc>
                  <a:txBody>
                    <a:bodyPr/>
                    <a:lstStyle/>
                    <a:p>
                      <a:pPr algn="ctr" fontAlgn="ctr"/>
                      <a:r>
                        <a:rPr lang="mk-MK" sz="1100" b="0" i="0" u="none" strike="noStrike">
                          <a:solidFill>
                            <a:srgbClr val="FFFFFF"/>
                          </a:solidFill>
                          <a:latin typeface="Calibri"/>
                        </a:rPr>
                        <a:t>Фактурирано  по програма</a:t>
                      </a:r>
                    </a:p>
                  </a:txBody>
                  <a:tcPr marL="0" marR="0" marT="0" marB="0" anchor="ctr">
                    <a:lnL>
                      <a:noFill/>
                    </a:lnL>
                    <a:lnR>
                      <a:noFill/>
                    </a:lnR>
                    <a:lnT>
                      <a:noFill/>
                    </a:lnT>
                    <a:lnB>
                      <a:noFill/>
                    </a:lnB>
                    <a:solidFill>
                      <a:srgbClr val="75923C"/>
                    </a:solidFill>
                  </a:tcPr>
                </a:tc>
                <a:tc>
                  <a:txBody>
                    <a:bodyPr/>
                    <a:lstStyle/>
                    <a:p>
                      <a:pPr algn="ctr" fontAlgn="ctr"/>
                      <a:r>
                        <a:rPr lang="mk-MK" sz="1100" b="0" i="0" u="none" strike="noStrike">
                          <a:solidFill>
                            <a:srgbClr val="FFFFFF"/>
                          </a:solidFill>
                          <a:latin typeface="Calibri"/>
                        </a:rPr>
                        <a:t>вкупно</a:t>
                      </a:r>
                    </a:p>
                  </a:txBody>
                  <a:tcPr marL="0" marR="0" marT="0" marB="0" anchor="ctr">
                    <a:lnL>
                      <a:noFill/>
                    </a:lnL>
                    <a:lnR>
                      <a:noFill/>
                    </a:lnR>
                    <a:lnT>
                      <a:noFill/>
                    </a:lnT>
                    <a:lnB>
                      <a:noFill/>
                    </a:lnB>
                    <a:solidFill>
                      <a:srgbClr val="75923C"/>
                    </a:solidFill>
                  </a:tcPr>
                </a:tc>
              </a:tr>
              <a:tr h="312516">
                <a:tc>
                  <a:txBody>
                    <a:bodyPr/>
                    <a:lstStyle/>
                    <a:p>
                      <a:pPr algn="ctr" fontAlgn="ctr"/>
                      <a:r>
                        <a:rPr lang="mk-MK" sz="1100" b="0" i="0" u="none" strike="noStrike">
                          <a:solidFill>
                            <a:srgbClr val="000000"/>
                          </a:solidFill>
                          <a:latin typeface="Calibri"/>
                        </a:rPr>
                        <a:t>ПО ДСГ</a:t>
                      </a:r>
                    </a:p>
                  </a:txBody>
                  <a:tcPr marL="0" marR="0" marT="0" marB="0" anchor="ctr">
                    <a:lnL>
                      <a:noFill/>
                    </a:lnL>
                    <a:lnR>
                      <a:noFill/>
                    </a:lnR>
                    <a:lnT>
                      <a:noFill/>
                    </a:lnT>
                    <a:lnB>
                      <a:noFill/>
                    </a:lnB>
                    <a:solidFill>
                      <a:srgbClr val="D7E4BC"/>
                    </a:solidFill>
                  </a:tcPr>
                </a:tc>
                <a:tc>
                  <a:txBody>
                    <a:bodyPr/>
                    <a:lstStyle/>
                    <a:p>
                      <a:pPr algn="r" fontAlgn="b"/>
                      <a:r>
                        <a:rPr lang="mk-MK" sz="1100" b="0" i="0" u="none" strike="noStrike">
                          <a:solidFill>
                            <a:srgbClr val="000000"/>
                          </a:solidFill>
                          <a:latin typeface="Calibri"/>
                        </a:rPr>
                        <a:t>7.976.475,00</a:t>
                      </a:r>
                    </a:p>
                  </a:txBody>
                  <a:tcPr marL="0" marR="0" marT="0" marB="0" anchor="b">
                    <a:lnL>
                      <a:noFill/>
                    </a:lnL>
                    <a:lnR>
                      <a:noFill/>
                    </a:lnR>
                    <a:lnT>
                      <a:noFill/>
                    </a:lnT>
                    <a:lnB>
                      <a:noFill/>
                    </a:lnB>
                    <a:solidFill>
                      <a:srgbClr val="D7E4BC"/>
                    </a:solidFill>
                  </a:tcPr>
                </a:tc>
                <a:tc>
                  <a:txBody>
                    <a:bodyPr/>
                    <a:lstStyle/>
                    <a:p>
                      <a:pPr algn="r" fontAlgn="b"/>
                      <a:r>
                        <a:rPr lang="mk-MK" sz="1100" b="0" i="0" u="none" strike="noStrike">
                          <a:solidFill>
                            <a:srgbClr val="000000"/>
                          </a:solidFill>
                          <a:latin typeface="Calibri"/>
                        </a:rPr>
                        <a:t>46.000,00</a:t>
                      </a:r>
                    </a:p>
                  </a:txBody>
                  <a:tcPr marL="0" marR="0" marT="0" marB="0" anchor="b">
                    <a:lnL>
                      <a:noFill/>
                    </a:lnL>
                    <a:lnR>
                      <a:noFill/>
                    </a:lnR>
                    <a:lnT>
                      <a:noFill/>
                    </a:lnT>
                    <a:lnB>
                      <a:noFill/>
                    </a:lnB>
                    <a:solidFill>
                      <a:srgbClr val="D7E4BC"/>
                    </a:solidFill>
                  </a:tcPr>
                </a:tc>
                <a:tc>
                  <a:txBody>
                    <a:bodyPr/>
                    <a:lstStyle/>
                    <a:p>
                      <a:pPr algn="r" fontAlgn="b"/>
                      <a:r>
                        <a:rPr lang="mk-MK" sz="1100" b="0" i="0" u="none" strike="noStrike">
                          <a:solidFill>
                            <a:srgbClr val="000000"/>
                          </a:solidFill>
                          <a:latin typeface="Calibri"/>
                        </a:rPr>
                        <a:t>8.022.475,00</a:t>
                      </a:r>
                    </a:p>
                  </a:txBody>
                  <a:tcPr marL="0" marR="0" marT="0" marB="0" anchor="b">
                    <a:lnL>
                      <a:noFill/>
                    </a:lnL>
                    <a:lnR>
                      <a:noFill/>
                    </a:lnR>
                    <a:lnT>
                      <a:noFill/>
                    </a:lnT>
                    <a:lnB>
                      <a:noFill/>
                    </a:lnB>
                    <a:solidFill>
                      <a:srgbClr val="D7E4BC"/>
                    </a:solidFill>
                  </a:tcPr>
                </a:tc>
              </a:tr>
              <a:tr h="312516">
                <a:tc>
                  <a:txBody>
                    <a:bodyPr/>
                    <a:lstStyle/>
                    <a:p>
                      <a:pPr algn="ctr" fontAlgn="ctr"/>
                      <a:r>
                        <a:rPr lang="mk-MK" sz="1100" b="0" i="0" u="none" strike="noStrike">
                          <a:solidFill>
                            <a:srgbClr val="000000"/>
                          </a:solidFill>
                          <a:latin typeface="Calibri"/>
                        </a:rPr>
                        <a:t>По пресметка</a:t>
                      </a:r>
                    </a:p>
                  </a:txBody>
                  <a:tcPr marL="0" marR="0" marT="0" marB="0" anchor="ctr">
                    <a:lnL>
                      <a:noFill/>
                    </a:lnL>
                    <a:lnR>
                      <a:noFill/>
                    </a:lnR>
                    <a:lnT>
                      <a:noFill/>
                    </a:lnT>
                    <a:lnB>
                      <a:noFill/>
                    </a:lnB>
                    <a:solidFill>
                      <a:srgbClr val="D7E4BC"/>
                    </a:solidFill>
                  </a:tcPr>
                </a:tc>
                <a:tc>
                  <a:txBody>
                    <a:bodyPr/>
                    <a:lstStyle/>
                    <a:p>
                      <a:pPr algn="l" fontAlgn="b"/>
                      <a:r>
                        <a:rPr lang="mk-MK" sz="1100" b="0" i="0" u="none" strike="noStrike">
                          <a:solidFill>
                            <a:srgbClr val="000000"/>
                          </a:solidFill>
                          <a:latin typeface="Calibri"/>
                        </a:rPr>
                        <a:t> </a:t>
                      </a:r>
                    </a:p>
                  </a:txBody>
                  <a:tcPr marL="0" marR="0" marT="0" marB="0" anchor="b">
                    <a:lnL>
                      <a:noFill/>
                    </a:lnL>
                    <a:lnR>
                      <a:noFill/>
                    </a:lnR>
                    <a:lnT>
                      <a:noFill/>
                    </a:lnT>
                    <a:lnB>
                      <a:noFill/>
                    </a:lnB>
                    <a:solidFill>
                      <a:srgbClr val="D7E4BC"/>
                    </a:solidFill>
                  </a:tcPr>
                </a:tc>
                <a:tc>
                  <a:txBody>
                    <a:bodyPr/>
                    <a:lstStyle/>
                    <a:p>
                      <a:pPr algn="r" fontAlgn="b"/>
                      <a:r>
                        <a:rPr lang="mk-MK" sz="1100" b="0" i="0" u="none" strike="noStrike">
                          <a:solidFill>
                            <a:srgbClr val="000000"/>
                          </a:solidFill>
                          <a:latin typeface="Calibri"/>
                        </a:rPr>
                        <a:t>41.783,00</a:t>
                      </a:r>
                    </a:p>
                  </a:txBody>
                  <a:tcPr marL="0" marR="0" marT="0" marB="0" anchor="b">
                    <a:lnL>
                      <a:noFill/>
                    </a:lnL>
                    <a:lnR>
                      <a:noFill/>
                    </a:lnR>
                    <a:lnT>
                      <a:noFill/>
                    </a:lnT>
                    <a:lnB>
                      <a:noFill/>
                    </a:lnB>
                    <a:solidFill>
                      <a:srgbClr val="D7E4BC"/>
                    </a:solidFill>
                  </a:tcPr>
                </a:tc>
                <a:tc>
                  <a:txBody>
                    <a:bodyPr/>
                    <a:lstStyle/>
                    <a:p>
                      <a:pPr algn="r" fontAlgn="b"/>
                      <a:r>
                        <a:rPr lang="mk-MK" sz="1100" b="0" i="0" u="none" strike="noStrike">
                          <a:solidFill>
                            <a:srgbClr val="000000"/>
                          </a:solidFill>
                          <a:latin typeface="Calibri"/>
                        </a:rPr>
                        <a:t>41.783,00</a:t>
                      </a:r>
                    </a:p>
                  </a:txBody>
                  <a:tcPr marL="0" marR="0" marT="0" marB="0" anchor="b">
                    <a:lnL>
                      <a:noFill/>
                    </a:lnL>
                    <a:lnR>
                      <a:noFill/>
                    </a:lnR>
                    <a:lnT>
                      <a:noFill/>
                    </a:lnT>
                    <a:lnB>
                      <a:noFill/>
                    </a:lnB>
                    <a:solidFill>
                      <a:srgbClr val="D7E4BC"/>
                    </a:solidFill>
                  </a:tcPr>
                </a:tc>
              </a:tr>
              <a:tr h="312516">
                <a:tc>
                  <a:txBody>
                    <a:bodyPr/>
                    <a:lstStyle/>
                    <a:p>
                      <a:pPr algn="ctr" fontAlgn="ctr"/>
                      <a:r>
                        <a:rPr lang="mk-MK" sz="1100" b="0" i="0" u="none" strike="noStrike">
                          <a:solidFill>
                            <a:srgbClr val="000000"/>
                          </a:solidFill>
                          <a:latin typeface="Calibri"/>
                        </a:rPr>
                        <a:t>По Пакети</a:t>
                      </a:r>
                    </a:p>
                  </a:txBody>
                  <a:tcPr marL="0" marR="0" marT="0" marB="0" anchor="ctr">
                    <a:lnL>
                      <a:noFill/>
                    </a:lnL>
                    <a:lnR>
                      <a:noFill/>
                    </a:lnR>
                    <a:lnT>
                      <a:noFill/>
                    </a:lnT>
                    <a:lnB>
                      <a:noFill/>
                    </a:lnB>
                    <a:solidFill>
                      <a:srgbClr val="D7E4BC"/>
                    </a:solidFill>
                  </a:tcPr>
                </a:tc>
                <a:tc>
                  <a:txBody>
                    <a:bodyPr/>
                    <a:lstStyle/>
                    <a:p>
                      <a:pPr algn="r" fontAlgn="b"/>
                      <a:r>
                        <a:rPr lang="mk-MK" sz="1100" b="0" i="0" u="none" strike="noStrike">
                          <a:solidFill>
                            <a:srgbClr val="000000"/>
                          </a:solidFill>
                          <a:latin typeface="Calibri"/>
                        </a:rPr>
                        <a:t>2.253.018,00</a:t>
                      </a:r>
                    </a:p>
                  </a:txBody>
                  <a:tcPr marL="0" marR="0" marT="0" marB="0" anchor="b">
                    <a:lnL>
                      <a:noFill/>
                    </a:lnL>
                    <a:lnR>
                      <a:noFill/>
                    </a:lnR>
                    <a:lnT>
                      <a:noFill/>
                    </a:lnT>
                    <a:lnB>
                      <a:noFill/>
                    </a:lnB>
                    <a:solidFill>
                      <a:srgbClr val="D7E4BC"/>
                    </a:solidFill>
                  </a:tcPr>
                </a:tc>
                <a:tc>
                  <a:txBody>
                    <a:bodyPr/>
                    <a:lstStyle/>
                    <a:p>
                      <a:pPr algn="r" fontAlgn="b"/>
                      <a:r>
                        <a:rPr lang="mk-MK" sz="1100" b="0" i="0" u="none" strike="noStrike">
                          <a:solidFill>
                            <a:srgbClr val="000000"/>
                          </a:solidFill>
                          <a:latin typeface="Calibri"/>
                        </a:rPr>
                        <a:t>8.714,00</a:t>
                      </a:r>
                    </a:p>
                  </a:txBody>
                  <a:tcPr marL="0" marR="0" marT="0" marB="0" anchor="b">
                    <a:lnL>
                      <a:noFill/>
                    </a:lnL>
                    <a:lnR>
                      <a:noFill/>
                    </a:lnR>
                    <a:lnT>
                      <a:noFill/>
                    </a:lnT>
                    <a:lnB>
                      <a:noFill/>
                    </a:lnB>
                    <a:solidFill>
                      <a:srgbClr val="D7E4BC"/>
                    </a:solidFill>
                  </a:tcPr>
                </a:tc>
                <a:tc>
                  <a:txBody>
                    <a:bodyPr/>
                    <a:lstStyle/>
                    <a:p>
                      <a:pPr algn="r" fontAlgn="b"/>
                      <a:r>
                        <a:rPr lang="mk-MK" sz="1100" b="0" i="0" u="none" strike="noStrike">
                          <a:solidFill>
                            <a:srgbClr val="000000"/>
                          </a:solidFill>
                          <a:latin typeface="Calibri"/>
                        </a:rPr>
                        <a:t>2.261.732,00</a:t>
                      </a:r>
                    </a:p>
                  </a:txBody>
                  <a:tcPr marL="0" marR="0" marT="0" marB="0" anchor="b">
                    <a:lnL>
                      <a:noFill/>
                    </a:lnL>
                    <a:lnR>
                      <a:noFill/>
                    </a:lnR>
                    <a:lnT>
                      <a:noFill/>
                    </a:lnT>
                    <a:lnB>
                      <a:noFill/>
                    </a:lnB>
                    <a:solidFill>
                      <a:srgbClr val="D7E4BC"/>
                    </a:solidFill>
                  </a:tcPr>
                </a:tc>
              </a:tr>
              <a:tr h="363781">
                <a:tc>
                  <a:txBody>
                    <a:bodyPr/>
                    <a:lstStyle/>
                    <a:p>
                      <a:pPr algn="ctr" fontAlgn="ctr"/>
                      <a:r>
                        <a:rPr lang="mk-MK" sz="1100" b="0" i="0" u="none" strike="noStrike">
                          <a:solidFill>
                            <a:srgbClr val="000000"/>
                          </a:solidFill>
                          <a:latin typeface="Calibri"/>
                        </a:rPr>
                        <a:t>Амбуланта (сервисни услуги)</a:t>
                      </a:r>
                    </a:p>
                  </a:txBody>
                  <a:tcPr marL="0" marR="0" marT="0" marB="0" anchor="ctr">
                    <a:lnL>
                      <a:noFill/>
                    </a:lnL>
                    <a:lnR>
                      <a:noFill/>
                    </a:lnR>
                    <a:lnT>
                      <a:noFill/>
                    </a:lnT>
                    <a:lnB>
                      <a:noFill/>
                    </a:lnB>
                    <a:solidFill>
                      <a:srgbClr val="D7E4BC"/>
                    </a:solidFill>
                  </a:tcPr>
                </a:tc>
                <a:tc>
                  <a:txBody>
                    <a:bodyPr/>
                    <a:lstStyle/>
                    <a:p>
                      <a:pPr algn="r" fontAlgn="b"/>
                      <a:r>
                        <a:rPr lang="mk-MK" sz="1100" b="0" i="0" u="none" strike="noStrike">
                          <a:solidFill>
                            <a:srgbClr val="000000"/>
                          </a:solidFill>
                          <a:latin typeface="Calibri"/>
                        </a:rPr>
                        <a:t>1.002.206,00</a:t>
                      </a:r>
                    </a:p>
                  </a:txBody>
                  <a:tcPr marL="0" marR="0" marT="0" marB="0" anchor="b">
                    <a:lnL>
                      <a:noFill/>
                    </a:lnL>
                    <a:lnR>
                      <a:noFill/>
                    </a:lnR>
                    <a:lnT>
                      <a:noFill/>
                    </a:lnT>
                    <a:lnB>
                      <a:noFill/>
                    </a:lnB>
                    <a:solidFill>
                      <a:srgbClr val="D7E4BC"/>
                    </a:solidFill>
                  </a:tcPr>
                </a:tc>
                <a:tc>
                  <a:txBody>
                    <a:bodyPr/>
                    <a:lstStyle/>
                    <a:p>
                      <a:pPr algn="r" fontAlgn="b"/>
                      <a:r>
                        <a:rPr lang="mk-MK" sz="1100" b="0" i="0" u="none" strike="noStrike">
                          <a:solidFill>
                            <a:srgbClr val="000000"/>
                          </a:solidFill>
                          <a:latin typeface="Calibri"/>
                        </a:rPr>
                        <a:t>22.770,00</a:t>
                      </a:r>
                    </a:p>
                  </a:txBody>
                  <a:tcPr marL="0" marR="0" marT="0" marB="0" anchor="b">
                    <a:lnL>
                      <a:noFill/>
                    </a:lnL>
                    <a:lnR>
                      <a:noFill/>
                    </a:lnR>
                    <a:lnT>
                      <a:noFill/>
                    </a:lnT>
                    <a:lnB>
                      <a:noFill/>
                    </a:lnB>
                    <a:solidFill>
                      <a:srgbClr val="D7E4BC"/>
                    </a:solidFill>
                  </a:tcPr>
                </a:tc>
                <a:tc>
                  <a:txBody>
                    <a:bodyPr/>
                    <a:lstStyle/>
                    <a:p>
                      <a:pPr algn="r" fontAlgn="b"/>
                      <a:r>
                        <a:rPr lang="mk-MK" sz="1100" b="0" i="0" u="none" strike="noStrike">
                          <a:solidFill>
                            <a:srgbClr val="000000"/>
                          </a:solidFill>
                          <a:latin typeface="Calibri"/>
                        </a:rPr>
                        <a:t>1.024.976,00</a:t>
                      </a:r>
                    </a:p>
                  </a:txBody>
                  <a:tcPr marL="0" marR="0" marT="0" marB="0" anchor="b">
                    <a:lnL>
                      <a:noFill/>
                    </a:lnL>
                    <a:lnR>
                      <a:noFill/>
                    </a:lnR>
                    <a:lnT>
                      <a:noFill/>
                    </a:lnT>
                    <a:lnB>
                      <a:noFill/>
                    </a:lnB>
                    <a:solidFill>
                      <a:srgbClr val="D7E4BC"/>
                    </a:solidFill>
                  </a:tcPr>
                </a:tc>
              </a:tr>
              <a:tr h="363781">
                <a:tc>
                  <a:txBody>
                    <a:bodyPr/>
                    <a:lstStyle/>
                    <a:p>
                      <a:pPr algn="ctr" fontAlgn="ctr"/>
                      <a:r>
                        <a:rPr lang="mk-MK" sz="1100" b="0" i="0" u="none" strike="noStrike">
                          <a:solidFill>
                            <a:srgbClr val="000000"/>
                          </a:solidFill>
                          <a:latin typeface="Calibri"/>
                        </a:rPr>
                        <a:t>ВКУПНО</a:t>
                      </a:r>
                    </a:p>
                  </a:txBody>
                  <a:tcPr marL="0" marR="0" marT="0" marB="0" anchor="ctr">
                    <a:lnL>
                      <a:noFill/>
                    </a:lnL>
                    <a:lnR>
                      <a:noFill/>
                    </a:lnR>
                    <a:lnT>
                      <a:noFill/>
                    </a:lnT>
                    <a:lnB>
                      <a:noFill/>
                    </a:lnB>
                    <a:solidFill>
                      <a:srgbClr val="D7E4BC"/>
                    </a:solidFill>
                  </a:tcPr>
                </a:tc>
                <a:tc>
                  <a:txBody>
                    <a:bodyPr/>
                    <a:lstStyle/>
                    <a:p>
                      <a:pPr algn="r" fontAlgn="b"/>
                      <a:r>
                        <a:rPr lang="mk-MK" sz="1100" b="0" i="0" u="none" strike="noStrike" dirty="0">
                          <a:solidFill>
                            <a:srgbClr val="000000"/>
                          </a:solidFill>
                          <a:latin typeface="Calibri"/>
                        </a:rPr>
                        <a:t>11.231.699,00</a:t>
                      </a:r>
                    </a:p>
                  </a:txBody>
                  <a:tcPr marL="0" marR="0" marT="0" marB="0" anchor="b">
                    <a:lnL>
                      <a:noFill/>
                    </a:lnL>
                    <a:lnR>
                      <a:noFill/>
                    </a:lnR>
                    <a:lnT>
                      <a:noFill/>
                    </a:lnT>
                    <a:lnB>
                      <a:noFill/>
                    </a:lnB>
                    <a:solidFill>
                      <a:srgbClr val="D7E4BC"/>
                    </a:solidFill>
                  </a:tcPr>
                </a:tc>
                <a:tc>
                  <a:txBody>
                    <a:bodyPr/>
                    <a:lstStyle/>
                    <a:p>
                      <a:pPr algn="r" fontAlgn="b"/>
                      <a:r>
                        <a:rPr lang="mk-MK" sz="1100" b="0" i="0" u="none" strike="noStrike">
                          <a:solidFill>
                            <a:srgbClr val="000000"/>
                          </a:solidFill>
                          <a:latin typeface="Calibri"/>
                        </a:rPr>
                        <a:t>119.267,00</a:t>
                      </a:r>
                    </a:p>
                  </a:txBody>
                  <a:tcPr marL="0" marR="0" marT="0" marB="0" anchor="b">
                    <a:lnL>
                      <a:noFill/>
                    </a:lnL>
                    <a:lnR>
                      <a:noFill/>
                    </a:lnR>
                    <a:lnT>
                      <a:noFill/>
                    </a:lnT>
                    <a:lnB>
                      <a:noFill/>
                    </a:lnB>
                    <a:solidFill>
                      <a:srgbClr val="D7E4BC"/>
                    </a:solidFill>
                  </a:tcPr>
                </a:tc>
                <a:tc>
                  <a:txBody>
                    <a:bodyPr/>
                    <a:lstStyle/>
                    <a:p>
                      <a:pPr algn="r" fontAlgn="b"/>
                      <a:r>
                        <a:rPr lang="mk-MK" sz="1100" b="0" i="0" u="none" strike="noStrike" dirty="0">
                          <a:solidFill>
                            <a:srgbClr val="000000"/>
                          </a:solidFill>
                          <a:latin typeface="Calibri"/>
                        </a:rPr>
                        <a:t>11.350.966,00</a:t>
                      </a:r>
                    </a:p>
                  </a:txBody>
                  <a:tcPr marL="0" marR="0" marT="0" marB="0" anchor="b">
                    <a:lnL>
                      <a:noFill/>
                    </a:lnL>
                    <a:lnR>
                      <a:noFill/>
                    </a:lnR>
                    <a:lnT>
                      <a:noFill/>
                    </a:lnT>
                    <a:lnB>
                      <a:noFill/>
                    </a:lnB>
                    <a:solidFill>
                      <a:srgbClr val="D7E4BC"/>
                    </a:solidFill>
                  </a:tcPr>
                </a:tc>
              </a:tr>
            </a:tbl>
          </a:graphicData>
        </a:graphic>
      </p:graphicFrame>
      <p:graphicFrame>
        <p:nvGraphicFramePr>
          <p:cNvPr id="7" name="Chart 6"/>
          <p:cNvGraphicFramePr/>
          <p:nvPr/>
        </p:nvGraphicFramePr>
        <p:xfrm>
          <a:off x="4572000" y="1340768"/>
          <a:ext cx="4392488" cy="273630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p:cNvGraphicFramePr/>
          <p:nvPr/>
        </p:nvGraphicFramePr>
        <p:xfrm>
          <a:off x="4572000" y="3933825"/>
          <a:ext cx="4392488" cy="2663527"/>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ransition spd="slow">
    <p:checke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4)">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7"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2000" fill="hold"/>
                                        <p:tgtEl>
                                          <p:spTgt spid="7"/>
                                        </p:tgtEl>
                                        <p:attrNameLst>
                                          <p:attrName>ppt_x</p:attrName>
                                        </p:attrNameLst>
                                      </p:cBhvr>
                                      <p:tavLst>
                                        <p:tav tm="0">
                                          <p:val>
                                            <p:strVal val="#ppt_x"/>
                                          </p:val>
                                        </p:tav>
                                        <p:tav tm="100000">
                                          <p:val>
                                            <p:strVal val="#ppt_x"/>
                                          </p:val>
                                        </p:tav>
                                      </p:tavLst>
                                    </p:anim>
                                    <p:anim calcmode="lin" valueType="num">
                                      <p:cBhvr additive="base">
                                        <p:cTn id="13" dur="20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7" presetClass="entr" presetSubtype="4"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2000" fill="hold"/>
                                        <p:tgtEl>
                                          <p:spTgt spid="8"/>
                                        </p:tgtEl>
                                        <p:attrNameLst>
                                          <p:attrName>ppt_x</p:attrName>
                                        </p:attrNameLst>
                                      </p:cBhvr>
                                      <p:tavLst>
                                        <p:tav tm="0">
                                          <p:val>
                                            <p:strVal val="#ppt_x"/>
                                          </p:val>
                                        </p:tav>
                                        <p:tav tm="100000">
                                          <p:val>
                                            <p:strVal val="#ppt_x"/>
                                          </p:val>
                                        </p:tav>
                                      </p:tavLst>
                                    </p:anim>
                                    <p:anim calcmode="lin" valueType="num">
                                      <p:cBhvr additive="base">
                                        <p:cTn id="19" dur="20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Graphic spid="8"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4" name="Picture 3" descr="Знак во боја"/>
          <p:cNvPicPr/>
          <p:nvPr/>
        </p:nvPicPr>
        <p:blipFill>
          <a:blip r:embed="rId3" cstate="print"/>
          <a:srcRect/>
          <a:stretch>
            <a:fillRect/>
          </a:stretch>
        </p:blipFill>
        <p:spPr bwMode="auto">
          <a:xfrm>
            <a:off x="3779912" y="0"/>
            <a:ext cx="1402878" cy="1546893"/>
          </a:xfrm>
          <a:prstGeom prst="rect">
            <a:avLst/>
          </a:prstGeom>
          <a:noFill/>
          <a:ln w="9525">
            <a:noFill/>
            <a:miter lim="800000"/>
            <a:headEnd/>
            <a:tailEnd/>
          </a:ln>
        </p:spPr>
      </p:pic>
      <p:graphicFrame>
        <p:nvGraphicFramePr>
          <p:cNvPr id="7" name="Table 6"/>
          <p:cNvGraphicFramePr>
            <a:graphicFrameLocks noGrp="1"/>
          </p:cNvGraphicFramePr>
          <p:nvPr/>
        </p:nvGraphicFramePr>
        <p:xfrm>
          <a:off x="395538" y="1556790"/>
          <a:ext cx="8208911" cy="4536509"/>
        </p:xfrm>
        <a:graphic>
          <a:graphicData uri="http://schemas.openxmlformats.org/drawingml/2006/table">
            <a:tbl>
              <a:tblPr/>
              <a:tblGrid>
                <a:gridCol w="2282078"/>
                <a:gridCol w="1822378"/>
                <a:gridCol w="1116413"/>
                <a:gridCol w="870144"/>
                <a:gridCol w="788055"/>
                <a:gridCol w="1329843"/>
              </a:tblGrid>
              <a:tr h="302434">
                <a:tc gridSpan="6">
                  <a:txBody>
                    <a:bodyPr/>
                    <a:lstStyle/>
                    <a:p>
                      <a:pPr algn="ctr" fontAlgn="ctr"/>
                      <a:r>
                        <a:rPr lang="mk-MK" sz="1100" b="1" i="0" u="none" strike="noStrike" dirty="0">
                          <a:solidFill>
                            <a:srgbClr val="000000"/>
                          </a:solidFill>
                          <a:latin typeface="Calibri"/>
                        </a:rPr>
                        <a:t>Структура на пациенти</a:t>
                      </a:r>
                    </a:p>
                  </a:txBody>
                  <a:tcPr marL="9525" marR="9525" marT="9525" marB="0" anchor="ctr">
                    <a:lnL>
                      <a:noFill/>
                    </a:lnL>
                    <a:lnR>
                      <a:noFill/>
                    </a:lnR>
                    <a:lnT>
                      <a:noFill/>
                    </a:lnT>
                    <a:lnB>
                      <a:noFill/>
                    </a:lnB>
                  </a:tcPr>
                </a:tc>
                <a:tc hMerge="1">
                  <a:txBody>
                    <a:bodyPr/>
                    <a:lstStyle/>
                    <a:p>
                      <a:endParaRPr lang="mk-MK"/>
                    </a:p>
                  </a:txBody>
                  <a:tcPr/>
                </a:tc>
                <a:tc hMerge="1">
                  <a:txBody>
                    <a:bodyPr/>
                    <a:lstStyle/>
                    <a:p>
                      <a:endParaRPr lang="mk-MK"/>
                    </a:p>
                  </a:txBody>
                  <a:tcPr/>
                </a:tc>
                <a:tc hMerge="1">
                  <a:txBody>
                    <a:bodyPr/>
                    <a:lstStyle/>
                    <a:p>
                      <a:endParaRPr lang="mk-MK"/>
                    </a:p>
                  </a:txBody>
                  <a:tcPr/>
                </a:tc>
                <a:tc hMerge="1">
                  <a:txBody>
                    <a:bodyPr/>
                    <a:lstStyle/>
                    <a:p>
                      <a:endParaRPr lang="mk-MK"/>
                    </a:p>
                  </a:txBody>
                  <a:tcPr/>
                </a:tc>
                <a:tc hMerge="1">
                  <a:txBody>
                    <a:bodyPr/>
                    <a:lstStyle/>
                    <a:p>
                      <a:endParaRPr lang="mk-MK"/>
                    </a:p>
                  </a:txBody>
                  <a:tcPr/>
                </a:tc>
              </a:tr>
              <a:tr h="302434">
                <a:tc gridSpan="6">
                  <a:txBody>
                    <a:bodyPr/>
                    <a:lstStyle/>
                    <a:p>
                      <a:pPr algn="ctr" fontAlgn="ctr"/>
                      <a:r>
                        <a:rPr lang="ru-RU" sz="1100" b="1" i="0" u="none" strike="noStrike">
                          <a:solidFill>
                            <a:srgbClr val="000000"/>
                          </a:solidFill>
                          <a:latin typeface="Calibri"/>
                        </a:rPr>
                        <a:t>Во период од  01.01.2009 до 31.12.2009</a:t>
                      </a:r>
                    </a:p>
                  </a:txBody>
                  <a:tcPr marL="9525" marR="9525" marT="9525" marB="0" anchor="ctr">
                    <a:lnL>
                      <a:noFill/>
                    </a:lnL>
                    <a:lnR>
                      <a:noFill/>
                    </a:lnR>
                    <a:lnT>
                      <a:noFill/>
                    </a:lnT>
                    <a:lnB>
                      <a:noFill/>
                    </a:lnB>
                  </a:tcPr>
                </a:tc>
                <a:tc hMerge="1">
                  <a:txBody>
                    <a:bodyPr/>
                    <a:lstStyle/>
                    <a:p>
                      <a:endParaRPr lang="mk-MK"/>
                    </a:p>
                  </a:txBody>
                  <a:tcPr/>
                </a:tc>
                <a:tc hMerge="1">
                  <a:txBody>
                    <a:bodyPr/>
                    <a:lstStyle/>
                    <a:p>
                      <a:endParaRPr lang="mk-MK"/>
                    </a:p>
                  </a:txBody>
                  <a:tcPr/>
                </a:tc>
                <a:tc hMerge="1">
                  <a:txBody>
                    <a:bodyPr/>
                    <a:lstStyle/>
                    <a:p>
                      <a:endParaRPr lang="mk-MK"/>
                    </a:p>
                  </a:txBody>
                  <a:tcPr/>
                </a:tc>
                <a:tc hMerge="1">
                  <a:txBody>
                    <a:bodyPr/>
                    <a:lstStyle/>
                    <a:p>
                      <a:endParaRPr lang="mk-MK"/>
                    </a:p>
                  </a:txBody>
                  <a:tcPr/>
                </a:tc>
                <a:tc hMerge="1">
                  <a:txBody>
                    <a:bodyPr/>
                    <a:lstStyle/>
                    <a:p>
                      <a:endParaRPr lang="mk-MK"/>
                    </a:p>
                  </a:txBody>
                  <a:tcPr/>
                </a:tc>
              </a:tr>
              <a:tr h="302434">
                <a:tc>
                  <a:txBody>
                    <a:bodyPr/>
                    <a:lstStyle/>
                    <a:p>
                      <a:pPr algn="ctr" fontAlgn="ctr"/>
                      <a:r>
                        <a:rPr lang="mk-MK" sz="1100" b="0" i="0" u="none" strike="noStrike">
                          <a:solidFill>
                            <a:srgbClr val="FFFFFF"/>
                          </a:solidFill>
                          <a:latin typeface="Calibri"/>
                        </a:rPr>
                        <a:t>Одделение</a:t>
                      </a:r>
                    </a:p>
                  </a:txBody>
                  <a:tcPr marL="9525" marR="9525" marT="9525" marB="0" anchor="ctr">
                    <a:lnL>
                      <a:noFill/>
                    </a:lnL>
                    <a:lnR>
                      <a:noFill/>
                    </a:lnR>
                    <a:lnT>
                      <a:noFill/>
                    </a:lnT>
                    <a:lnB>
                      <a:noFill/>
                    </a:lnB>
                    <a:solidFill>
                      <a:srgbClr val="215867"/>
                    </a:solidFill>
                  </a:tcPr>
                </a:tc>
                <a:tc>
                  <a:txBody>
                    <a:bodyPr/>
                    <a:lstStyle/>
                    <a:p>
                      <a:pPr algn="ctr" fontAlgn="ctr"/>
                      <a:r>
                        <a:rPr lang="mk-MK" sz="1100" b="0" i="0" u="none" strike="noStrike">
                          <a:solidFill>
                            <a:srgbClr val="FFFFFF"/>
                          </a:solidFill>
                          <a:latin typeface="Calibri"/>
                        </a:rPr>
                        <a:t>На товар на ФЗО</a:t>
                      </a:r>
                    </a:p>
                  </a:txBody>
                  <a:tcPr marL="9525" marR="9525" marT="9525" marB="0" anchor="ctr">
                    <a:lnL>
                      <a:noFill/>
                    </a:lnL>
                    <a:lnR>
                      <a:noFill/>
                    </a:lnR>
                    <a:lnT>
                      <a:noFill/>
                    </a:lnT>
                    <a:lnB>
                      <a:noFill/>
                    </a:lnB>
                    <a:solidFill>
                      <a:srgbClr val="215867"/>
                    </a:solidFill>
                  </a:tcPr>
                </a:tc>
                <a:tc>
                  <a:txBody>
                    <a:bodyPr/>
                    <a:lstStyle/>
                    <a:p>
                      <a:pPr algn="ctr" fontAlgn="ctr"/>
                      <a:r>
                        <a:rPr lang="mk-MK" sz="1100" b="0" i="0" u="none" strike="noStrike">
                          <a:solidFill>
                            <a:srgbClr val="FFFFFF"/>
                          </a:solidFill>
                          <a:latin typeface="Calibri"/>
                        </a:rPr>
                        <a:t>Приватни</a:t>
                      </a:r>
                    </a:p>
                  </a:txBody>
                  <a:tcPr marL="9525" marR="9525" marT="9525" marB="0" anchor="ctr">
                    <a:lnL>
                      <a:noFill/>
                    </a:lnL>
                    <a:lnR>
                      <a:noFill/>
                    </a:lnR>
                    <a:lnT>
                      <a:noFill/>
                    </a:lnT>
                    <a:lnB>
                      <a:noFill/>
                    </a:lnB>
                    <a:solidFill>
                      <a:srgbClr val="215867"/>
                    </a:solidFill>
                  </a:tcPr>
                </a:tc>
                <a:tc>
                  <a:txBody>
                    <a:bodyPr/>
                    <a:lstStyle/>
                    <a:p>
                      <a:pPr algn="ctr" fontAlgn="ctr"/>
                      <a:r>
                        <a:rPr lang="mk-MK" sz="1100" b="0" i="0" u="none" strike="noStrike">
                          <a:solidFill>
                            <a:srgbClr val="FFFFFF"/>
                          </a:solidFill>
                          <a:latin typeface="Calibri"/>
                        </a:rPr>
                        <a:t>Вкупно</a:t>
                      </a:r>
                    </a:p>
                  </a:txBody>
                  <a:tcPr marL="9525" marR="9525" marT="9525" marB="0" anchor="ctr">
                    <a:lnL>
                      <a:noFill/>
                    </a:lnL>
                    <a:lnR>
                      <a:noFill/>
                    </a:lnR>
                    <a:lnT>
                      <a:noFill/>
                    </a:lnT>
                    <a:lnB>
                      <a:noFill/>
                    </a:lnB>
                    <a:solidFill>
                      <a:srgbClr val="215867"/>
                    </a:solidFill>
                  </a:tcPr>
                </a:tc>
                <a:tc>
                  <a:txBody>
                    <a:bodyPr/>
                    <a:lstStyle/>
                    <a:p>
                      <a:pPr algn="ctr" fontAlgn="ctr"/>
                      <a:r>
                        <a:rPr lang="mk-MK" sz="1100" b="0" i="0" u="none" strike="noStrike">
                          <a:solidFill>
                            <a:srgbClr val="FFFFFF"/>
                          </a:solidFill>
                          <a:latin typeface="Calibri"/>
                        </a:rPr>
                        <a:t>% ФЗО</a:t>
                      </a:r>
                    </a:p>
                  </a:txBody>
                  <a:tcPr marL="9525" marR="9525" marT="9525" marB="0" anchor="ctr">
                    <a:lnL>
                      <a:noFill/>
                    </a:lnL>
                    <a:lnR>
                      <a:noFill/>
                    </a:lnR>
                    <a:lnT>
                      <a:noFill/>
                    </a:lnT>
                    <a:lnB>
                      <a:noFill/>
                    </a:lnB>
                    <a:solidFill>
                      <a:srgbClr val="215867"/>
                    </a:solidFill>
                  </a:tcPr>
                </a:tc>
                <a:tc>
                  <a:txBody>
                    <a:bodyPr/>
                    <a:lstStyle/>
                    <a:p>
                      <a:pPr algn="ctr" fontAlgn="ctr"/>
                      <a:r>
                        <a:rPr lang="mk-MK" sz="1100" b="0" i="0" u="none" strike="noStrike">
                          <a:solidFill>
                            <a:srgbClr val="FFFFFF"/>
                          </a:solidFill>
                          <a:latin typeface="Calibri"/>
                        </a:rPr>
                        <a:t>% приватни</a:t>
                      </a:r>
                    </a:p>
                  </a:txBody>
                  <a:tcPr marL="9525" marR="9525" marT="9525" marB="0" anchor="ctr">
                    <a:lnL>
                      <a:noFill/>
                    </a:lnL>
                    <a:lnR>
                      <a:noFill/>
                    </a:lnR>
                    <a:lnT>
                      <a:noFill/>
                    </a:lnT>
                    <a:lnB>
                      <a:noFill/>
                    </a:lnB>
                    <a:solidFill>
                      <a:srgbClr val="215867"/>
                    </a:solidFill>
                  </a:tcPr>
                </a:tc>
              </a:tr>
              <a:tr h="302434">
                <a:tc>
                  <a:txBody>
                    <a:bodyPr/>
                    <a:lstStyle/>
                    <a:p>
                      <a:pPr algn="l" fontAlgn="b"/>
                      <a:r>
                        <a:rPr lang="mk-MK" sz="1100" b="0" i="0" u="none" strike="noStrike">
                          <a:solidFill>
                            <a:srgbClr val="000000"/>
                          </a:solidFill>
                          <a:latin typeface="Calibri"/>
                        </a:rPr>
                        <a:t>Болница</a:t>
                      </a:r>
                    </a:p>
                  </a:txBody>
                  <a:tcPr marL="9525" marR="9525" marT="9525" marB="0" anchor="b">
                    <a:lnL>
                      <a:noFill/>
                    </a:lnL>
                    <a:lnR>
                      <a:noFill/>
                    </a:lnR>
                    <a:lnT>
                      <a:noFill/>
                    </a:lnT>
                    <a:lnB>
                      <a:noFill/>
                    </a:lnB>
                  </a:tcPr>
                </a:tc>
                <a:tc>
                  <a:txBody>
                    <a:bodyPr/>
                    <a:lstStyle/>
                    <a:p>
                      <a:pPr algn="ctr" fontAlgn="ctr"/>
                      <a:r>
                        <a:rPr lang="mk-MK" sz="1100" b="0" i="0" u="none" strike="noStrike">
                          <a:solidFill>
                            <a:srgbClr val="000000"/>
                          </a:solidFill>
                          <a:latin typeface="Calibri"/>
                        </a:rPr>
                        <a:t>1141</a:t>
                      </a:r>
                    </a:p>
                  </a:txBody>
                  <a:tcPr marL="9525" marR="9525" marT="9525" marB="0" anchor="ctr">
                    <a:lnL>
                      <a:noFill/>
                    </a:lnL>
                    <a:lnR>
                      <a:noFill/>
                    </a:lnR>
                    <a:lnT>
                      <a:noFill/>
                    </a:lnT>
                    <a:lnB>
                      <a:noFill/>
                    </a:lnB>
                  </a:tcPr>
                </a:tc>
                <a:tc>
                  <a:txBody>
                    <a:bodyPr/>
                    <a:lstStyle/>
                    <a:p>
                      <a:pPr algn="ctr" fontAlgn="ctr"/>
                      <a:r>
                        <a:rPr lang="mk-MK" sz="1100" b="0" i="0" u="none" strike="noStrike">
                          <a:solidFill>
                            <a:srgbClr val="000000"/>
                          </a:solidFill>
                          <a:latin typeface="Calibri"/>
                        </a:rPr>
                        <a:t>7</a:t>
                      </a:r>
                    </a:p>
                  </a:txBody>
                  <a:tcPr marL="9525" marR="9525" marT="9525" marB="0" anchor="ctr">
                    <a:lnL>
                      <a:noFill/>
                    </a:lnL>
                    <a:lnR>
                      <a:noFill/>
                    </a:lnR>
                    <a:lnT>
                      <a:noFill/>
                    </a:lnT>
                    <a:lnB>
                      <a:noFill/>
                    </a:lnB>
                  </a:tcPr>
                </a:tc>
                <a:tc>
                  <a:txBody>
                    <a:bodyPr/>
                    <a:lstStyle/>
                    <a:p>
                      <a:pPr algn="ctr" fontAlgn="ctr"/>
                      <a:r>
                        <a:rPr lang="mk-MK" sz="1100" b="0" i="0" u="none" strike="noStrike">
                          <a:solidFill>
                            <a:srgbClr val="000000"/>
                          </a:solidFill>
                          <a:latin typeface="Calibri"/>
                        </a:rPr>
                        <a:t>1.148</a:t>
                      </a:r>
                    </a:p>
                  </a:txBody>
                  <a:tcPr marL="9525" marR="9525" marT="9525" marB="0" anchor="ctr">
                    <a:lnL>
                      <a:noFill/>
                    </a:lnL>
                    <a:lnR>
                      <a:noFill/>
                    </a:lnR>
                    <a:lnT>
                      <a:noFill/>
                    </a:lnT>
                    <a:lnB>
                      <a:noFill/>
                    </a:lnB>
                  </a:tcPr>
                </a:tc>
                <a:tc>
                  <a:txBody>
                    <a:bodyPr/>
                    <a:lstStyle/>
                    <a:p>
                      <a:pPr algn="ctr" fontAlgn="ctr"/>
                      <a:r>
                        <a:rPr lang="mk-MK" sz="1100" b="0" i="0" u="none" strike="noStrike">
                          <a:solidFill>
                            <a:srgbClr val="000000"/>
                          </a:solidFill>
                          <a:latin typeface="Calibri"/>
                        </a:rPr>
                        <a:t>99,39</a:t>
                      </a:r>
                    </a:p>
                  </a:txBody>
                  <a:tcPr marL="9525" marR="9525" marT="9525" marB="0" anchor="ctr">
                    <a:lnL>
                      <a:noFill/>
                    </a:lnL>
                    <a:lnR>
                      <a:noFill/>
                    </a:lnR>
                    <a:lnT>
                      <a:noFill/>
                    </a:lnT>
                    <a:lnB>
                      <a:noFill/>
                    </a:lnB>
                  </a:tcPr>
                </a:tc>
                <a:tc>
                  <a:txBody>
                    <a:bodyPr/>
                    <a:lstStyle/>
                    <a:p>
                      <a:pPr algn="ctr" fontAlgn="ctr"/>
                      <a:r>
                        <a:rPr lang="mk-MK" sz="1100" b="0" i="0" u="none" strike="noStrike">
                          <a:solidFill>
                            <a:srgbClr val="000000"/>
                          </a:solidFill>
                          <a:latin typeface="Calibri"/>
                        </a:rPr>
                        <a:t>0,61</a:t>
                      </a:r>
                    </a:p>
                  </a:txBody>
                  <a:tcPr marL="9525" marR="9525" marT="9525" marB="0" anchor="ctr">
                    <a:lnL>
                      <a:noFill/>
                    </a:lnL>
                    <a:lnR>
                      <a:noFill/>
                    </a:lnR>
                    <a:lnT>
                      <a:noFill/>
                    </a:lnT>
                    <a:lnB>
                      <a:noFill/>
                    </a:lnB>
                  </a:tcPr>
                </a:tc>
              </a:tr>
              <a:tr h="302434">
                <a:tc>
                  <a:txBody>
                    <a:bodyPr/>
                    <a:lstStyle/>
                    <a:p>
                      <a:pPr algn="l" fontAlgn="b"/>
                      <a:r>
                        <a:rPr lang="mk-MK" sz="1100" b="0" i="0" u="none" strike="noStrike">
                          <a:solidFill>
                            <a:srgbClr val="000000"/>
                          </a:solidFill>
                          <a:latin typeface="Calibri"/>
                        </a:rPr>
                        <a:t>Амбуланта</a:t>
                      </a:r>
                    </a:p>
                  </a:txBody>
                  <a:tcPr marL="9525" marR="9525" marT="9525" marB="0" anchor="b">
                    <a:lnL>
                      <a:noFill/>
                    </a:lnL>
                    <a:lnR>
                      <a:noFill/>
                    </a:lnR>
                    <a:lnT>
                      <a:noFill/>
                    </a:lnT>
                    <a:lnB>
                      <a:noFill/>
                    </a:lnB>
                  </a:tcPr>
                </a:tc>
                <a:tc>
                  <a:txBody>
                    <a:bodyPr/>
                    <a:lstStyle/>
                    <a:p>
                      <a:pPr algn="ctr" fontAlgn="ctr"/>
                      <a:r>
                        <a:rPr lang="mk-MK" sz="1100" b="0" i="0" u="none" strike="noStrike">
                          <a:solidFill>
                            <a:srgbClr val="000000"/>
                          </a:solidFill>
                          <a:latin typeface="Calibri"/>
                        </a:rPr>
                        <a:t>3427</a:t>
                      </a:r>
                    </a:p>
                  </a:txBody>
                  <a:tcPr marL="9525" marR="9525" marT="9525" marB="0" anchor="ctr">
                    <a:lnL>
                      <a:noFill/>
                    </a:lnL>
                    <a:lnR>
                      <a:noFill/>
                    </a:lnR>
                    <a:lnT>
                      <a:noFill/>
                    </a:lnT>
                    <a:lnB>
                      <a:noFill/>
                    </a:lnB>
                  </a:tcPr>
                </a:tc>
                <a:tc>
                  <a:txBody>
                    <a:bodyPr/>
                    <a:lstStyle/>
                    <a:p>
                      <a:pPr algn="ctr" fontAlgn="ctr"/>
                      <a:r>
                        <a:rPr lang="mk-MK" sz="1100" b="0" i="0" u="none" strike="noStrike">
                          <a:solidFill>
                            <a:srgbClr val="000000"/>
                          </a:solidFill>
                          <a:latin typeface="Calibri"/>
                        </a:rPr>
                        <a:t>43</a:t>
                      </a:r>
                    </a:p>
                  </a:txBody>
                  <a:tcPr marL="9525" marR="9525" marT="9525" marB="0" anchor="ctr">
                    <a:lnL>
                      <a:noFill/>
                    </a:lnL>
                    <a:lnR>
                      <a:noFill/>
                    </a:lnR>
                    <a:lnT>
                      <a:noFill/>
                    </a:lnT>
                    <a:lnB>
                      <a:noFill/>
                    </a:lnB>
                  </a:tcPr>
                </a:tc>
                <a:tc>
                  <a:txBody>
                    <a:bodyPr/>
                    <a:lstStyle/>
                    <a:p>
                      <a:pPr algn="ctr" fontAlgn="ctr"/>
                      <a:r>
                        <a:rPr lang="mk-MK" sz="1100" b="0" i="0" u="none" strike="noStrike">
                          <a:solidFill>
                            <a:srgbClr val="000000"/>
                          </a:solidFill>
                          <a:latin typeface="Calibri"/>
                        </a:rPr>
                        <a:t>3.470</a:t>
                      </a:r>
                    </a:p>
                  </a:txBody>
                  <a:tcPr marL="9525" marR="9525" marT="9525" marB="0" anchor="ctr">
                    <a:lnL>
                      <a:noFill/>
                    </a:lnL>
                    <a:lnR>
                      <a:noFill/>
                    </a:lnR>
                    <a:lnT>
                      <a:noFill/>
                    </a:lnT>
                    <a:lnB>
                      <a:noFill/>
                    </a:lnB>
                  </a:tcPr>
                </a:tc>
                <a:tc>
                  <a:txBody>
                    <a:bodyPr/>
                    <a:lstStyle/>
                    <a:p>
                      <a:pPr algn="ctr" fontAlgn="ctr"/>
                      <a:r>
                        <a:rPr lang="mk-MK" sz="1100" b="0" i="0" u="none" strike="noStrike">
                          <a:solidFill>
                            <a:srgbClr val="000000"/>
                          </a:solidFill>
                          <a:latin typeface="Calibri"/>
                        </a:rPr>
                        <a:t>98,76</a:t>
                      </a:r>
                    </a:p>
                  </a:txBody>
                  <a:tcPr marL="9525" marR="9525" marT="9525" marB="0" anchor="ctr">
                    <a:lnL>
                      <a:noFill/>
                    </a:lnL>
                    <a:lnR>
                      <a:noFill/>
                    </a:lnR>
                    <a:lnT>
                      <a:noFill/>
                    </a:lnT>
                    <a:lnB>
                      <a:noFill/>
                    </a:lnB>
                  </a:tcPr>
                </a:tc>
                <a:tc>
                  <a:txBody>
                    <a:bodyPr/>
                    <a:lstStyle/>
                    <a:p>
                      <a:pPr algn="ctr" fontAlgn="ctr"/>
                      <a:r>
                        <a:rPr lang="mk-MK" sz="1100" b="0" i="0" u="none" strike="noStrike">
                          <a:solidFill>
                            <a:srgbClr val="000000"/>
                          </a:solidFill>
                          <a:latin typeface="Calibri"/>
                        </a:rPr>
                        <a:t>1,24</a:t>
                      </a:r>
                    </a:p>
                  </a:txBody>
                  <a:tcPr marL="9525" marR="9525" marT="9525" marB="0" anchor="ctr">
                    <a:lnL>
                      <a:noFill/>
                    </a:lnL>
                    <a:lnR>
                      <a:noFill/>
                    </a:lnR>
                    <a:lnT>
                      <a:noFill/>
                    </a:lnT>
                    <a:lnB>
                      <a:noFill/>
                    </a:lnB>
                  </a:tcPr>
                </a:tc>
              </a:tr>
              <a:tr h="302434">
                <a:tc>
                  <a:txBody>
                    <a:bodyPr/>
                    <a:lstStyle/>
                    <a:p>
                      <a:pPr algn="l" fontAlgn="b"/>
                      <a:r>
                        <a:rPr lang="mk-MK" sz="1100" b="1" i="0" u="none" strike="noStrike">
                          <a:solidFill>
                            <a:srgbClr val="FFFFFF"/>
                          </a:solidFill>
                          <a:latin typeface="Calibri"/>
                        </a:rPr>
                        <a:t>Вкупно</a:t>
                      </a:r>
                    </a:p>
                  </a:txBody>
                  <a:tcPr marL="9525" marR="9525" marT="9525" marB="0" anchor="b">
                    <a:lnL>
                      <a:noFill/>
                    </a:lnL>
                    <a:lnR>
                      <a:noFill/>
                    </a:lnR>
                    <a:lnT>
                      <a:noFill/>
                    </a:lnT>
                    <a:lnB>
                      <a:noFill/>
                    </a:lnB>
                    <a:solidFill>
                      <a:srgbClr val="215867"/>
                    </a:solidFill>
                  </a:tcPr>
                </a:tc>
                <a:tc>
                  <a:txBody>
                    <a:bodyPr/>
                    <a:lstStyle/>
                    <a:p>
                      <a:pPr algn="ctr" fontAlgn="ctr"/>
                      <a:r>
                        <a:rPr lang="mk-MK" sz="1100" b="1" i="0" u="none" strike="noStrike">
                          <a:solidFill>
                            <a:srgbClr val="FFFFFF"/>
                          </a:solidFill>
                          <a:latin typeface="Calibri"/>
                        </a:rPr>
                        <a:t>4568</a:t>
                      </a:r>
                    </a:p>
                  </a:txBody>
                  <a:tcPr marL="9525" marR="9525" marT="9525" marB="0" anchor="ctr">
                    <a:lnL>
                      <a:noFill/>
                    </a:lnL>
                    <a:lnR>
                      <a:noFill/>
                    </a:lnR>
                    <a:lnT>
                      <a:noFill/>
                    </a:lnT>
                    <a:lnB>
                      <a:noFill/>
                    </a:lnB>
                    <a:solidFill>
                      <a:srgbClr val="215867"/>
                    </a:solidFill>
                  </a:tcPr>
                </a:tc>
                <a:tc>
                  <a:txBody>
                    <a:bodyPr/>
                    <a:lstStyle/>
                    <a:p>
                      <a:pPr algn="ctr" fontAlgn="ctr"/>
                      <a:r>
                        <a:rPr lang="mk-MK" sz="1100" b="1" i="0" u="none" strike="noStrike">
                          <a:solidFill>
                            <a:srgbClr val="FFFFFF"/>
                          </a:solidFill>
                          <a:latin typeface="Calibri"/>
                        </a:rPr>
                        <a:t>50</a:t>
                      </a:r>
                    </a:p>
                  </a:txBody>
                  <a:tcPr marL="9525" marR="9525" marT="9525" marB="0" anchor="ctr">
                    <a:lnL>
                      <a:noFill/>
                    </a:lnL>
                    <a:lnR>
                      <a:noFill/>
                    </a:lnR>
                    <a:lnT>
                      <a:noFill/>
                    </a:lnT>
                    <a:lnB>
                      <a:noFill/>
                    </a:lnB>
                    <a:solidFill>
                      <a:srgbClr val="215867"/>
                    </a:solidFill>
                  </a:tcPr>
                </a:tc>
                <a:tc>
                  <a:txBody>
                    <a:bodyPr/>
                    <a:lstStyle/>
                    <a:p>
                      <a:pPr algn="ctr" fontAlgn="ctr"/>
                      <a:r>
                        <a:rPr lang="mk-MK" sz="1100" b="1" i="0" u="none" strike="noStrike">
                          <a:solidFill>
                            <a:srgbClr val="FFFFFF"/>
                          </a:solidFill>
                          <a:latin typeface="Calibri"/>
                        </a:rPr>
                        <a:t>4.618</a:t>
                      </a:r>
                    </a:p>
                  </a:txBody>
                  <a:tcPr marL="9525" marR="9525" marT="9525" marB="0" anchor="ctr">
                    <a:lnL>
                      <a:noFill/>
                    </a:lnL>
                    <a:lnR>
                      <a:noFill/>
                    </a:lnR>
                    <a:lnT>
                      <a:noFill/>
                    </a:lnT>
                    <a:lnB>
                      <a:noFill/>
                    </a:lnB>
                    <a:solidFill>
                      <a:srgbClr val="215867"/>
                    </a:solidFill>
                  </a:tcPr>
                </a:tc>
                <a:tc>
                  <a:txBody>
                    <a:bodyPr/>
                    <a:lstStyle/>
                    <a:p>
                      <a:pPr algn="ctr" fontAlgn="ctr"/>
                      <a:r>
                        <a:rPr lang="mk-MK" sz="1100" b="1" i="0" u="none" strike="noStrike">
                          <a:solidFill>
                            <a:srgbClr val="FFFFFF"/>
                          </a:solidFill>
                          <a:latin typeface="Calibri"/>
                        </a:rPr>
                        <a:t>98,92</a:t>
                      </a:r>
                    </a:p>
                  </a:txBody>
                  <a:tcPr marL="9525" marR="9525" marT="9525" marB="0" anchor="ctr">
                    <a:lnL>
                      <a:noFill/>
                    </a:lnL>
                    <a:lnR>
                      <a:noFill/>
                    </a:lnR>
                    <a:lnT>
                      <a:noFill/>
                    </a:lnT>
                    <a:lnB>
                      <a:noFill/>
                    </a:lnB>
                    <a:solidFill>
                      <a:srgbClr val="215867"/>
                    </a:solidFill>
                  </a:tcPr>
                </a:tc>
                <a:tc>
                  <a:txBody>
                    <a:bodyPr/>
                    <a:lstStyle/>
                    <a:p>
                      <a:pPr algn="ctr" fontAlgn="ctr"/>
                      <a:r>
                        <a:rPr lang="mk-MK" sz="1100" b="1" i="0" u="none" strike="noStrike">
                          <a:solidFill>
                            <a:srgbClr val="FFFFFF"/>
                          </a:solidFill>
                          <a:latin typeface="Calibri"/>
                        </a:rPr>
                        <a:t>1,08</a:t>
                      </a:r>
                    </a:p>
                  </a:txBody>
                  <a:tcPr marL="9525" marR="9525" marT="9525" marB="0" anchor="ctr">
                    <a:lnL>
                      <a:noFill/>
                    </a:lnL>
                    <a:lnR>
                      <a:noFill/>
                    </a:lnR>
                    <a:lnT>
                      <a:noFill/>
                    </a:lnT>
                    <a:lnB>
                      <a:noFill/>
                    </a:lnB>
                    <a:solidFill>
                      <a:srgbClr val="215867"/>
                    </a:solidFill>
                  </a:tcPr>
                </a:tc>
              </a:tr>
              <a:tr h="302434">
                <a:tc>
                  <a:txBody>
                    <a:bodyPr/>
                    <a:lstStyle/>
                    <a:p>
                      <a:pPr algn="l" fontAlgn="b"/>
                      <a:endParaRPr lang="mk-MK" sz="1100" b="0" i="0" u="none" strike="noStrike">
                        <a:solidFill>
                          <a:srgbClr val="000000"/>
                        </a:solidFill>
                        <a:latin typeface="Calibri"/>
                      </a:endParaRPr>
                    </a:p>
                  </a:txBody>
                  <a:tcPr marL="9525" marR="9525" marT="9525" marB="0" anchor="b">
                    <a:lnL>
                      <a:noFill/>
                    </a:lnL>
                    <a:lnR>
                      <a:noFill/>
                    </a:lnR>
                    <a:lnT>
                      <a:noFill/>
                    </a:lnT>
                    <a:lnB>
                      <a:noFill/>
                    </a:lnB>
                  </a:tcPr>
                </a:tc>
                <a:tc>
                  <a:txBody>
                    <a:bodyPr/>
                    <a:lstStyle/>
                    <a:p>
                      <a:pPr algn="l" fontAlgn="b"/>
                      <a:endParaRPr lang="mk-MK" sz="1100" b="0" i="0" u="none" strike="noStrike">
                        <a:solidFill>
                          <a:srgbClr val="000000"/>
                        </a:solidFill>
                        <a:latin typeface="Calibri"/>
                      </a:endParaRPr>
                    </a:p>
                  </a:txBody>
                  <a:tcPr marL="9525" marR="9525" marT="9525" marB="0" anchor="b">
                    <a:lnL>
                      <a:noFill/>
                    </a:lnL>
                    <a:lnR>
                      <a:noFill/>
                    </a:lnR>
                    <a:lnT>
                      <a:noFill/>
                    </a:lnT>
                    <a:lnB>
                      <a:noFill/>
                    </a:lnB>
                  </a:tcPr>
                </a:tc>
                <a:tc>
                  <a:txBody>
                    <a:bodyPr/>
                    <a:lstStyle/>
                    <a:p>
                      <a:pPr algn="l" fontAlgn="b"/>
                      <a:endParaRPr lang="mk-MK" sz="1100" b="0" i="0" u="none" strike="noStrike">
                        <a:solidFill>
                          <a:srgbClr val="000000"/>
                        </a:solidFill>
                        <a:latin typeface="Calibri"/>
                      </a:endParaRPr>
                    </a:p>
                  </a:txBody>
                  <a:tcPr marL="9525" marR="9525" marT="9525" marB="0" anchor="b">
                    <a:lnL>
                      <a:noFill/>
                    </a:lnL>
                    <a:lnR>
                      <a:noFill/>
                    </a:lnR>
                    <a:lnT>
                      <a:noFill/>
                    </a:lnT>
                    <a:lnB>
                      <a:noFill/>
                    </a:lnB>
                  </a:tcPr>
                </a:tc>
                <a:tc>
                  <a:txBody>
                    <a:bodyPr/>
                    <a:lstStyle/>
                    <a:p>
                      <a:pPr algn="l" fontAlgn="b"/>
                      <a:endParaRPr lang="mk-MK" sz="1100" b="0" i="0" u="none" strike="noStrike">
                        <a:solidFill>
                          <a:srgbClr val="000000"/>
                        </a:solidFill>
                        <a:latin typeface="Calibri"/>
                      </a:endParaRPr>
                    </a:p>
                  </a:txBody>
                  <a:tcPr marL="9525" marR="9525" marT="9525" marB="0" anchor="b">
                    <a:lnL>
                      <a:noFill/>
                    </a:lnL>
                    <a:lnR>
                      <a:noFill/>
                    </a:lnR>
                    <a:lnT>
                      <a:noFill/>
                    </a:lnT>
                    <a:lnB>
                      <a:noFill/>
                    </a:lnB>
                  </a:tcPr>
                </a:tc>
                <a:tc>
                  <a:txBody>
                    <a:bodyPr/>
                    <a:lstStyle/>
                    <a:p>
                      <a:pPr algn="l" fontAlgn="b"/>
                      <a:endParaRPr lang="mk-MK" sz="1100" b="0" i="0" u="none" strike="noStrike">
                        <a:solidFill>
                          <a:srgbClr val="000000"/>
                        </a:solidFill>
                        <a:latin typeface="Calibri"/>
                      </a:endParaRPr>
                    </a:p>
                  </a:txBody>
                  <a:tcPr marL="9525" marR="9525" marT="9525" marB="0" anchor="b">
                    <a:lnL>
                      <a:noFill/>
                    </a:lnL>
                    <a:lnR>
                      <a:noFill/>
                    </a:lnR>
                    <a:lnT>
                      <a:noFill/>
                    </a:lnT>
                    <a:lnB>
                      <a:noFill/>
                    </a:lnB>
                  </a:tcPr>
                </a:tc>
                <a:tc>
                  <a:txBody>
                    <a:bodyPr/>
                    <a:lstStyle/>
                    <a:p>
                      <a:pPr algn="l" fontAlgn="b"/>
                      <a:endParaRPr lang="mk-MK" sz="1100" b="0" i="0" u="none" strike="noStrike">
                        <a:solidFill>
                          <a:srgbClr val="000000"/>
                        </a:solidFill>
                        <a:latin typeface="Calibri"/>
                      </a:endParaRPr>
                    </a:p>
                  </a:txBody>
                  <a:tcPr marL="9525" marR="9525" marT="9525" marB="0" anchor="b">
                    <a:lnL>
                      <a:noFill/>
                    </a:lnL>
                    <a:lnR>
                      <a:noFill/>
                    </a:lnR>
                    <a:lnT>
                      <a:noFill/>
                    </a:lnT>
                    <a:lnB>
                      <a:noFill/>
                    </a:lnB>
                  </a:tcPr>
                </a:tc>
              </a:tr>
              <a:tr h="302434">
                <a:tc gridSpan="6">
                  <a:txBody>
                    <a:bodyPr/>
                    <a:lstStyle/>
                    <a:p>
                      <a:pPr algn="ctr" fontAlgn="ctr"/>
                      <a:r>
                        <a:rPr lang="mk-MK" sz="1100" b="1" i="0" u="none" strike="noStrike">
                          <a:solidFill>
                            <a:srgbClr val="000000"/>
                          </a:solidFill>
                          <a:latin typeface="Calibri"/>
                        </a:rPr>
                        <a:t>Структура на пациенти</a:t>
                      </a:r>
                    </a:p>
                  </a:txBody>
                  <a:tcPr marL="9525" marR="9525" marT="9525" marB="0" anchor="ctr">
                    <a:lnL>
                      <a:noFill/>
                    </a:lnL>
                    <a:lnR>
                      <a:noFill/>
                    </a:lnR>
                    <a:lnT>
                      <a:noFill/>
                    </a:lnT>
                    <a:lnB>
                      <a:noFill/>
                    </a:lnB>
                  </a:tcPr>
                </a:tc>
                <a:tc hMerge="1">
                  <a:txBody>
                    <a:bodyPr/>
                    <a:lstStyle/>
                    <a:p>
                      <a:endParaRPr lang="mk-MK"/>
                    </a:p>
                  </a:txBody>
                  <a:tcPr/>
                </a:tc>
                <a:tc hMerge="1">
                  <a:txBody>
                    <a:bodyPr/>
                    <a:lstStyle/>
                    <a:p>
                      <a:endParaRPr lang="mk-MK"/>
                    </a:p>
                  </a:txBody>
                  <a:tcPr/>
                </a:tc>
                <a:tc hMerge="1">
                  <a:txBody>
                    <a:bodyPr/>
                    <a:lstStyle/>
                    <a:p>
                      <a:endParaRPr lang="mk-MK"/>
                    </a:p>
                  </a:txBody>
                  <a:tcPr/>
                </a:tc>
                <a:tc hMerge="1">
                  <a:txBody>
                    <a:bodyPr/>
                    <a:lstStyle/>
                    <a:p>
                      <a:endParaRPr lang="mk-MK"/>
                    </a:p>
                  </a:txBody>
                  <a:tcPr/>
                </a:tc>
                <a:tc hMerge="1">
                  <a:txBody>
                    <a:bodyPr/>
                    <a:lstStyle/>
                    <a:p>
                      <a:endParaRPr lang="mk-MK"/>
                    </a:p>
                  </a:txBody>
                  <a:tcPr/>
                </a:tc>
              </a:tr>
              <a:tr h="302434">
                <a:tc gridSpan="6">
                  <a:txBody>
                    <a:bodyPr/>
                    <a:lstStyle/>
                    <a:p>
                      <a:pPr algn="ctr" fontAlgn="ctr"/>
                      <a:r>
                        <a:rPr lang="ru-RU" sz="1100" b="1" i="0" u="none" strike="noStrike">
                          <a:solidFill>
                            <a:srgbClr val="000000"/>
                          </a:solidFill>
                          <a:latin typeface="Calibri"/>
                        </a:rPr>
                        <a:t>Во период од  01.01.2010 до 31.12.2010</a:t>
                      </a:r>
                    </a:p>
                  </a:txBody>
                  <a:tcPr marL="9525" marR="9525" marT="9525" marB="0" anchor="ctr">
                    <a:lnL>
                      <a:noFill/>
                    </a:lnL>
                    <a:lnR>
                      <a:noFill/>
                    </a:lnR>
                    <a:lnT>
                      <a:noFill/>
                    </a:lnT>
                    <a:lnB>
                      <a:noFill/>
                    </a:lnB>
                  </a:tcPr>
                </a:tc>
                <a:tc hMerge="1">
                  <a:txBody>
                    <a:bodyPr/>
                    <a:lstStyle/>
                    <a:p>
                      <a:endParaRPr lang="mk-MK"/>
                    </a:p>
                  </a:txBody>
                  <a:tcPr/>
                </a:tc>
                <a:tc hMerge="1">
                  <a:txBody>
                    <a:bodyPr/>
                    <a:lstStyle/>
                    <a:p>
                      <a:endParaRPr lang="mk-MK"/>
                    </a:p>
                  </a:txBody>
                  <a:tcPr/>
                </a:tc>
                <a:tc hMerge="1">
                  <a:txBody>
                    <a:bodyPr/>
                    <a:lstStyle/>
                    <a:p>
                      <a:endParaRPr lang="mk-MK"/>
                    </a:p>
                  </a:txBody>
                  <a:tcPr/>
                </a:tc>
                <a:tc hMerge="1">
                  <a:txBody>
                    <a:bodyPr/>
                    <a:lstStyle/>
                    <a:p>
                      <a:endParaRPr lang="mk-MK"/>
                    </a:p>
                  </a:txBody>
                  <a:tcPr/>
                </a:tc>
                <a:tc hMerge="1">
                  <a:txBody>
                    <a:bodyPr/>
                    <a:lstStyle/>
                    <a:p>
                      <a:endParaRPr lang="mk-MK"/>
                    </a:p>
                  </a:txBody>
                  <a:tcPr/>
                </a:tc>
              </a:tr>
              <a:tr h="302434">
                <a:tc>
                  <a:txBody>
                    <a:bodyPr/>
                    <a:lstStyle/>
                    <a:p>
                      <a:pPr algn="ctr" fontAlgn="ctr"/>
                      <a:r>
                        <a:rPr lang="mk-MK" sz="1100" b="1" i="0" u="none" strike="noStrike">
                          <a:solidFill>
                            <a:srgbClr val="FFFFFF"/>
                          </a:solidFill>
                          <a:latin typeface="Calibri"/>
                        </a:rPr>
                        <a:t>Одделение</a:t>
                      </a:r>
                    </a:p>
                  </a:txBody>
                  <a:tcPr marL="9525" marR="9525" marT="9525" marB="0" anchor="ctr">
                    <a:lnL>
                      <a:noFill/>
                    </a:lnL>
                    <a:lnR>
                      <a:noFill/>
                    </a:lnR>
                    <a:lnT>
                      <a:noFill/>
                    </a:lnT>
                    <a:lnB>
                      <a:noFill/>
                    </a:lnB>
                    <a:solidFill>
                      <a:srgbClr val="215867"/>
                    </a:solidFill>
                  </a:tcPr>
                </a:tc>
                <a:tc>
                  <a:txBody>
                    <a:bodyPr/>
                    <a:lstStyle/>
                    <a:p>
                      <a:pPr algn="ctr" fontAlgn="ctr"/>
                      <a:r>
                        <a:rPr lang="mk-MK" sz="1100" b="1" i="0" u="none" strike="noStrike">
                          <a:solidFill>
                            <a:srgbClr val="FFFFFF"/>
                          </a:solidFill>
                          <a:latin typeface="Calibri"/>
                        </a:rPr>
                        <a:t>На товар на ФЗО</a:t>
                      </a:r>
                    </a:p>
                  </a:txBody>
                  <a:tcPr marL="9525" marR="9525" marT="9525" marB="0" anchor="ctr">
                    <a:lnL>
                      <a:noFill/>
                    </a:lnL>
                    <a:lnR>
                      <a:noFill/>
                    </a:lnR>
                    <a:lnT>
                      <a:noFill/>
                    </a:lnT>
                    <a:lnB>
                      <a:noFill/>
                    </a:lnB>
                    <a:solidFill>
                      <a:srgbClr val="215867"/>
                    </a:solidFill>
                  </a:tcPr>
                </a:tc>
                <a:tc>
                  <a:txBody>
                    <a:bodyPr/>
                    <a:lstStyle/>
                    <a:p>
                      <a:pPr algn="ctr" fontAlgn="ctr"/>
                      <a:r>
                        <a:rPr lang="mk-MK" sz="1100" b="1" i="0" u="none" strike="noStrike">
                          <a:solidFill>
                            <a:srgbClr val="FFFFFF"/>
                          </a:solidFill>
                          <a:latin typeface="Calibri"/>
                        </a:rPr>
                        <a:t>Приватни</a:t>
                      </a:r>
                    </a:p>
                  </a:txBody>
                  <a:tcPr marL="9525" marR="9525" marT="9525" marB="0" anchor="ctr">
                    <a:lnL>
                      <a:noFill/>
                    </a:lnL>
                    <a:lnR>
                      <a:noFill/>
                    </a:lnR>
                    <a:lnT>
                      <a:noFill/>
                    </a:lnT>
                    <a:lnB>
                      <a:noFill/>
                    </a:lnB>
                    <a:solidFill>
                      <a:srgbClr val="215867"/>
                    </a:solidFill>
                  </a:tcPr>
                </a:tc>
                <a:tc>
                  <a:txBody>
                    <a:bodyPr/>
                    <a:lstStyle/>
                    <a:p>
                      <a:pPr algn="ctr" fontAlgn="ctr"/>
                      <a:r>
                        <a:rPr lang="mk-MK" sz="1100" b="1" i="0" u="none" strike="noStrike">
                          <a:solidFill>
                            <a:srgbClr val="FFFFFF"/>
                          </a:solidFill>
                          <a:latin typeface="Calibri"/>
                        </a:rPr>
                        <a:t>Вкупно</a:t>
                      </a:r>
                    </a:p>
                  </a:txBody>
                  <a:tcPr marL="9525" marR="9525" marT="9525" marB="0" anchor="ctr">
                    <a:lnL>
                      <a:noFill/>
                    </a:lnL>
                    <a:lnR>
                      <a:noFill/>
                    </a:lnR>
                    <a:lnT>
                      <a:noFill/>
                    </a:lnT>
                    <a:lnB>
                      <a:noFill/>
                    </a:lnB>
                    <a:solidFill>
                      <a:srgbClr val="215867"/>
                    </a:solidFill>
                  </a:tcPr>
                </a:tc>
                <a:tc>
                  <a:txBody>
                    <a:bodyPr/>
                    <a:lstStyle/>
                    <a:p>
                      <a:pPr algn="ctr" fontAlgn="ctr"/>
                      <a:r>
                        <a:rPr lang="mk-MK" sz="1100" b="1" i="0" u="none" strike="noStrike">
                          <a:solidFill>
                            <a:srgbClr val="FFFFFF"/>
                          </a:solidFill>
                          <a:latin typeface="Calibri"/>
                        </a:rPr>
                        <a:t>% ФЗО</a:t>
                      </a:r>
                    </a:p>
                  </a:txBody>
                  <a:tcPr marL="9525" marR="9525" marT="9525" marB="0" anchor="ctr">
                    <a:lnL>
                      <a:noFill/>
                    </a:lnL>
                    <a:lnR>
                      <a:noFill/>
                    </a:lnR>
                    <a:lnT>
                      <a:noFill/>
                    </a:lnT>
                    <a:lnB>
                      <a:noFill/>
                    </a:lnB>
                    <a:solidFill>
                      <a:srgbClr val="215867"/>
                    </a:solidFill>
                  </a:tcPr>
                </a:tc>
                <a:tc>
                  <a:txBody>
                    <a:bodyPr/>
                    <a:lstStyle/>
                    <a:p>
                      <a:pPr algn="ctr" fontAlgn="ctr"/>
                      <a:r>
                        <a:rPr lang="mk-MK" sz="1100" b="1" i="0" u="none" strike="noStrike">
                          <a:solidFill>
                            <a:srgbClr val="FFFFFF"/>
                          </a:solidFill>
                          <a:latin typeface="Calibri"/>
                        </a:rPr>
                        <a:t>% приватни</a:t>
                      </a:r>
                    </a:p>
                  </a:txBody>
                  <a:tcPr marL="9525" marR="9525" marT="9525" marB="0" anchor="ctr">
                    <a:lnL>
                      <a:noFill/>
                    </a:lnL>
                    <a:lnR>
                      <a:noFill/>
                    </a:lnR>
                    <a:lnT>
                      <a:noFill/>
                    </a:lnT>
                    <a:lnB>
                      <a:noFill/>
                    </a:lnB>
                    <a:solidFill>
                      <a:srgbClr val="215867"/>
                    </a:solidFill>
                  </a:tcPr>
                </a:tc>
              </a:tr>
              <a:tr h="302434">
                <a:tc>
                  <a:txBody>
                    <a:bodyPr/>
                    <a:lstStyle/>
                    <a:p>
                      <a:pPr algn="l" fontAlgn="b"/>
                      <a:r>
                        <a:rPr lang="mk-MK" sz="1100" b="0" i="0" u="none" strike="noStrike">
                          <a:solidFill>
                            <a:srgbClr val="000000"/>
                          </a:solidFill>
                          <a:latin typeface="Calibri"/>
                        </a:rPr>
                        <a:t>Болница</a:t>
                      </a:r>
                    </a:p>
                  </a:txBody>
                  <a:tcPr marL="9525" marR="9525" marT="9525" marB="0" anchor="b">
                    <a:lnL>
                      <a:noFill/>
                    </a:lnL>
                    <a:lnR>
                      <a:noFill/>
                    </a:lnR>
                    <a:lnT>
                      <a:noFill/>
                    </a:lnT>
                    <a:lnB>
                      <a:noFill/>
                    </a:lnB>
                  </a:tcPr>
                </a:tc>
                <a:tc>
                  <a:txBody>
                    <a:bodyPr/>
                    <a:lstStyle/>
                    <a:p>
                      <a:pPr algn="ctr" fontAlgn="ctr"/>
                      <a:r>
                        <a:rPr lang="mk-MK" sz="1100" b="0" i="0" u="none" strike="noStrike">
                          <a:solidFill>
                            <a:srgbClr val="000000"/>
                          </a:solidFill>
                          <a:latin typeface="Calibri"/>
                        </a:rPr>
                        <a:t>1157</a:t>
                      </a:r>
                    </a:p>
                  </a:txBody>
                  <a:tcPr marL="9525" marR="9525" marT="9525" marB="0" anchor="ctr">
                    <a:lnL>
                      <a:noFill/>
                    </a:lnL>
                    <a:lnR>
                      <a:noFill/>
                    </a:lnR>
                    <a:lnT>
                      <a:noFill/>
                    </a:lnT>
                    <a:lnB>
                      <a:noFill/>
                    </a:lnB>
                  </a:tcPr>
                </a:tc>
                <a:tc>
                  <a:txBody>
                    <a:bodyPr/>
                    <a:lstStyle/>
                    <a:p>
                      <a:pPr algn="ctr" fontAlgn="ctr"/>
                      <a:r>
                        <a:rPr lang="mk-MK" sz="1100" b="0" i="0" u="none" strike="noStrike">
                          <a:solidFill>
                            <a:srgbClr val="000000"/>
                          </a:solidFill>
                          <a:latin typeface="Calibri"/>
                        </a:rPr>
                        <a:t>6</a:t>
                      </a:r>
                    </a:p>
                  </a:txBody>
                  <a:tcPr marL="9525" marR="9525" marT="9525" marB="0" anchor="ctr">
                    <a:lnL>
                      <a:noFill/>
                    </a:lnL>
                    <a:lnR>
                      <a:noFill/>
                    </a:lnR>
                    <a:lnT>
                      <a:noFill/>
                    </a:lnT>
                    <a:lnB>
                      <a:noFill/>
                    </a:lnB>
                  </a:tcPr>
                </a:tc>
                <a:tc>
                  <a:txBody>
                    <a:bodyPr/>
                    <a:lstStyle/>
                    <a:p>
                      <a:pPr algn="ctr" fontAlgn="ctr"/>
                      <a:r>
                        <a:rPr lang="mk-MK" sz="1100" b="0" i="0" u="none" strike="noStrike">
                          <a:solidFill>
                            <a:srgbClr val="000000"/>
                          </a:solidFill>
                          <a:latin typeface="Calibri"/>
                        </a:rPr>
                        <a:t>1.163</a:t>
                      </a:r>
                    </a:p>
                  </a:txBody>
                  <a:tcPr marL="9525" marR="9525" marT="9525" marB="0" anchor="ctr">
                    <a:lnL>
                      <a:noFill/>
                    </a:lnL>
                    <a:lnR>
                      <a:noFill/>
                    </a:lnR>
                    <a:lnT>
                      <a:noFill/>
                    </a:lnT>
                    <a:lnB>
                      <a:noFill/>
                    </a:lnB>
                  </a:tcPr>
                </a:tc>
                <a:tc>
                  <a:txBody>
                    <a:bodyPr/>
                    <a:lstStyle/>
                    <a:p>
                      <a:pPr algn="ctr" fontAlgn="ctr"/>
                      <a:r>
                        <a:rPr lang="mk-MK" sz="1100" b="0" i="0" u="none" strike="noStrike">
                          <a:solidFill>
                            <a:srgbClr val="000000"/>
                          </a:solidFill>
                          <a:latin typeface="Calibri"/>
                        </a:rPr>
                        <a:t>99,48</a:t>
                      </a:r>
                    </a:p>
                  </a:txBody>
                  <a:tcPr marL="9525" marR="9525" marT="9525" marB="0" anchor="ctr">
                    <a:lnL>
                      <a:noFill/>
                    </a:lnL>
                    <a:lnR>
                      <a:noFill/>
                    </a:lnR>
                    <a:lnT>
                      <a:noFill/>
                    </a:lnT>
                    <a:lnB>
                      <a:noFill/>
                    </a:lnB>
                  </a:tcPr>
                </a:tc>
                <a:tc>
                  <a:txBody>
                    <a:bodyPr/>
                    <a:lstStyle/>
                    <a:p>
                      <a:pPr algn="ctr" fontAlgn="ctr"/>
                      <a:r>
                        <a:rPr lang="mk-MK" sz="1100" b="0" i="0" u="none" strike="noStrike">
                          <a:solidFill>
                            <a:srgbClr val="000000"/>
                          </a:solidFill>
                          <a:latin typeface="Calibri"/>
                        </a:rPr>
                        <a:t>0,52</a:t>
                      </a:r>
                    </a:p>
                  </a:txBody>
                  <a:tcPr marL="9525" marR="9525" marT="9525" marB="0" anchor="ctr">
                    <a:lnL>
                      <a:noFill/>
                    </a:lnL>
                    <a:lnR>
                      <a:noFill/>
                    </a:lnR>
                    <a:lnT>
                      <a:noFill/>
                    </a:lnT>
                    <a:lnB>
                      <a:noFill/>
                    </a:lnB>
                  </a:tcPr>
                </a:tc>
              </a:tr>
              <a:tr h="302434">
                <a:tc>
                  <a:txBody>
                    <a:bodyPr/>
                    <a:lstStyle/>
                    <a:p>
                      <a:pPr algn="l" fontAlgn="b"/>
                      <a:r>
                        <a:rPr lang="mk-MK" sz="1100" b="0" i="0" u="none" strike="noStrike">
                          <a:solidFill>
                            <a:srgbClr val="000000"/>
                          </a:solidFill>
                          <a:latin typeface="Calibri"/>
                        </a:rPr>
                        <a:t>Амбуланта</a:t>
                      </a:r>
                    </a:p>
                  </a:txBody>
                  <a:tcPr marL="9525" marR="9525" marT="9525" marB="0" anchor="b">
                    <a:lnL>
                      <a:noFill/>
                    </a:lnL>
                    <a:lnR>
                      <a:noFill/>
                    </a:lnR>
                    <a:lnT>
                      <a:noFill/>
                    </a:lnT>
                    <a:lnB>
                      <a:noFill/>
                    </a:lnB>
                  </a:tcPr>
                </a:tc>
                <a:tc>
                  <a:txBody>
                    <a:bodyPr/>
                    <a:lstStyle/>
                    <a:p>
                      <a:pPr algn="ctr" fontAlgn="ctr"/>
                      <a:r>
                        <a:rPr lang="mk-MK" sz="1100" b="0" i="0" u="none" strike="noStrike">
                          <a:solidFill>
                            <a:srgbClr val="000000"/>
                          </a:solidFill>
                          <a:latin typeface="Calibri"/>
                        </a:rPr>
                        <a:t>3896</a:t>
                      </a:r>
                    </a:p>
                  </a:txBody>
                  <a:tcPr marL="9525" marR="9525" marT="9525" marB="0" anchor="ctr">
                    <a:lnL>
                      <a:noFill/>
                    </a:lnL>
                    <a:lnR>
                      <a:noFill/>
                    </a:lnR>
                    <a:lnT>
                      <a:noFill/>
                    </a:lnT>
                    <a:lnB>
                      <a:noFill/>
                    </a:lnB>
                  </a:tcPr>
                </a:tc>
                <a:tc>
                  <a:txBody>
                    <a:bodyPr/>
                    <a:lstStyle/>
                    <a:p>
                      <a:pPr algn="ctr" fontAlgn="ctr"/>
                      <a:r>
                        <a:rPr lang="mk-MK" sz="1100" b="0" i="0" u="none" strike="noStrike">
                          <a:solidFill>
                            <a:srgbClr val="000000"/>
                          </a:solidFill>
                          <a:latin typeface="Calibri"/>
                        </a:rPr>
                        <a:t>48</a:t>
                      </a:r>
                    </a:p>
                  </a:txBody>
                  <a:tcPr marL="9525" marR="9525" marT="9525" marB="0" anchor="ctr">
                    <a:lnL>
                      <a:noFill/>
                    </a:lnL>
                    <a:lnR>
                      <a:noFill/>
                    </a:lnR>
                    <a:lnT>
                      <a:noFill/>
                    </a:lnT>
                    <a:lnB>
                      <a:noFill/>
                    </a:lnB>
                  </a:tcPr>
                </a:tc>
                <a:tc>
                  <a:txBody>
                    <a:bodyPr/>
                    <a:lstStyle/>
                    <a:p>
                      <a:pPr algn="ctr" fontAlgn="ctr"/>
                      <a:r>
                        <a:rPr lang="mk-MK" sz="1100" b="0" i="0" u="none" strike="noStrike">
                          <a:solidFill>
                            <a:srgbClr val="000000"/>
                          </a:solidFill>
                          <a:latin typeface="Calibri"/>
                        </a:rPr>
                        <a:t>3.944</a:t>
                      </a:r>
                    </a:p>
                  </a:txBody>
                  <a:tcPr marL="9525" marR="9525" marT="9525" marB="0" anchor="ctr">
                    <a:lnL>
                      <a:noFill/>
                    </a:lnL>
                    <a:lnR>
                      <a:noFill/>
                    </a:lnR>
                    <a:lnT>
                      <a:noFill/>
                    </a:lnT>
                    <a:lnB>
                      <a:noFill/>
                    </a:lnB>
                  </a:tcPr>
                </a:tc>
                <a:tc>
                  <a:txBody>
                    <a:bodyPr/>
                    <a:lstStyle/>
                    <a:p>
                      <a:pPr algn="ctr" fontAlgn="ctr"/>
                      <a:r>
                        <a:rPr lang="mk-MK" sz="1100" b="0" i="0" u="none" strike="noStrike">
                          <a:solidFill>
                            <a:srgbClr val="000000"/>
                          </a:solidFill>
                          <a:latin typeface="Calibri"/>
                        </a:rPr>
                        <a:t>98,78</a:t>
                      </a:r>
                    </a:p>
                  </a:txBody>
                  <a:tcPr marL="9525" marR="9525" marT="9525" marB="0" anchor="ctr">
                    <a:lnL>
                      <a:noFill/>
                    </a:lnL>
                    <a:lnR>
                      <a:noFill/>
                    </a:lnR>
                    <a:lnT>
                      <a:noFill/>
                    </a:lnT>
                    <a:lnB>
                      <a:noFill/>
                    </a:lnB>
                  </a:tcPr>
                </a:tc>
                <a:tc>
                  <a:txBody>
                    <a:bodyPr/>
                    <a:lstStyle/>
                    <a:p>
                      <a:pPr algn="ctr" fontAlgn="ctr"/>
                      <a:r>
                        <a:rPr lang="mk-MK" sz="1100" b="0" i="0" u="none" strike="noStrike">
                          <a:solidFill>
                            <a:srgbClr val="000000"/>
                          </a:solidFill>
                          <a:latin typeface="Calibri"/>
                        </a:rPr>
                        <a:t>1,22</a:t>
                      </a:r>
                    </a:p>
                  </a:txBody>
                  <a:tcPr marL="9525" marR="9525" marT="9525" marB="0" anchor="ctr">
                    <a:lnL>
                      <a:noFill/>
                    </a:lnL>
                    <a:lnR>
                      <a:noFill/>
                    </a:lnR>
                    <a:lnT>
                      <a:noFill/>
                    </a:lnT>
                    <a:lnB>
                      <a:noFill/>
                    </a:lnB>
                  </a:tcPr>
                </a:tc>
              </a:tr>
              <a:tr h="604867">
                <a:tc>
                  <a:txBody>
                    <a:bodyPr/>
                    <a:lstStyle/>
                    <a:p>
                      <a:pPr algn="l" fontAlgn="ctr"/>
                      <a:r>
                        <a:rPr lang="mk-MK" sz="1100" b="0" i="0" u="none" strike="noStrike">
                          <a:solidFill>
                            <a:srgbClr val="000000"/>
                          </a:solidFill>
                          <a:latin typeface="Calibri"/>
                        </a:rPr>
                        <a:t>Амбуланта    (сервисни услуги)</a:t>
                      </a:r>
                    </a:p>
                  </a:txBody>
                  <a:tcPr marL="9525" marR="9525" marT="9525" marB="0" anchor="ctr">
                    <a:lnL>
                      <a:noFill/>
                    </a:lnL>
                    <a:lnR>
                      <a:noFill/>
                    </a:lnR>
                    <a:lnT>
                      <a:noFill/>
                    </a:lnT>
                    <a:lnB>
                      <a:noFill/>
                    </a:lnB>
                  </a:tcPr>
                </a:tc>
                <a:tc>
                  <a:txBody>
                    <a:bodyPr/>
                    <a:lstStyle/>
                    <a:p>
                      <a:pPr algn="ctr" fontAlgn="ctr"/>
                      <a:r>
                        <a:rPr lang="mk-MK" sz="1100" b="0" i="0" u="none" strike="noStrike">
                          <a:solidFill>
                            <a:srgbClr val="000000"/>
                          </a:solidFill>
                          <a:latin typeface="Calibri"/>
                        </a:rPr>
                        <a:t>2162</a:t>
                      </a:r>
                    </a:p>
                  </a:txBody>
                  <a:tcPr marL="9525" marR="9525" marT="9525" marB="0" anchor="ctr">
                    <a:lnL>
                      <a:noFill/>
                    </a:lnL>
                    <a:lnR>
                      <a:noFill/>
                    </a:lnR>
                    <a:lnT>
                      <a:noFill/>
                    </a:lnT>
                    <a:lnB>
                      <a:noFill/>
                    </a:lnB>
                  </a:tcPr>
                </a:tc>
                <a:tc>
                  <a:txBody>
                    <a:bodyPr/>
                    <a:lstStyle/>
                    <a:p>
                      <a:pPr algn="ctr" fontAlgn="ctr"/>
                      <a:r>
                        <a:rPr lang="mk-MK" sz="1100" b="0" i="0" u="none" strike="noStrike">
                          <a:solidFill>
                            <a:srgbClr val="000000"/>
                          </a:solidFill>
                          <a:latin typeface="Calibri"/>
                        </a:rPr>
                        <a:t>21</a:t>
                      </a:r>
                    </a:p>
                  </a:txBody>
                  <a:tcPr marL="9525" marR="9525" marT="9525" marB="0" anchor="ctr">
                    <a:lnL>
                      <a:noFill/>
                    </a:lnL>
                    <a:lnR>
                      <a:noFill/>
                    </a:lnR>
                    <a:lnT>
                      <a:noFill/>
                    </a:lnT>
                    <a:lnB>
                      <a:noFill/>
                    </a:lnB>
                  </a:tcPr>
                </a:tc>
                <a:tc>
                  <a:txBody>
                    <a:bodyPr/>
                    <a:lstStyle/>
                    <a:p>
                      <a:pPr algn="ctr" fontAlgn="ctr"/>
                      <a:r>
                        <a:rPr lang="mk-MK" sz="1100" b="0" i="0" u="none" strike="noStrike">
                          <a:solidFill>
                            <a:srgbClr val="000000"/>
                          </a:solidFill>
                          <a:latin typeface="Calibri"/>
                        </a:rPr>
                        <a:t>2.183</a:t>
                      </a:r>
                    </a:p>
                  </a:txBody>
                  <a:tcPr marL="9525" marR="9525" marT="9525" marB="0" anchor="ctr">
                    <a:lnL>
                      <a:noFill/>
                    </a:lnL>
                    <a:lnR>
                      <a:noFill/>
                    </a:lnR>
                    <a:lnT>
                      <a:noFill/>
                    </a:lnT>
                    <a:lnB>
                      <a:noFill/>
                    </a:lnB>
                  </a:tcPr>
                </a:tc>
                <a:tc>
                  <a:txBody>
                    <a:bodyPr/>
                    <a:lstStyle/>
                    <a:p>
                      <a:pPr algn="ctr" fontAlgn="ctr"/>
                      <a:r>
                        <a:rPr lang="mk-MK" sz="1100" b="0" i="0" u="none" strike="noStrike">
                          <a:solidFill>
                            <a:srgbClr val="000000"/>
                          </a:solidFill>
                          <a:latin typeface="Calibri"/>
                        </a:rPr>
                        <a:t>99,04</a:t>
                      </a:r>
                    </a:p>
                  </a:txBody>
                  <a:tcPr marL="9525" marR="9525" marT="9525" marB="0" anchor="ctr">
                    <a:lnL>
                      <a:noFill/>
                    </a:lnL>
                    <a:lnR>
                      <a:noFill/>
                    </a:lnR>
                    <a:lnT>
                      <a:noFill/>
                    </a:lnT>
                    <a:lnB>
                      <a:noFill/>
                    </a:lnB>
                  </a:tcPr>
                </a:tc>
                <a:tc>
                  <a:txBody>
                    <a:bodyPr/>
                    <a:lstStyle/>
                    <a:p>
                      <a:pPr algn="ctr" fontAlgn="ctr"/>
                      <a:r>
                        <a:rPr lang="mk-MK" sz="1100" b="0" i="0" u="none" strike="noStrike">
                          <a:solidFill>
                            <a:srgbClr val="000000"/>
                          </a:solidFill>
                          <a:latin typeface="Calibri"/>
                        </a:rPr>
                        <a:t>0,96</a:t>
                      </a:r>
                    </a:p>
                  </a:txBody>
                  <a:tcPr marL="9525" marR="9525" marT="9525" marB="0" anchor="ctr">
                    <a:lnL>
                      <a:noFill/>
                    </a:lnL>
                    <a:lnR>
                      <a:noFill/>
                    </a:lnR>
                    <a:lnT>
                      <a:noFill/>
                    </a:lnT>
                    <a:lnB>
                      <a:noFill/>
                    </a:lnB>
                  </a:tcPr>
                </a:tc>
              </a:tr>
              <a:tr h="302434">
                <a:tc>
                  <a:txBody>
                    <a:bodyPr/>
                    <a:lstStyle/>
                    <a:p>
                      <a:pPr algn="l" fontAlgn="b"/>
                      <a:r>
                        <a:rPr lang="mk-MK" sz="1100" b="1" i="0" u="none" strike="noStrike">
                          <a:solidFill>
                            <a:srgbClr val="FFFFFF"/>
                          </a:solidFill>
                          <a:latin typeface="Calibri"/>
                        </a:rPr>
                        <a:t>Вкупно</a:t>
                      </a:r>
                    </a:p>
                  </a:txBody>
                  <a:tcPr marL="9525" marR="9525" marT="9525" marB="0" anchor="b">
                    <a:lnL>
                      <a:noFill/>
                    </a:lnL>
                    <a:lnR>
                      <a:noFill/>
                    </a:lnR>
                    <a:lnT>
                      <a:noFill/>
                    </a:lnT>
                    <a:lnB>
                      <a:noFill/>
                    </a:lnB>
                    <a:solidFill>
                      <a:srgbClr val="215867"/>
                    </a:solidFill>
                  </a:tcPr>
                </a:tc>
                <a:tc>
                  <a:txBody>
                    <a:bodyPr/>
                    <a:lstStyle/>
                    <a:p>
                      <a:pPr algn="ctr" fontAlgn="ctr"/>
                      <a:r>
                        <a:rPr lang="mk-MK" sz="1100" b="1" i="0" u="none" strike="noStrike">
                          <a:solidFill>
                            <a:srgbClr val="FFFFFF"/>
                          </a:solidFill>
                          <a:latin typeface="Calibri"/>
                        </a:rPr>
                        <a:t>7215</a:t>
                      </a:r>
                    </a:p>
                  </a:txBody>
                  <a:tcPr marL="9525" marR="9525" marT="9525" marB="0" anchor="ctr">
                    <a:lnL>
                      <a:noFill/>
                    </a:lnL>
                    <a:lnR>
                      <a:noFill/>
                    </a:lnR>
                    <a:lnT>
                      <a:noFill/>
                    </a:lnT>
                    <a:lnB>
                      <a:noFill/>
                    </a:lnB>
                    <a:solidFill>
                      <a:srgbClr val="215867"/>
                    </a:solidFill>
                  </a:tcPr>
                </a:tc>
                <a:tc>
                  <a:txBody>
                    <a:bodyPr/>
                    <a:lstStyle/>
                    <a:p>
                      <a:pPr algn="ctr" fontAlgn="ctr"/>
                      <a:r>
                        <a:rPr lang="mk-MK" sz="1100" b="1" i="0" u="none" strike="noStrike">
                          <a:solidFill>
                            <a:srgbClr val="FFFFFF"/>
                          </a:solidFill>
                          <a:latin typeface="Calibri"/>
                        </a:rPr>
                        <a:t>75</a:t>
                      </a:r>
                    </a:p>
                  </a:txBody>
                  <a:tcPr marL="9525" marR="9525" marT="9525" marB="0" anchor="ctr">
                    <a:lnL>
                      <a:noFill/>
                    </a:lnL>
                    <a:lnR>
                      <a:noFill/>
                    </a:lnR>
                    <a:lnT>
                      <a:noFill/>
                    </a:lnT>
                    <a:lnB>
                      <a:noFill/>
                    </a:lnB>
                    <a:solidFill>
                      <a:srgbClr val="215867"/>
                    </a:solidFill>
                  </a:tcPr>
                </a:tc>
                <a:tc>
                  <a:txBody>
                    <a:bodyPr/>
                    <a:lstStyle/>
                    <a:p>
                      <a:pPr algn="ctr" fontAlgn="ctr"/>
                      <a:r>
                        <a:rPr lang="mk-MK" sz="1100" b="1" i="0" u="none" strike="noStrike">
                          <a:solidFill>
                            <a:srgbClr val="FFFFFF"/>
                          </a:solidFill>
                          <a:latin typeface="Calibri"/>
                        </a:rPr>
                        <a:t>7.290</a:t>
                      </a:r>
                    </a:p>
                  </a:txBody>
                  <a:tcPr marL="9525" marR="9525" marT="9525" marB="0" anchor="ctr">
                    <a:lnL>
                      <a:noFill/>
                    </a:lnL>
                    <a:lnR>
                      <a:noFill/>
                    </a:lnR>
                    <a:lnT>
                      <a:noFill/>
                    </a:lnT>
                    <a:lnB>
                      <a:noFill/>
                    </a:lnB>
                    <a:solidFill>
                      <a:srgbClr val="215867"/>
                    </a:solidFill>
                  </a:tcPr>
                </a:tc>
                <a:tc>
                  <a:txBody>
                    <a:bodyPr/>
                    <a:lstStyle/>
                    <a:p>
                      <a:pPr algn="ctr" fontAlgn="ctr"/>
                      <a:r>
                        <a:rPr lang="mk-MK" sz="1100" b="1" i="0" u="none" strike="noStrike">
                          <a:solidFill>
                            <a:srgbClr val="FFFFFF"/>
                          </a:solidFill>
                          <a:latin typeface="Calibri"/>
                        </a:rPr>
                        <a:t>98,97</a:t>
                      </a:r>
                    </a:p>
                  </a:txBody>
                  <a:tcPr marL="9525" marR="9525" marT="9525" marB="0" anchor="ctr">
                    <a:lnL>
                      <a:noFill/>
                    </a:lnL>
                    <a:lnR>
                      <a:noFill/>
                    </a:lnR>
                    <a:lnT>
                      <a:noFill/>
                    </a:lnT>
                    <a:lnB>
                      <a:noFill/>
                    </a:lnB>
                    <a:solidFill>
                      <a:srgbClr val="215867"/>
                    </a:solidFill>
                  </a:tcPr>
                </a:tc>
                <a:tc>
                  <a:txBody>
                    <a:bodyPr/>
                    <a:lstStyle/>
                    <a:p>
                      <a:pPr algn="ctr" fontAlgn="ctr"/>
                      <a:r>
                        <a:rPr lang="mk-MK" sz="1100" b="1" i="0" u="none" strike="noStrike" dirty="0">
                          <a:solidFill>
                            <a:srgbClr val="FFFFFF"/>
                          </a:solidFill>
                          <a:latin typeface="Calibri"/>
                        </a:rPr>
                        <a:t>1,03</a:t>
                      </a:r>
                    </a:p>
                  </a:txBody>
                  <a:tcPr marL="9525" marR="9525" marT="9525" marB="0" anchor="ctr">
                    <a:lnL>
                      <a:noFill/>
                    </a:lnL>
                    <a:lnR>
                      <a:noFill/>
                    </a:lnR>
                    <a:lnT>
                      <a:noFill/>
                    </a:lnT>
                    <a:lnB>
                      <a:noFill/>
                    </a:lnB>
                    <a:solidFill>
                      <a:srgbClr val="215867"/>
                    </a:solidFill>
                  </a:tcPr>
                </a:tc>
              </a:tr>
            </a:tbl>
          </a:graphicData>
        </a:graphic>
      </p:graphicFrame>
    </p:spTree>
  </p:cSld>
  <p:clrMapOvr>
    <a:masterClrMapping/>
  </p:clrMapOvr>
  <p:transition spd="slow">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500" fill="hold"/>
                                        <p:tgtEl>
                                          <p:spTgt spid="4"/>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13" presetClass="entr" presetSubtype="16"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plus(in)">
                                      <p:cBhvr>
                                        <p:cTn id="11"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485775" y="428625"/>
            <a:ext cx="7614617" cy="642938"/>
          </a:xfrm>
        </p:spPr>
        <p:txBody>
          <a:bodyPr rtlCol="0">
            <a:normAutofit/>
          </a:bodyPr>
          <a:lstStyle/>
          <a:p>
            <a:pPr fontAlgn="ctr"/>
            <a:r>
              <a:rPr lang="ru-RU" sz="3600" dirty="0" smtClean="0">
                <a:solidFill>
                  <a:srgbClr val="C00000"/>
                </a:solidFill>
                <a:effectLst>
                  <a:outerShdw blurRad="75057" dist="38100" dir="5400000" sy="-20000" rotWithShape="0">
                    <a:prstClr val="black">
                      <a:alpha val="96000"/>
                    </a:prstClr>
                  </a:outerShdw>
                </a:effectLst>
              </a:rPr>
              <a:t>Статистички Податоци за болницата</a:t>
            </a:r>
            <a:endParaRPr lang="ru-RU" sz="3600" dirty="0">
              <a:solidFill>
                <a:srgbClr val="C00000"/>
              </a:solidFill>
              <a:effectLst>
                <a:outerShdw blurRad="75057" dist="38100" dir="5400000" sy="-20000" rotWithShape="0">
                  <a:prstClr val="black">
                    <a:alpha val="96000"/>
                  </a:prstClr>
                </a:outerShdw>
              </a:effectLst>
            </a:endParaRPr>
          </a:p>
        </p:txBody>
      </p:sp>
      <p:graphicFrame>
        <p:nvGraphicFramePr>
          <p:cNvPr id="5" name="Table 4"/>
          <p:cNvGraphicFramePr>
            <a:graphicFrameLocks noGrp="1"/>
          </p:cNvGraphicFramePr>
          <p:nvPr/>
        </p:nvGraphicFramePr>
        <p:xfrm>
          <a:off x="323527" y="1412777"/>
          <a:ext cx="8568954" cy="5112569"/>
        </p:xfrm>
        <a:graphic>
          <a:graphicData uri="http://schemas.openxmlformats.org/drawingml/2006/table">
            <a:tbl>
              <a:tblPr/>
              <a:tblGrid>
                <a:gridCol w="6344154"/>
                <a:gridCol w="1112400"/>
                <a:gridCol w="1112400"/>
              </a:tblGrid>
              <a:tr h="464779">
                <a:tc gridSpan="3">
                  <a:txBody>
                    <a:bodyPr/>
                    <a:lstStyle/>
                    <a:p>
                      <a:pPr algn="ctr" fontAlgn="ctr"/>
                      <a:r>
                        <a:rPr lang="ru-RU" sz="1100" b="0" i="0" u="none" strike="noStrike" dirty="0">
                          <a:solidFill>
                            <a:srgbClr val="FFFFFF"/>
                          </a:solidFill>
                          <a:latin typeface="Calibri"/>
                        </a:rPr>
                        <a:t>Статистички Податоци за </a:t>
                      </a:r>
                      <a:r>
                        <a:rPr lang="ru-RU" sz="1100" b="0" i="0" u="none" strike="noStrike" dirty="0" smtClean="0">
                          <a:solidFill>
                            <a:srgbClr val="FFFFFF"/>
                          </a:solidFill>
                          <a:latin typeface="Calibri"/>
                        </a:rPr>
                        <a:t>болницата</a:t>
                      </a:r>
                      <a:endParaRPr lang="ru-RU" sz="1100" b="0" i="0" u="none" strike="noStrike" dirty="0">
                        <a:solidFill>
                          <a:srgbClr val="FFFFFF"/>
                        </a:solidFill>
                        <a:latin typeface="Calibri"/>
                      </a:endParaRPr>
                    </a:p>
                  </a:txBody>
                  <a:tcPr marL="9525" marR="9525" marT="9525" marB="0" anchor="ctr">
                    <a:lnL>
                      <a:noFill/>
                    </a:lnL>
                    <a:lnR>
                      <a:noFill/>
                    </a:lnR>
                    <a:lnT>
                      <a:noFill/>
                    </a:lnT>
                    <a:lnB>
                      <a:noFill/>
                    </a:lnB>
                    <a:solidFill>
                      <a:srgbClr val="4A452A"/>
                    </a:solidFill>
                  </a:tcPr>
                </a:tc>
                <a:tc hMerge="1">
                  <a:txBody>
                    <a:bodyPr/>
                    <a:lstStyle/>
                    <a:p>
                      <a:endParaRPr lang="mk-MK"/>
                    </a:p>
                  </a:txBody>
                  <a:tcPr/>
                </a:tc>
                <a:tc hMerge="1">
                  <a:txBody>
                    <a:bodyPr/>
                    <a:lstStyle/>
                    <a:p>
                      <a:endParaRPr lang="mk-MK"/>
                    </a:p>
                  </a:txBody>
                  <a:tcPr/>
                </a:tc>
              </a:tr>
              <a:tr h="464779">
                <a:tc>
                  <a:txBody>
                    <a:bodyPr/>
                    <a:lstStyle/>
                    <a:p>
                      <a:pPr algn="l" fontAlgn="b"/>
                      <a:r>
                        <a:rPr lang="mk-MK" sz="1100" b="0" i="0" u="none" strike="noStrike">
                          <a:solidFill>
                            <a:srgbClr val="FFFFFF"/>
                          </a:solidFill>
                          <a:latin typeface="Calibri"/>
                        </a:rPr>
                        <a:t> </a:t>
                      </a:r>
                    </a:p>
                  </a:txBody>
                  <a:tcPr marL="9525" marR="9525" marT="9525" marB="0" anchor="b">
                    <a:lnL>
                      <a:noFill/>
                    </a:lnL>
                    <a:lnR>
                      <a:noFill/>
                    </a:lnR>
                    <a:lnT>
                      <a:noFill/>
                    </a:lnT>
                    <a:lnB>
                      <a:noFill/>
                    </a:lnB>
                    <a:solidFill>
                      <a:srgbClr val="948B54"/>
                    </a:solidFill>
                  </a:tcPr>
                </a:tc>
                <a:tc gridSpan="2">
                  <a:txBody>
                    <a:bodyPr/>
                    <a:lstStyle/>
                    <a:p>
                      <a:pPr algn="ctr" fontAlgn="ctr"/>
                      <a:r>
                        <a:rPr lang="mk-MK" sz="1100" b="1" i="0" u="none" strike="noStrike">
                          <a:solidFill>
                            <a:srgbClr val="000000"/>
                          </a:solidFill>
                          <a:latin typeface="Calibri"/>
                        </a:rPr>
                        <a:t>За периодот</a:t>
                      </a:r>
                    </a:p>
                  </a:txBody>
                  <a:tcPr marL="9525" marR="9525" marT="9525" marB="0" anchor="ctr">
                    <a:lnL>
                      <a:noFill/>
                    </a:lnL>
                    <a:lnR>
                      <a:noFill/>
                    </a:lnR>
                    <a:lnT>
                      <a:noFill/>
                    </a:lnT>
                    <a:lnB>
                      <a:noFill/>
                    </a:lnB>
                    <a:solidFill>
                      <a:srgbClr val="948B54"/>
                    </a:solidFill>
                  </a:tcPr>
                </a:tc>
                <a:tc hMerge="1">
                  <a:txBody>
                    <a:bodyPr/>
                    <a:lstStyle/>
                    <a:p>
                      <a:endParaRPr lang="mk-MK"/>
                    </a:p>
                  </a:txBody>
                  <a:tcPr/>
                </a:tc>
              </a:tr>
              <a:tr h="464779">
                <a:tc>
                  <a:txBody>
                    <a:bodyPr/>
                    <a:lstStyle/>
                    <a:p>
                      <a:pPr algn="l" fontAlgn="b"/>
                      <a:r>
                        <a:rPr lang="mk-MK" sz="1100" b="0" i="0" u="none" strike="noStrike">
                          <a:solidFill>
                            <a:srgbClr val="FFFFFF"/>
                          </a:solidFill>
                          <a:latin typeface="Calibri"/>
                        </a:rPr>
                        <a:t> </a:t>
                      </a:r>
                    </a:p>
                  </a:txBody>
                  <a:tcPr marL="9525" marR="9525" marT="9525" marB="0" anchor="b">
                    <a:lnL>
                      <a:noFill/>
                    </a:lnL>
                    <a:lnR>
                      <a:noFill/>
                    </a:lnR>
                    <a:lnT>
                      <a:noFill/>
                    </a:lnT>
                    <a:lnB>
                      <a:noFill/>
                    </a:lnB>
                    <a:solidFill>
                      <a:srgbClr val="948B54"/>
                    </a:solidFill>
                  </a:tcPr>
                </a:tc>
                <a:tc>
                  <a:txBody>
                    <a:bodyPr/>
                    <a:lstStyle/>
                    <a:p>
                      <a:pPr algn="ctr" fontAlgn="ctr"/>
                      <a:r>
                        <a:rPr lang="mk-MK" sz="1100" b="1" i="0" u="none" strike="noStrike">
                          <a:solidFill>
                            <a:srgbClr val="C00000"/>
                          </a:solidFill>
                          <a:latin typeface="Calibri"/>
                        </a:rPr>
                        <a:t>2009</a:t>
                      </a:r>
                    </a:p>
                  </a:txBody>
                  <a:tcPr marL="9525" marR="9525" marT="9525" marB="0" anchor="ctr">
                    <a:lnL>
                      <a:noFill/>
                    </a:lnL>
                    <a:lnR>
                      <a:noFill/>
                    </a:lnR>
                    <a:lnT>
                      <a:noFill/>
                    </a:lnT>
                    <a:lnB>
                      <a:noFill/>
                    </a:lnB>
                    <a:solidFill>
                      <a:srgbClr val="948B54"/>
                    </a:solidFill>
                  </a:tcPr>
                </a:tc>
                <a:tc>
                  <a:txBody>
                    <a:bodyPr/>
                    <a:lstStyle/>
                    <a:p>
                      <a:pPr algn="ctr" fontAlgn="ctr"/>
                      <a:r>
                        <a:rPr lang="mk-MK" sz="1100" b="1" i="0" u="none" strike="noStrike">
                          <a:solidFill>
                            <a:srgbClr val="C00000"/>
                          </a:solidFill>
                          <a:latin typeface="Calibri"/>
                        </a:rPr>
                        <a:t>2010</a:t>
                      </a:r>
                    </a:p>
                  </a:txBody>
                  <a:tcPr marL="9525" marR="9525" marT="9525" marB="0" anchor="ctr">
                    <a:lnL>
                      <a:noFill/>
                    </a:lnL>
                    <a:lnR>
                      <a:noFill/>
                    </a:lnR>
                    <a:lnT>
                      <a:noFill/>
                    </a:lnT>
                    <a:lnB>
                      <a:noFill/>
                    </a:lnB>
                    <a:solidFill>
                      <a:srgbClr val="948B54"/>
                    </a:solidFill>
                  </a:tcPr>
                </a:tc>
              </a:tr>
              <a:tr h="464779">
                <a:tc>
                  <a:txBody>
                    <a:bodyPr/>
                    <a:lstStyle/>
                    <a:p>
                      <a:pPr algn="l" fontAlgn="b"/>
                      <a:r>
                        <a:rPr lang="ru-RU" sz="1100" b="0" i="0" u="none" strike="noStrike">
                          <a:solidFill>
                            <a:srgbClr val="000000"/>
                          </a:solidFill>
                          <a:latin typeface="Calibri"/>
                        </a:rPr>
                        <a:t>Просечно времетраење на престој на пациенти</a:t>
                      </a:r>
                    </a:p>
                  </a:txBody>
                  <a:tcPr marL="9525" marR="9525" marT="9525" marB="0" anchor="b">
                    <a:lnL>
                      <a:noFill/>
                    </a:lnL>
                    <a:lnR>
                      <a:noFill/>
                    </a:lnR>
                    <a:lnT>
                      <a:noFill/>
                    </a:lnT>
                    <a:lnB>
                      <a:noFill/>
                    </a:lnB>
                    <a:solidFill>
                      <a:srgbClr val="C5BE97"/>
                    </a:solidFill>
                  </a:tcPr>
                </a:tc>
                <a:tc>
                  <a:txBody>
                    <a:bodyPr/>
                    <a:lstStyle/>
                    <a:p>
                      <a:pPr algn="ctr" fontAlgn="ctr"/>
                      <a:r>
                        <a:rPr lang="mk-MK" sz="1100" b="0" i="0" u="none" strike="noStrike">
                          <a:solidFill>
                            <a:srgbClr val="000000"/>
                          </a:solidFill>
                          <a:latin typeface="Calibri"/>
                        </a:rPr>
                        <a:t>12</a:t>
                      </a:r>
                    </a:p>
                  </a:txBody>
                  <a:tcPr marL="9525" marR="9525" marT="9525" marB="0" anchor="ctr">
                    <a:lnL>
                      <a:noFill/>
                    </a:lnL>
                    <a:lnR>
                      <a:noFill/>
                    </a:lnR>
                    <a:lnT>
                      <a:noFill/>
                    </a:lnT>
                    <a:lnB>
                      <a:noFill/>
                    </a:lnB>
                    <a:solidFill>
                      <a:srgbClr val="C5BE97"/>
                    </a:solidFill>
                  </a:tcPr>
                </a:tc>
                <a:tc>
                  <a:txBody>
                    <a:bodyPr/>
                    <a:lstStyle/>
                    <a:p>
                      <a:pPr algn="ctr" fontAlgn="ctr"/>
                      <a:r>
                        <a:rPr lang="mk-MK" sz="1100" b="0" i="0" u="none" strike="noStrike">
                          <a:solidFill>
                            <a:srgbClr val="000000"/>
                          </a:solidFill>
                          <a:latin typeface="Calibri"/>
                        </a:rPr>
                        <a:t>10</a:t>
                      </a:r>
                    </a:p>
                  </a:txBody>
                  <a:tcPr marL="9525" marR="9525" marT="9525" marB="0" anchor="ctr">
                    <a:lnL>
                      <a:noFill/>
                    </a:lnL>
                    <a:lnR>
                      <a:noFill/>
                    </a:lnR>
                    <a:lnT>
                      <a:noFill/>
                    </a:lnT>
                    <a:lnB>
                      <a:noFill/>
                    </a:lnB>
                    <a:solidFill>
                      <a:srgbClr val="C5BE97"/>
                    </a:solidFill>
                  </a:tcPr>
                </a:tc>
              </a:tr>
              <a:tr h="464779">
                <a:tc>
                  <a:txBody>
                    <a:bodyPr/>
                    <a:lstStyle/>
                    <a:p>
                      <a:pPr algn="l" fontAlgn="b"/>
                      <a:r>
                        <a:rPr lang="mk-MK" sz="1100" b="0" i="0" u="none" strike="noStrike">
                          <a:solidFill>
                            <a:srgbClr val="000000"/>
                          </a:solidFill>
                          <a:latin typeface="Calibri"/>
                        </a:rPr>
                        <a:t>Број на болнички денови</a:t>
                      </a:r>
                    </a:p>
                  </a:txBody>
                  <a:tcPr marL="9525" marR="9525" marT="9525" marB="0" anchor="b">
                    <a:lnL>
                      <a:noFill/>
                    </a:lnL>
                    <a:lnR>
                      <a:noFill/>
                    </a:lnR>
                    <a:lnT>
                      <a:noFill/>
                    </a:lnT>
                    <a:lnB>
                      <a:noFill/>
                    </a:lnB>
                    <a:solidFill>
                      <a:srgbClr val="C5BE97"/>
                    </a:solidFill>
                  </a:tcPr>
                </a:tc>
                <a:tc>
                  <a:txBody>
                    <a:bodyPr/>
                    <a:lstStyle/>
                    <a:p>
                      <a:pPr algn="ctr" fontAlgn="ctr"/>
                      <a:r>
                        <a:rPr lang="mk-MK" sz="1100" b="0" i="0" u="none" strike="noStrike">
                          <a:solidFill>
                            <a:srgbClr val="000000"/>
                          </a:solidFill>
                          <a:latin typeface="Calibri"/>
                        </a:rPr>
                        <a:t>13517</a:t>
                      </a:r>
                    </a:p>
                  </a:txBody>
                  <a:tcPr marL="9525" marR="9525" marT="9525" marB="0" anchor="ctr">
                    <a:lnL>
                      <a:noFill/>
                    </a:lnL>
                    <a:lnR>
                      <a:noFill/>
                    </a:lnR>
                    <a:lnT>
                      <a:noFill/>
                    </a:lnT>
                    <a:lnB>
                      <a:noFill/>
                    </a:lnB>
                    <a:solidFill>
                      <a:srgbClr val="C5BE97"/>
                    </a:solidFill>
                  </a:tcPr>
                </a:tc>
                <a:tc>
                  <a:txBody>
                    <a:bodyPr/>
                    <a:lstStyle/>
                    <a:p>
                      <a:pPr algn="ctr" fontAlgn="ctr"/>
                      <a:r>
                        <a:rPr lang="mk-MK" sz="1100" b="0" i="0" u="none" strike="noStrike">
                          <a:solidFill>
                            <a:srgbClr val="000000"/>
                          </a:solidFill>
                          <a:latin typeface="Calibri"/>
                        </a:rPr>
                        <a:t>12034</a:t>
                      </a:r>
                    </a:p>
                  </a:txBody>
                  <a:tcPr marL="9525" marR="9525" marT="9525" marB="0" anchor="ctr">
                    <a:lnL>
                      <a:noFill/>
                    </a:lnL>
                    <a:lnR>
                      <a:noFill/>
                    </a:lnR>
                    <a:lnT>
                      <a:noFill/>
                    </a:lnT>
                    <a:lnB>
                      <a:noFill/>
                    </a:lnB>
                    <a:solidFill>
                      <a:srgbClr val="C5BE97"/>
                    </a:solidFill>
                  </a:tcPr>
                </a:tc>
              </a:tr>
              <a:tr h="464779">
                <a:tc>
                  <a:txBody>
                    <a:bodyPr/>
                    <a:lstStyle/>
                    <a:p>
                      <a:pPr algn="l" fontAlgn="b"/>
                      <a:r>
                        <a:rPr lang="mk-MK" sz="1100" b="0" i="0" u="none" strike="noStrike" dirty="0">
                          <a:solidFill>
                            <a:srgbClr val="000000"/>
                          </a:solidFill>
                          <a:latin typeface="Calibri"/>
                        </a:rPr>
                        <a:t>Број на отпуштања</a:t>
                      </a:r>
                    </a:p>
                  </a:txBody>
                  <a:tcPr marL="9525" marR="9525" marT="9525" marB="0" anchor="b">
                    <a:lnL>
                      <a:noFill/>
                    </a:lnL>
                    <a:lnR>
                      <a:noFill/>
                    </a:lnR>
                    <a:lnT>
                      <a:noFill/>
                    </a:lnT>
                    <a:lnB>
                      <a:noFill/>
                    </a:lnB>
                    <a:solidFill>
                      <a:srgbClr val="C5BE97"/>
                    </a:solidFill>
                  </a:tcPr>
                </a:tc>
                <a:tc>
                  <a:txBody>
                    <a:bodyPr/>
                    <a:lstStyle/>
                    <a:p>
                      <a:pPr algn="ctr" fontAlgn="ctr"/>
                      <a:r>
                        <a:rPr lang="mk-MK" sz="1100" b="0" i="0" u="none" strike="noStrike">
                          <a:solidFill>
                            <a:srgbClr val="000000"/>
                          </a:solidFill>
                          <a:latin typeface="Calibri"/>
                        </a:rPr>
                        <a:t>1148</a:t>
                      </a:r>
                    </a:p>
                  </a:txBody>
                  <a:tcPr marL="9525" marR="9525" marT="9525" marB="0" anchor="ctr">
                    <a:lnL>
                      <a:noFill/>
                    </a:lnL>
                    <a:lnR>
                      <a:noFill/>
                    </a:lnR>
                    <a:lnT>
                      <a:noFill/>
                    </a:lnT>
                    <a:lnB>
                      <a:noFill/>
                    </a:lnB>
                    <a:solidFill>
                      <a:srgbClr val="C5BE97"/>
                    </a:solidFill>
                  </a:tcPr>
                </a:tc>
                <a:tc>
                  <a:txBody>
                    <a:bodyPr/>
                    <a:lstStyle/>
                    <a:p>
                      <a:pPr algn="ctr" fontAlgn="ctr"/>
                      <a:r>
                        <a:rPr lang="mk-MK" sz="1100" b="0" i="0" u="none" strike="noStrike">
                          <a:solidFill>
                            <a:srgbClr val="000000"/>
                          </a:solidFill>
                          <a:latin typeface="Calibri"/>
                        </a:rPr>
                        <a:t>1163</a:t>
                      </a:r>
                    </a:p>
                  </a:txBody>
                  <a:tcPr marL="9525" marR="9525" marT="9525" marB="0" anchor="ctr">
                    <a:lnL>
                      <a:noFill/>
                    </a:lnL>
                    <a:lnR>
                      <a:noFill/>
                    </a:lnR>
                    <a:lnT>
                      <a:noFill/>
                    </a:lnT>
                    <a:lnB>
                      <a:noFill/>
                    </a:lnB>
                    <a:solidFill>
                      <a:srgbClr val="C5BE97"/>
                    </a:solidFill>
                  </a:tcPr>
                </a:tc>
              </a:tr>
              <a:tr h="464779">
                <a:tc>
                  <a:txBody>
                    <a:bodyPr/>
                    <a:lstStyle/>
                    <a:p>
                      <a:pPr algn="l" fontAlgn="b"/>
                      <a:r>
                        <a:rPr lang="ru-RU" sz="1100" b="0" i="0" u="none" strike="noStrike">
                          <a:solidFill>
                            <a:srgbClr val="000000"/>
                          </a:solidFill>
                          <a:latin typeface="Calibri"/>
                        </a:rPr>
                        <a:t>Број на врабoтени со целосно работно време</a:t>
                      </a:r>
                    </a:p>
                  </a:txBody>
                  <a:tcPr marL="9525" marR="9525" marT="9525" marB="0" anchor="b">
                    <a:lnL>
                      <a:noFill/>
                    </a:lnL>
                    <a:lnR>
                      <a:noFill/>
                    </a:lnR>
                    <a:lnT>
                      <a:noFill/>
                    </a:lnT>
                    <a:lnB>
                      <a:noFill/>
                    </a:lnB>
                    <a:solidFill>
                      <a:srgbClr val="C5BE97"/>
                    </a:solidFill>
                  </a:tcPr>
                </a:tc>
                <a:tc>
                  <a:txBody>
                    <a:bodyPr/>
                    <a:lstStyle/>
                    <a:p>
                      <a:pPr algn="ctr" fontAlgn="ctr"/>
                      <a:r>
                        <a:rPr lang="mk-MK" sz="1100" b="0" i="0" u="none" strike="noStrike">
                          <a:solidFill>
                            <a:srgbClr val="000000"/>
                          </a:solidFill>
                          <a:latin typeface="Calibri"/>
                        </a:rPr>
                        <a:t>34</a:t>
                      </a:r>
                    </a:p>
                  </a:txBody>
                  <a:tcPr marL="9525" marR="9525" marT="9525" marB="0" anchor="ctr">
                    <a:lnL>
                      <a:noFill/>
                    </a:lnL>
                    <a:lnR>
                      <a:noFill/>
                    </a:lnR>
                    <a:lnT>
                      <a:noFill/>
                    </a:lnT>
                    <a:lnB>
                      <a:noFill/>
                    </a:lnB>
                    <a:solidFill>
                      <a:srgbClr val="C5BE97"/>
                    </a:solidFill>
                  </a:tcPr>
                </a:tc>
                <a:tc>
                  <a:txBody>
                    <a:bodyPr/>
                    <a:lstStyle/>
                    <a:p>
                      <a:pPr algn="ctr" fontAlgn="ctr"/>
                      <a:r>
                        <a:rPr lang="mk-MK" sz="1100" b="0" i="0" u="none" strike="noStrike">
                          <a:solidFill>
                            <a:srgbClr val="000000"/>
                          </a:solidFill>
                          <a:latin typeface="Calibri"/>
                        </a:rPr>
                        <a:t>32</a:t>
                      </a:r>
                    </a:p>
                  </a:txBody>
                  <a:tcPr marL="9525" marR="9525" marT="9525" marB="0" anchor="ctr">
                    <a:lnL>
                      <a:noFill/>
                    </a:lnL>
                    <a:lnR>
                      <a:noFill/>
                    </a:lnR>
                    <a:lnT>
                      <a:noFill/>
                    </a:lnT>
                    <a:lnB>
                      <a:noFill/>
                    </a:lnB>
                    <a:solidFill>
                      <a:srgbClr val="C5BE97"/>
                    </a:solidFill>
                  </a:tcPr>
                </a:tc>
              </a:tr>
              <a:tr h="464779">
                <a:tc>
                  <a:txBody>
                    <a:bodyPr/>
                    <a:lstStyle/>
                    <a:p>
                      <a:pPr algn="l" fontAlgn="b"/>
                      <a:r>
                        <a:rPr lang="ru-RU" sz="1100" b="0" i="0" u="none" strike="noStrike">
                          <a:solidFill>
                            <a:srgbClr val="000000"/>
                          </a:solidFill>
                          <a:latin typeface="Calibri"/>
                        </a:rPr>
                        <a:t>Број на повторно примени пациенти</a:t>
                      </a:r>
                    </a:p>
                  </a:txBody>
                  <a:tcPr marL="9525" marR="9525" marT="9525" marB="0" anchor="b">
                    <a:lnL>
                      <a:noFill/>
                    </a:lnL>
                    <a:lnR>
                      <a:noFill/>
                    </a:lnR>
                    <a:lnT>
                      <a:noFill/>
                    </a:lnT>
                    <a:lnB>
                      <a:noFill/>
                    </a:lnB>
                    <a:solidFill>
                      <a:srgbClr val="C5BE97"/>
                    </a:solidFill>
                  </a:tcPr>
                </a:tc>
                <a:tc>
                  <a:txBody>
                    <a:bodyPr/>
                    <a:lstStyle/>
                    <a:p>
                      <a:pPr algn="ctr" fontAlgn="ctr"/>
                      <a:r>
                        <a:rPr lang="mk-MK" sz="1100" b="0" i="0" u="none" strike="noStrike">
                          <a:solidFill>
                            <a:srgbClr val="000000"/>
                          </a:solidFill>
                          <a:latin typeface="Calibri"/>
                        </a:rPr>
                        <a:t>222</a:t>
                      </a:r>
                    </a:p>
                  </a:txBody>
                  <a:tcPr marL="9525" marR="9525" marT="9525" marB="0" anchor="ctr">
                    <a:lnL>
                      <a:noFill/>
                    </a:lnL>
                    <a:lnR>
                      <a:noFill/>
                    </a:lnR>
                    <a:lnT>
                      <a:noFill/>
                    </a:lnT>
                    <a:lnB>
                      <a:noFill/>
                    </a:lnB>
                    <a:solidFill>
                      <a:srgbClr val="C5BE97"/>
                    </a:solidFill>
                  </a:tcPr>
                </a:tc>
                <a:tc>
                  <a:txBody>
                    <a:bodyPr/>
                    <a:lstStyle/>
                    <a:p>
                      <a:pPr algn="ctr" fontAlgn="ctr"/>
                      <a:r>
                        <a:rPr lang="mk-MK" sz="1100" b="0" i="0" u="none" strike="noStrike">
                          <a:solidFill>
                            <a:srgbClr val="000000"/>
                          </a:solidFill>
                          <a:latin typeface="Calibri"/>
                        </a:rPr>
                        <a:t>200</a:t>
                      </a:r>
                    </a:p>
                  </a:txBody>
                  <a:tcPr marL="9525" marR="9525" marT="9525" marB="0" anchor="ctr">
                    <a:lnL>
                      <a:noFill/>
                    </a:lnL>
                    <a:lnR>
                      <a:noFill/>
                    </a:lnR>
                    <a:lnT>
                      <a:noFill/>
                    </a:lnT>
                    <a:lnB>
                      <a:noFill/>
                    </a:lnB>
                    <a:solidFill>
                      <a:srgbClr val="C5BE97"/>
                    </a:solidFill>
                  </a:tcPr>
                </a:tc>
              </a:tr>
              <a:tr h="464779">
                <a:tc>
                  <a:txBody>
                    <a:bodyPr/>
                    <a:lstStyle/>
                    <a:p>
                      <a:pPr algn="l" fontAlgn="b"/>
                      <a:r>
                        <a:rPr lang="ru-RU" sz="1100" b="0" i="0" u="none" strike="noStrike">
                          <a:solidFill>
                            <a:srgbClr val="000000"/>
                          </a:solidFill>
                          <a:latin typeface="Calibri"/>
                        </a:rPr>
                        <a:t>Број на специјалистички прегледи просечно по лекар</a:t>
                      </a:r>
                    </a:p>
                  </a:txBody>
                  <a:tcPr marL="9525" marR="9525" marT="9525" marB="0" anchor="b">
                    <a:lnL>
                      <a:noFill/>
                    </a:lnL>
                    <a:lnR>
                      <a:noFill/>
                    </a:lnR>
                    <a:lnT>
                      <a:noFill/>
                    </a:lnT>
                    <a:lnB>
                      <a:noFill/>
                    </a:lnB>
                    <a:solidFill>
                      <a:srgbClr val="C5BE97"/>
                    </a:solidFill>
                  </a:tcPr>
                </a:tc>
                <a:tc>
                  <a:txBody>
                    <a:bodyPr/>
                    <a:lstStyle/>
                    <a:p>
                      <a:pPr algn="ctr" fontAlgn="ctr"/>
                      <a:r>
                        <a:rPr lang="mk-MK" sz="1100" b="0" i="0" u="none" strike="noStrike">
                          <a:solidFill>
                            <a:srgbClr val="C00000"/>
                          </a:solidFill>
                          <a:latin typeface="Calibri"/>
                        </a:rPr>
                        <a:t>694,2</a:t>
                      </a:r>
                    </a:p>
                  </a:txBody>
                  <a:tcPr marL="9525" marR="9525" marT="9525" marB="0" anchor="ctr">
                    <a:lnL>
                      <a:noFill/>
                    </a:lnL>
                    <a:lnR>
                      <a:noFill/>
                    </a:lnR>
                    <a:lnT>
                      <a:noFill/>
                    </a:lnT>
                    <a:lnB>
                      <a:noFill/>
                    </a:lnB>
                    <a:solidFill>
                      <a:srgbClr val="C5BE97"/>
                    </a:solidFill>
                  </a:tcPr>
                </a:tc>
                <a:tc>
                  <a:txBody>
                    <a:bodyPr/>
                    <a:lstStyle/>
                    <a:p>
                      <a:pPr algn="ctr" fontAlgn="ctr"/>
                      <a:r>
                        <a:rPr lang="mk-MK" sz="1100" b="0" i="0" u="none" strike="noStrike">
                          <a:solidFill>
                            <a:srgbClr val="C00000"/>
                          </a:solidFill>
                          <a:latin typeface="Calibri"/>
                        </a:rPr>
                        <a:t>658,16</a:t>
                      </a:r>
                    </a:p>
                  </a:txBody>
                  <a:tcPr marL="9525" marR="9525" marT="9525" marB="0" anchor="ctr">
                    <a:lnL>
                      <a:noFill/>
                    </a:lnL>
                    <a:lnR>
                      <a:noFill/>
                    </a:lnR>
                    <a:lnT>
                      <a:noFill/>
                    </a:lnT>
                    <a:lnB>
                      <a:noFill/>
                    </a:lnB>
                    <a:solidFill>
                      <a:srgbClr val="C5BE97"/>
                    </a:solidFill>
                  </a:tcPr>
                </a:tc>
              </a:tr>
              <a:tr h="464779">
                <a:tc>
                  <a:txBody>
                    <a:bodyPr/>
                    <a:lstStyle/>
                    <a:p>
                      <a:pPr algn="l" fontAlgn="b"/>
                      <a:r>
                        <a:rPr lang="ru-RU" sz="1100" b="0" i="0" u="none" strike="noStrike">
                          <a:solidFill>
                            <a:srgbClr val="000000"/>
                          </a:solidFill>
                          <a:latin typeface="Calibri"/>
                        </a:rPr>
                        <a:t>Број на хоспитализирани пациенти просечно по лекар</a:t>
                      </a:r>
                    </a:p>
                  </a:txBody>
                  <a:tcPr marL="9525" marR="9525" marT="9525" marB="0" anchor="b">
                    <a:lnL>
                      <a:noFill/>
                    </a:lnL>
                    <a:lnR>
                      <a:noFill/>
                    </a:lnR>
                    <a:lnT>
                      <a:noFill/>
                    </a:lnT>
                    <a:lnB>
                      <a:noFill/>
                    </a:lnB>
                    <a:solidFill>
                      <a:srgbClr val="C5BE97"/>
                    </a:solidFill>
                  </a:tcPr>
                </a:tc>
                <a:tc>
                  <a:txBody>
                    <a:bodyPr/>
                    <a:lstStyle/>
                    <a:p>
                      <a:pPr algn="ctr" fontAlgn="ctr"/>
                      <a:r>
                        <a:rPr lang="mk-MK" sz="1100" b="0" i="0" u="none" strike="noStrike">
                          <a:solidFill>
                            <a:srgbClr val="C00000"/>
                          </a:solidFill>
                          <a:latin typeface="Calibri"/>
                        </a:rPr>
                        <a:t>230,8</a:t>
                      </a:r>
                    </a:p>
                  </a:txBody>
                  <a:tcPr marL="9525" marR="9525" marT="9525" marB="0" anchor="ctr">
                    <a:lnL>
                      <a:noFill/>
                    </a:lnL>
                    <a:lnR>
                      <a:noFill/>
                    </a:lnR>
                    <a:lnT>
                      <a:noFill/>
                    </a:lnT>
                    <a:lnB>
                      <a:noFill/>
                    </a:lnB>
                    <a:solidFill>
                      <a:srgbClr val="C5BE97"/>
                    </a:solidFill>
                  </a:tcPr>
                </a:tc>
                <a:tc>
                  <a:txBody>
                    <a:bodyPr/>
                    <a:lstStyle/>
                    <a:p>
                      <a:pPr algn="ctr" fontAlgn="ctr"/>
                      <a:r>
                        <a:rPr lang="mk-MK" sz="1100" b="0" i="0" u="none" strike="noStrike">
                          <a:solidFill>
                            <a:srgbClr val="C00000"/>
                          </a:solidFill>
                          <a:latin typeface="Calibri"/>
                        </a:rPr>
                        <a:t>232,6</a:t>
                      </a:r>
                    </a:p>
                  </a:txBody>
                  <a:tcPr marL="9525" marR="9525" marT="9525" marB="0" anchor="ctr">
                    <a:lnL>
                      <a:noFill/>
                    </a:lnL>
                    <a:lnR>
                      <a:noFill/>
                    </a:lnR>
                    <a:lnT>
                      <a:noFill/>
                    </a:lnT>
                    <a:lnB>
                      <a:noFill/>
                    </a:lnB>
                    <a:solidFill>
                      <a:srgbClr val="C5BE97"/>
                    </a:solidFill>
                  </a:tcPr>
                </a:tc>
              </a:tr>
              <a:tr h="464779">
                <a:tc>
                  <a:txBody>
                    <a:bodyPr/>
                    <a:lstStyle/>
                    <a:p>
                      <a:pPr algn="l" fontAlgn="b"/>
                      <a:r>
                        <a:rPr lang="ru-RU" sz="1100" b="0" i="0" u="none" strike="noStrike">
                          <a:solidFill>
                            <a:srgbClr val="000000"/>
                          </a:solidFill>
                          <a:latin typeface="Calibri"/>
                        </a:rPr>
                        <a:t>Просечни трошоци за лекови по пациент</a:t>
                      </a:r>
                    </a:p>
                  </a:txBody>
                  <a:tcPr marL="9525" marR="9525" marT="9525" marB="0" anchor="b">
                    <a:lnL>
                      <a:noFill/>
                    </a:lnL>
                    <a:lnR>
                      <a:noFill/>
                    </a:lnR>
                    <a:lnT>
                      <a:noFill/>
                    </a:lnT>
                    <a:lnB>
                      <a:noFill/>
                    </a:lnB>
                    <a:solidFill>
                      <a:srgbClr val="C5BE97"/>
                    </a:solidFill>
                  </a:tcPr>
                </a:tc>
                <a:tc>
                  <a:txBody>
                    <a:bodyPr/>
                    <a:lstStyle/>
                    <a:p>
                      <a:pPr algn="ctr" fontAlgn="ctr"/>
                      <a:r>
                        <a:rPr lang="mk-MK" sz="1100" b="0" i="0" u="none" strike="noStrike">
                          <a:solidFill>
                            <a:srgbClr val="000000"/>
                          </a:solidFill>
                          <a:latin typeface="Calibri"/>
                        </a:rPr>
                        <a:t>1333,18</a:t>
                      </a:r>
                    </a:p>
                  </a:txBody>
                  <a:tcPr marL="9525" marR="9525" marT="9525" marB="0" anchor="ctr">
                    <a:lnL>
                      <a:noFill/>
                    </a:lnL>
                    <a:lnR>
                      <a:noFill/>
                    </a:lnR>
                    <a:lnT>
                      <a:noFill/>
                    </a:lnT>
                    <a:lnB>
                      <a:noFill/>
                    </a:lnB>
                    <a:solidFill>
                      <a:srgbClr val="C5BE97"/>
                    </a:solidFill>
                  </a:tcPr>
                </a:tc>
                <a:tc>
                  <a:txBody>
                    <a:bodyPr/>
                    <a:lstStyle/>
                    <a:p>
                      <a:pPr algn="ctr" fontAlgn="ctr"/>
                      <a:r>
                        <a:rPr lang="mk-MK" sz="1100" b="0" i="0" u="none" strike="noStrike" dirty="0">
                          <a:solidFill>
                            <a:srgbClr val="000000"/>
                          </a:solidFill>
                          <a:latin typeface="Calibri"/>
                        </a:rPr>
                        <a:t>1422,55</a:t>
                      </a:r>
                    </a:p>
                  </a:txBody>
                  <a:tcPr marL="9525" marR="9525" marT="9525" marB="0" anchor="ctr">
                    <a:lnL>
                      <a:noFill/>
                    </a:lnL>
                    <a:lnR>
                      <a:noFill/>
                    </a:lnR>
                    <a:lnT>
                      <a:noFill/>
                    </a:lnT>
                    <a:lnB>
                      <a:noFill/>
                    </a:lnB>
                    <a:solidFill>
                      <a:srgbClr val="C5BE97"/>
                    </a:solidFill>
                  </a:tcPr>
                </a:tc>
              </a:tr>
            </a:tbl>
          </a:graphicData>
        </a:graphic>
      </p:graphicFrame>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251520" y="404664"/>
            <a:ext cx="8229600" cy="642938"/>
          </a:xfrm>
        </p:spPr>
        <p:txBody>
          <a:bodyPr rtlCol="0">
            <a:normAutofit/>
          </a:bodyPr>
          <a:lstStyle/>
          <a:p>
            <a:pPr fontAlgn="ctr"/>
            <a:r>
              <a:rPr lang="ru-RU" sz="2400" dirty="0" smtClean="0">
                <a:solidFill>
                  <a:schemeClr val="accent6">
                    <a:lumMod val="50000"/>
                  </a:schemeClr>
                </a:solidFill>
                <a:effectLst>
                  <a:outerShdw blurRad="50800" dist="38100" dir="10800000" algn="r" rotWithShape="0">
                    <a:prstClr val="black">
                      <a:alpha val="40000"/>
                    </a:prstClr>
                  </a:outerShdw>
                </a:effectLst>
              </a:rPr>
              <a:t>Број на пациенти по ДСГ по пол и просек болнички денови</a:t>
            </a:r>
            <a:endParaRPr lang="ru-RU" sz="2400" dirty="0">
              <a:solidFill>
                <a:schemeClr val="accent6">
                  <a:lumMod val="50000"/>
                </a:schemeClr>
              </a:solidFill>
              <a:effectLst>
                <a:outerShdw blurRad="50800" dist="38100" dir="10800000" algn="r" rotWithShape="0">
                  <a:prstClr val="black">
                    <a:alpha val="40000"/>
                  </a:prstClr>
                </a:outerShdw>
              </a:effectLst>
            </a:endParaRPr>
          </a:p>
        </p:txBody>
      </p:sp>
      <p:graphicFrame>
        <p:nvGraphicFramePr>
          <p:cNvPr id="5" name="Table 4"/>
          <p:cNvGraphicFramePr>
            <a:graphicFrameLocks noGrp="1"/>
          </p:cNvGraphicFramePr>
          <p:nvPr/>
        </p:nvGraphicFramePr>
        <p:xfrm>
          <a:off x="323526" y="1196750"/>
          <a:ext cx="8568956" cy="5328599"/>
        </p:xfrm>
        <a:graphic>
          <a:graphicData uri="http://schemas.openxmlformats.org/drawingml/2006/table">
            <a:tbl>
              <a:tblPr/>
              <a:tblGrid>
                <a:gridCol w="1299671"/>
                <a:gridCol w="685653"/>
                <a:gridCol w="654952"/>
                <a:gridCol w="886915"/>
                <a:gridCol w="726587"/>
                <a:gridCol w="791400"/>
                <a:gridCol w="808456"/>
                <a:gridCol w="654952"/>
                <a:gridCol w="654952"/>
                <a:gridCol w="654952"/>
                <a:gridCol w="750466"/>
              </a:tblGrid>
              <a:tr h="274670">
                <a:tc gridSpan="11">
                  <a:txBody>
                    <a:bodyPr/>
                    <a:lstStyle/>
                    <a:p>
                      <a:pPr algn="ctr" fontAlgn="ctr"/>
                      <a:r>
                        <a:rPr lang="ru-RU" sz="1000" b="0" i="0" u="none" strike="noStrike" dirty="0">
                          <a:solidFill>
                            <a:srgbClr val="FFFFFF"/>
                          </a:solidFill>
                          <a:latin typeface="Calibri"/>
                        </a:rPr>
                        <a:t>Број на пациенти по ДСГ по пол и просек болнички денови</a:t>
                      </a:r>
                    </a:p>
                  </a:txBody>
                  <a:tcPr marL="7292" marR="7292" marT="7292" marB="0" anchor="ctr">
                    <a:lnL>
                      <a:noFill/>
                    </a:lnL>
                    <a:lnR>
                      <a:noFill/>
                    </a:lnR>
                    <a:lnT>
                      <a:noFill/>
                    </a:lnT>
                    <a:lnB>
                      <a:noFill/>
                    </a:lnB>
                    <a:solidFill>
                      <a:srgbClr val="974807"/>
                    </a:solidFill>
                  </a:tcPr>
                </a:tc>
                <a:tc hMerge="1">
                  <a:txBody>
                    <a:bodyPr/>
                    <a:lstStyle/>
                    <a:p>
                      <a:endParaRPr lang="mk-MK"/>
                    </a:p>
                  </a:txBody>
                  <a:tcPr/>
                </a:tc>
                <a:tc hMerge="1">
                  <a:txBody>
                    <a:bodyPr/>
                    <a:lstStyle/>
                    <a:p>
                      <a:endParaRPr lang="mk-MK"/>
                    </a:p>
                  </a:txBody>
                  <a:tcPr/>
                </a:tc>
                <a:tc hMerge="1">
                  <a:txBody>
                    <a:bodyPr/>
                    <a:lstStyle/>
                    <a:p>
                      <a:endParaRPr lang="mk-MK"/>
                    </a:p>
                  </a:txBody>
                  <a:tcPr/>
                </a:tc>
                <a:tc hMerge="1">
                  <a:txBody>
                    <a:bodyPr/>
                    <a:lstStyle/>
                    <a:p>
                      <a:endParaRPr lang="mk-MK"/>
                    </a:p>
                  </a:txBody>
                  <a:tcPr/>
                </a:tc>
                <a:tc hMerge="1">
                  <a:txBody>
                    <a:bodyPr/>
                    <a:lstStyle/>
                    <a:p>
                      <a:endParaRPr lang="mk-MK"/>
                    </a:p>
                  </a:txBody>
                  <a:tcPr/>
                </a:tc>
                <a:tc hMerge="1">
                  <a:txBody>
                    <a:bodyPr/>
                    <a:lstStyle/>
                    <a:p>
                      <a:endParaRPr lang="mk-MK"/>
                    </a:p>
                  </a:txBody>
                  <a:tcPr/>
                </a:tc>
                <a:tc hMerge="1">
                  <a:txBody>
                    <a:bodyPr/>
                    <a:lstStyle/>
                    <a:p>
                      <a:endParaRPr lang="mk-MK"/>
                    </a:p>
                  </a:txBody>
                  <a:tcPr/>
                </a:tc>
                <a:tc hMerge="1">
                  <a:txBody>
                    <a:bodyPr/>
                    <a:lstStyle/>
                    <a:p>
                      <a:endParaRPr lang="mk-MK"/>
                    </a:p>
                  </a:txBody>
                  <a:tcPr/>
                </a:tc>
                <a:tc hMerge="1">
                  <a:txBody>
                    <a:bodyPr/>
                    <a:lstStyle/>
                    <a:p>
                      <a:endParaRPr lang="mk-MK"/>
                    </a:p>
                  </a:txBody>
                  <a:tcPr/>
                </a:tc>
                <a:tc hMerge="1">
                  <a:txBody>
                    <a:bodyPr/>
                    <a:lstStyle/>
                    <a:p>
                      <a:endParaRPr lang="mk-MK"/>
                    </a:p>
                  </a:txBody>
                  <a:tcPr/>
                </a:tc>
              </a:tr>
              <a:tr h="219736">
                <a:tc>
                  <a:txBody>
                    <a:bodyPr/>
                    <a:lstStyle/>
                    <a:p>
                      <a:pPr algn="l" fontAlgn="b"/>
                      <a:r>
                        <a:rPr lang="mk-MK" sz="1000" b="0" i="0" u="none" strike="noStrike" dirty="0">
                          <a:solidFill>
                            <a:srgbClr val="FFFFFF"/>
                          </a:solidFill>
                          <a:latin typeface="Calibri"/>
                        </a:rPr>
                        <a:t> </a:t>
                      </a:r>
                    </a:p>
                  </a:txBody>
                  <a:tcPr marL="7292" marR="7292" marT="7292" marB="0" anchor="b">
                    <a:lnL>
                      <a:noFill/>
                    </a:lnL>
                    <a:lnR>
                      <a:noFill/>
                    </a:lnR>
                    <a:lnT>
                      <a:noFill/>
                    </a:lnT>
                    <a:lnB>
                      <a:noFill/>
                    </a:lnB>
                    <a:solidFill>
                      <a:srgbClr val="974807"/>
                    </a:solidFill>
                  </a:tcPr>
                </a:tc>
                <a:tc gridSpan="5">
                  <a:txBody>
                    <a:bodyPr/>
                    <a:lstStyle/>
                    <a:p>
                      <a:pPr algn="ctr" fontAlgn="ctr"/>
                      <a:r>
                        <a:rPr lang="ru-RU" sz="1000" b="1" i="0" u="none" strike="noStrike">
                          <a:solidFill>
                            <a:srgbClr val="FFFFFF"/>
                          </a:solidFill>
                          <a:latin typeface="Calibri"/>
                        </a:rPr>
                        <a:t>За периодот од 01.01.2009 до 31.12.2009</a:t>
                      </a:r>
                    </a:p>
                  </a:txBody>
                  <a:tcPr marL="7292" marR="7292" marT="7292" marB="0" anchor="ctr">
                    <a:lnL>
                      <a:noFill/>
                    </a:lnL>
                    <a:lnR>
                      <a:noFill/>
                    </a:lnR>
                    <a:lnT>
                      <a:noFill/>
                    </a:lnT>
                    <a:lnB>
                      <a:noFill/>
                    </a:lnB>
                    <a:solidFill>
                      <a:srgbClr val="E46D0A"/>
                    </a:solidFill>
                  </a:tcPr>
                </a:tc>
                <a:tc hMerge="1">
                  <a:txBody>
                    <a:bodyPr/>
                    <a:lstStyle/>
                    <a:p>
                      <a:endParaRPr lang="mk-MK"/>
                    </a:p>
                  </a:txBody>
                  <a:tcPr/>
                </a:tc>
                <a:tc hMerge="1">
                  <a:txBody>
                    <a:bodyPr/>
                    <a:lstStyle/>
                    <a:p>
                      <a:endParaRPr lang="mk-MK"/>
                    </a:p>
                  </a:txBody>
                  <a:tcPr/>
                </a:tc>
                <a:tc hMerge="1">
                  <a:txBody>
                    <a:bodyPr/>
                    <a:lstStyle/>
                    <a:p>
                      <a:endParaRPr lang="mk-MK"/>
                    </a:p>
                  </a:txBody>
                  <a:tcPr/>
                </a:tc>
                <a:tc hMerge="1">
                  <a:txBody>
                    <a:bodyPr/>
                    <a:lstStyle/>
                    <a:p>
                      <a:endParaRPr lang="mk-MK"/>
                    </a:p>
                  </a:txBody>
                  <a:tcPr/>
                </a:tc>
                <a:tc gridSpan="5">
                  <a:txBody>
                    <a:bodyPr/>
                    <a:lstStyle/>
                    <a:p>
                      <a:pPr algn="ctr" fontAlgn="ctr"/>
                      <a:r>
                        <a:rPr lang="ru-RU" sz="1000" b="1" i="0" u="none" strike="noStrike" dirty="0">
                          <a:solidFill>
                            <a:srgbClr val="000000"/>
                          </a:solidFill>
                          <a:latin typeface="Calibri"/>
                        </a:rPr>
                        <a:t>За периодот од </a:t>
                      </a:r>
                      <a:r>
                        <a:rPr lang="ru-RU" sz="1000" b="1" i="0" u="none" strike="noStrike" dirty="0" smtClean="0">
                          <a:solidFill>
                            <a:srgbClr val="000000"/>
                          </a:solidFill>
                          <a:latin typeface="Calibri"/>
                        </a:rPr>
                        <a:t>01.01.2010 </a:t>
                      </a:r>
                      <a:r>
                        <a:rPr lang="ru-RU" sz="1000" b="1" i="0" u="none" strike="noStrike" dirty="0">
                          <a:solidFill>
                            <a:srgbClr val="000000"/>
                          </a:solidFill>
                          <a:latin typeface="Calibri"/>
                        </a:rPr>
                        <a:t>до </a:t>
                      </a:r>
                      <a:r>
                        <a:rPr lang="ru-RU" sz="1000" b="1" i="0" u="none" strike="noStrike" dirty="0" smtClean="0">
                          <a:solidFill>
                            <a:srgbClr val="000000"/>
                          </a:solidFill>
                          <a:latin typeface="Calibri"/>
                        </a:rPr>
                        <a:t>31.12.2010</a:t>
                      </a:r>
                      <a:endParaRPr lang="ru-RU" sz="1000" b="1" i="0" u="none" strike="noStrike" dirty="0">
                        <a:solidFill>
                          <a:srgbClr val="000000"/>
                        </a:solidFill>
                        <a:latin typeface="Calibri"/>
                      </a:endParaRPr>
                    </a:p>
                  </a:txBody>
                  <a:tcPr marL="7292" marR="7292" marT="7292" marB="0" anchor="ctr">
                    <a:lnL>
                      <a:noFill/>
                    </a:lnL>
                    <a:lnR>
                      <a:noFill/>
                    </a:lnR>
                    <a:lnT>
                      <a:noFill/>
                    </a:lnT>
                    <a:lnB>
                      <a:noFill/>
                    </a:lnB>
                    <a:solidFill>
                      <a:srgbClr val="FAC090"/>
                    </a:solidFill>
                  </a:tcPr>
                </a:tc>
                <a:tc hMerge="1">
                  <a:txBody>
                    <a:bodyPr/>
                    <a:lstStyle/>
                    <a:p>
                      <a:endParaRPr lang="mk-MK"/>
                    </a:p>
                  </a:txBody>
                  <a:tcPr/>
                </a:tc>
                <a:tc hMerge="1">
                  <a:txBody>
                    <a:bodyPr/>
                    <a:lstStyle/>
                    <a:p>
                      <a:endParaRPr lang="mk-MK"/>
                    </a:p>
                  </a:txBody>
                  <a:tcPr/>
                </a:tc>
                <a:tc hMerge="1">
                  <a:txBody>
                    <a:bodyPr/>
                    <a:lstStyle/>
                    <a:p>
                      <a:endParaRPr lang="mk-MK"/>
                    </a:p>
                  </a:txBody>
                  <a:tcPr/>
                </a:tc>
                <a:tc hMerge="1">
                  <a:txBody>
                    <a:bodyPr/>
                    <a:lstStyle/>
                    <a:p>
                      <a:endParaRPr lang="mk-MK"/>
                    </a:p>
                  </a:txBody>
                  <a:tcPr/>
                </a:tc>
              </a:tr>
              <a:tr h="659209">
                <a:tc>
                  <a:txBody>
                    <a:bodyPr/>
                    <a:lstStyle/>
                    <a:p>
                      <a:pPr algn="ctr" fontAlgn="ctr"/>
                      <a:r>
                        <a:rPr lang="mk-MK" sz="1000" b="0" i="0" u="none" strike="noStrike" dirty="0">
                          <a:solidFill>
                            <a:srgbClr val="FFFFFF"/>
                          </a:solidFill>
                          <a:latin typeface="Calibri"/>
                        </a:rPr>
                        <a:t>Шифра</a:t>
                      </a:r>
                    </a:p>
                  </a:txBody>
                  <a:tcPr marL="7292" marR="7292" marT="7292" marB="0" anchor="ctr">
                    <a:lnL>
                      <a:noFill/>
                    </a:lnL>
                    <a:lnR>
                      <a:noFill/>
                    </a:lnR>
                    <a:lnT>
                      <a:noFill/>
                    </a:lnT>
                    <a:lnB>
                      <a:noFill/>
                    </a:lnB>
                    <a:solidFill>
                      <a:srgbClr val="974807"/>
                    </a:solidFill>
                  </a:tcPr>
                </a:tc>
                <a:tc>
                  <a:txBody>
                    <a:bodyPr/>
                    <a:lstStyle/>
                    <a:p>
                      <a:pPr algn="ctr" fontAlgn="ctr"/>
                      <a:r>
                        <a:rPr lang="mk-MK" sz="1000" b="0" i="0" u="none" strike="noStrike" dirty="0">
                          <a:solidFill>
                            <a:srgbClr val="FFFFFF"/>
                          </a:solidFill>
                          <a:latin typeface="Calibri"/>
                        </a:rPr>
                        <a:t>вкупно пациенти</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a:solidFill>
                            <a:srgbClr val="FFFFFF"/>
                          </a:solidFill>
                          <a:latin typeface="Calibri"/>
                        </a:rPr>
                        <a:t>Машки</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a:solidFill>
                            <a:srgbClr val="FFFFFF"/>
                          </a:solidFill>
                          <a:latin typeface="Calibri"/>
                        </a:rPr>
                        <a:t>Женски</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a:solidFill>
                            <a:srgbClr val="FFFFFF"/>
                          </a:solidFill>
                          <a:latin typeface="Calibri"/>
                        </a:rPr>
                        <a:t> Вкупно бол. ден.</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a:solidFill>
                            <a:srgbClr val="FFFFFF"/>
                          </a:solidFill>
                          <a:latin typeface="Calibri"/>
                        </a:rPr>
                        <a:t>Просечно бол. ден.</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a:solidFill>
                            <a:srgbClr val="000000"/>
                          </a:solidFill>
                          <a:latin typeface="Calibri"/>
                        </a:rPr>
                        <a:t>вкупно пациенти</a:t>
                      </a:r>
                    </a:p>
                  </a:txBody>
                  <a:tcPr marL="7292" marR="7292" marT="7292" marB="0" anchor="ctr">
                    <a:lnL>
                      <a:noFill/>
                    </a:lnL>
                    <a:lnR>
                      <a:noFill/>
                    </a:lnR>
                    <a:lnT>
                      <a:noFill/>
                    </a:lnT>
                    <a:lnB>
                      <a:noFill/>
                    </a:lnB>
                    <a:solidFill>
                      <a:srgbClr val="FAC090"/>
                    </a:solidFill>
                  </a:tcPr>
                </a:tc>
                <a:tc>
                  <a:txBody>
                    <a:bodyPr/>
                    <a:lstStyle/>
                    <a:p>
                      <a:pPr algn="ctr" fontAlgn="ctr"/>
                      <a:r>
                        <a:rPr lang="mk-MK" sz="1000" b="0" i="0" u="none" strike="noStrike">
                          <a:solidFill>
                            <a:srgbClr val="000000"/>
                          </a:solidFill>
                          <a:latin typeface="Calibri"/>
                        </a:rPr>
                        <a:t>Машки</a:t>
                      </a:r>
                    </a:p>
                  </a:txBody>
                  <a:tcPr marL="7292" marR="7292" marT="7292" marB="0" anchor="ctr">
                    <a:lnL>
                      <a:noFill/>
                    </a:lnL>
                    <a:lnR>
                      <a:noFill/>
                    </a:lnR>
                    <a:lnT>
                      <a:noFill/>
                    </a:lnT>
                    <a:lnB>
                      <a:noFill/>
                    </a:lnB>
                    <a:solidFill>
                      <a:srgbClr val="FAC090"/>
                    </a:solidFill>
                  </a:tcPr>
                </a:tc>
                <a:tc>
                  <a:txBody>
                    <a:bodyPr/>
                    <a:lstStyle/>
                    <a:p>
                      <a:pPr algn="ctr" fontAlgn="ctr"/>
                      <a:r>
                        <a:rPr lang="mk-MK" sz="1000" b="0" i="0" u="none" strike="noStrike">
                          <a:solidFill>
                            <a:srgbClr val="000000"/>
                          </a:solidFill>
                          <a:latin typeface="Calibri"/>
                        </a:rPr>
                        <a:t>Женски</a:t>
                      </a:r>
                    </a:p>
                  </a:txBody>
                  <a:tcPr marL="7292" marR="7292" marT="7292" marB="0" anchor="ctr">
                    <a:lnL>
                      <a:noFill/>
                    </a:lnL>
                    <a:lnR>
                      <a:noFill/>
                    </a:lnR>
                    <a:lnT>
                      <a:noFill/>
                    </a:lnT>
                    <a:lnB>
                      <a:noFill/>
                    </a:lnB>
                    <a:solidFill>
                      <a:srgbClr val="FAC090"/>
                    </a:solidFill>
                  </a:tcPr>
                </a:tc>
                <a:tc>
                  <a:txBody>
                    <a:bodyPr/>
                    <a:lstStyle/>
                    <a:p>
                      <a:pPr algn="ctr" fontAlgn="ctr"/>
                      <a:r>
                        <a:rPr lang="mk-MK" sz="1000" b="0" i="0" u="none" strike="noStrike">
                          <a:solidFill>
                            <a:srgbClr val="000000"/>
                          </a:solidFill>
                          <a:latin typeface="Calibri"/>
                        </a:rPr>
                        <a:t> Вкупно бол. ден.</a:t>
                      </a:r>
                    </a:p>
                  </a:txBody>
                  <a:tcPr marL="7292" marR="7292" marT="7292" marB="0" anchor="ctr">
                    <a:lnL>
                      <a:noFill/>
                    </a:lnL>
                    <a:lnR>
                      <a:noFill/>
                    </a:lnR>
                    <a:lnT>
                      <a:noFill/>
                    </a:lnT>
                    <a:lnB>
                      <a:noFill/>
                    </a:lnB>
                    <a:solidFill>
                      <a:srgbClr val="FAC090"/>
                    </a:solidFill>
                  </a:tcPr>
                </a:tc>
                <a:tc>
                  <a:txBody>
                    <a:bodyPr/>
                    <a:lstStyle/>
                    <a:p>
                      <a:pPr algn="ctr" fontAlgn="ctr"/>
                      <a:r>
                        <a:rPr lang="mk-MK" sz="1000" b="0" i="0" u="none" strike="noStrike">
                          <a:solidFill>
                            <a:srgbClr val="000000"/>
                          </a:solidFill>
                          <a:latin typeface="Calibri"/>
                        </a:rPr>
                        <a:t>Просечно бол. ден.</a:t>
                      </a:r>
                    </a:p>
                  </a:txBody>
                  <a:tcPr marL="7292" marR="7292" marT="7292" marB="0" anchor="ctr">
                    <a:lnL>
                      <a:noFill/>
                    </a:lnL>
                    <a:lnR>
                      <a:noFill/>
                    </a:lnR>
                    <a:lnT>
                      <a:noFill/>
                    </a:lnT>
                    <a:lnB>
                      <a:noFill/>
                    </a:lnB>
                    <a:solidFill>
                      <a:srgbClr val="FAC090"/>
                    </a:solidFill>
                  </a:tcPr>
                </a:tc>
              </a:tr>
              <a:tr h="219736">
                <a:tc>
                  <a:txBody>
                    <a:bodyPr/>
                    <a:lstStyle/>
                    <a:p>
                      <a:pPr algn="ctr" fontAlgn="ctr"/>
                      <a:r>
                        <a:rPr lang="en-US" sz="1000" b="0" i="0" u="none" strike="noStrike">
                          <a:solidFill>
                            <a:srgbClr val="FFFFFF"/>
                          </a:solidFill>
                          <a:latin typeface="Calibri"/>
                        </a:rPr>
                        <a:t>E62B</a:t>
                      </a:r>
                    </a:p>
                  </a:txBody>
                  <a:tcPr marL="7292" marR="7292" marT="7292" marB="0" anchor="ctr">
                    <a:lnL>
                      <a:noFill/>
                    </a:lnL>
                    <a:lnR>
                      <a:noFill/>
                    </a:lnR>
                    <a:lnT>
                      <a:noFill/>
                    </a:lnT>
                    <a:lnB>
                      <a:noFill/>
                    </a:lnB>
                    <a:solidFill>
                      <a:srgbClr val="974807"/>
                    </a:solidFill>
                  </a:tcPr>
                </a:tc>
                <a:tc>
                  <a:txBody>
                    <a:bodyPr/>
                    <a:lstStyle/>
                    <a:p>
                      <a:pPr algn="ctr" fontAlgn="ctr"/>
                      <a:r>
                        <a:rPr lang="mk-MK" sz="1000" b="0" i="0" u="none" strike="noStrike">
                          <a:solidFill>
                            <a:srgbClr val="FFFFFF"/>
                          </a:solidFill>
                          <a:latin typeface="Calibri"/>
                        </a:rPr>
                        <a:t>30</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a:solidFill>
                            <a:srgbClr val="FFFFFF"/>
                          </a:solidFill>
                          <a:latin typeface="Calibri"/>
                        </a:rPr>
                        <a:t>21</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a:solidFill>
                            <a:srgbClr val="FFFFFF"/>
                          </a:solidFill>
                          <a:latin typeface="Calibri"/>
                        </a:rPr>
                        <a:t>9</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a:solidFill>
                            <a:srgbClr val="FFFFFF"/>
                          </a:solidFill>
                          <a:latin typeface="Calibri"/>
                        </a:rPr>
                        <a:t>466</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a:solidFill>
                            <a:srgbClr val="FFFFFF"/>
                          </a:solidFill>
                          <a:latin typeface="Calibri"/>
                        </a:rPr>
                        <a:t>15,53</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a:solidFill>
                            <a:srgbClr val="000000"/>
                          </a:solidFill>
                          <a:latin typeface="Calibri"/>
                        </a:rPr>
                        <a:t>29</a:t>
                      </a:r>
                    </a:p>
                  </a:txBody>
                  <a:tcPr marL="7292" marR="7292" marT="7292" marB="0" anchor="ctr">
                    <a:lnL>
                      <a:noFill/>
                    </a:lnL>
                    <a:lnR>
                      <a:noFill/>
                    </a:lnR>
                    <a:lnT>
                      <a:noFill/>
                    </a:lnT>
                    <a:lnB>
                      <a:noFill/>
                    </a:lnB>
                    <a:solidFill>
                      <a:srgbClr val="FAC090"/>
                    </a:solidFill>
                  </a:tcPr>
                </a:tc>
                <a:tc>
                  <a:txBody>
                    <a:bodyPr/>
                    <a:lstStyle/>
                    <a:p>
                      <a:pPr algn="ctr" fontAlgn="ctr"/>
                      <a:r>
                        <a:rPr lang="mk-MK" sz="1000" b="0" i="0" u="none" strike="noStrike">
                          <a:solidFill>
                            <a:srgbClr val="000000"/>
                          </a:solidFill>
                          <a:latin typeface="Calibri"/>
                        </a:rPr>
                        <a:t>21</a:t>
                      </a:r>
                    </a:p>
                  </a:txBody>
                  <a:tcPr marL="7292" marR="7292" marT="7292" marB="0" anchor="ctr">
                    <a:lnL>
                      <a:noFill/>
                    </a:lnL>
                    <a:lnR>
                      <a:noFill/>
                    </a:lnR>
                    <a:lnT>
                      <a:noFill/>
                    </a:lnT>
                    <a:lnB>
                      <a:noFill/>
                    </a:lnB>
                    <a:solidFill>
                      <a:srgbClr val="FAC090"/>
                    </a:solidFill>
                  </a:tcPr>
                </a:tc>
                <a:tc>
                  <a:txBody>
                    <a:bodyPr/>
                    <a:lstStyle/>
                    <a:p>
                      <a:pPr algn="ctr" fontAlgn="ctr"/>
                      <a:r>
                        <a:rPr lang="mk-MK" sz="1000" b="0" i="0" u="none" strike="noStrike">
                          <a:solidFill>
                            <a:srgbClr val="000000"/>
                          </a:solidFill>
                          <a:latin typeface="Calibri"/>
                        </a:rPr>
                        <a:t>8</a:t>
                      </a:r>
                    </a:p>
                  </a:txBody>
                  <a:tcPr marL="7292" marR="7292" marT="7292" marB="0" anchor="ctr">
                    <a:lnL>
                      <a:noFill/>
                    </a:lnL>
                    <a:lnR>
                      <a:noFill/>
                    </a:lnR>
                    <a:lnT>
                      <a:noFill/>
                    </a:lnT>
                    <a:lnB>
                      <a:noFill/>
                    </a:lnB>
                    <a:solidFill>
                      <a:srgbClr val="FAC090"/>
                    </a:solidFill>
                  </a:tcPr>
                </a:tc>
                <a:tc>
                  <a:txBody>
                    <a:bodyPr/>
                    <a:lstStyle/>
                    <a:p>
                      <a:pPr algn="ctr" fontAlgn="ctr"/>
                      <a:r>
                        <a:rPr lang="mk-MK" sz="1000" b="0" i="0" u="none" strike="noStrike">
                          <a:solidFill>
                            <a:srgbClr val="000000"/>
                          </a:solidFill>
                          <a:latin typeface="Calibri"/>
                        </a:rPr>
                        <a:t>532</a:t>
                      </a:r>
                    </a:p>
                  </a:txBody>
                  <a:tcPr marL="7292" marR="7292" marT="7292" marB="0" anchor="ctr">
                    <a:lnL>
                      <a:noFill/>
                    </a:lnL>
                    <a:lnR>
                      <a:noFill/>
                    </a:lnR>
                    <a:lnT>
                      <a:noFill/>
                    </a:lnT>
                    <a:lnB>
                      <a:noFill/>
                    </a:lnB>
                    <a:solidFill>
                      <a:srgbClr val="FAC090"/>
                    </a:solidFill>
                  </a:tcPr>
                </a:tc>
                <a:tc>
                  <a:txBody>
                    <a:bodyPr/>
                    <a:lstStyle/>
                    <a:p>
                      <a:pPr algn="ctr" fontAlgn="ctr"/>
                      <a:r>
                        <a:rPr lang="mk-MK" sz="1000" b="0" i="0" u="none" strike="noStrike">
                          <a:solidFill>
                            <a:srgbClr val="000000"/>
                          </a:solidFill>
                          <a:latin typeface="Calibri"/>
                        </a:rPr>
                        <a:t>18,34</a:t>
                      </a:r>
                    </a:p>
                  </a:txBody>
                  <a:tcPr marL="7292" marR="7292" marT="7292" marB="0" anchor="ctr">
                    <a:lnL>
                      <a:noFill/>
                    </a:lnL>
                    <a:lnR>
                      <a:noFill/>
                    </a:lnR>
                    <a:lnT>
                      <a:noFill/>
                    </a:lnT>
                    <a:lnB>
                      <a:noFill/>
                    </a:lnB>
                    <a:solidFill>
                      <a:srgbClr val="FAC090"/>
                    </a:solidFill>
                  </a:tcPr>
                </a:tc>
              </a:tr>
              <a:tr h="219736">
                <a:tc>
                  <a:txBody>
                    <a:bodyPr/>
                    <a:lstStyle/>
                    <a:p>
                      <a:pPr algn="ctr" fontAlgn="ctr"/>
                      <a:r>
                        <a:rPr lang="en-US" sz="1000" b="0" i="0" u="none" strike="noStrike">
                          <a:solidFill>
                            <a:srgbClr val="FFFFFF"/>
                          </a:solidFill>
                          <a:latin typeface="Calibri"/>
                        </a:rPr>
                        <a:t>E62C</a:t>
                      </a:r>
                    </a:p>
                  </a:txBody>
                  <a:tcPr marL="7292" marR="7292" marT="7292" marB="0" anchor="ctr">
                    <a:lnL>
                      <a:noFill/>
                    </a:lnL>
                    <a:lnR>
                      <a:noFill/>
                    </a:lnR>
                    <a:lnT>
                      <a:noFill/>
                    </a:lnT>
                    <a:lnB>
                      <a:noFill/>
                    </a:lnB>
                    <a:solidFill>
                      <a:srgbClr val="974807"/>
                    </a:solidFill>
                  </a:tcPr>
                </a:tc>
                <a:tc>
                  <a:txBody>
                    <a:bodyPr/>
                    <a:lstStyle/>
                    <a:p>
                      <a:pPr algn="ctr" fontAlgn="ctr"/>
                      <a:r>
                        <a:rPr lang="mk-MK" sz="1000" b="0" i="0" u="none" strike="noStrike">
                          <a:solidFill>
                            <a:srgbClr val="FFFFFF"/>
                          </a:solidFill>
                          <a:latin typeface="Calibri"/>
                        </a:rPr>
                        <a:t>26</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dirty="0">
                          <a:solidFill>
                            <a:srgbClr val="FFFFFF"/>
                          </a:solidFill>
                          <a:latin typeface="Calibri"/>
                        </a:rPr>
                        <a:t>16</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a:solidFill>
                            <a:srgbClr val="FFFFFF"/>
                          </a:solidFill>
                          <a:latin typeface="Calibri"/>
                        </a:rPr>
                        <a:t>10</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a:solidFill>
                            <a:srgbClr val="FFFFFF"/>
                          </a:solidFill>
                          <a:latin typeface="Calibri"/>
                        </a:rPr>
                        <a:t>439</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a:solidFill>
                            <a:srgbClr val="FFFFFF"/>
                          </a:solidFill>
                          <a:latin typeface="Calibri"/>
                        </a:rPr>
                        <a:t>16,88</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a:solidFill>
                            <a:srgbClr val="000000"/>
                          </a:solidFill>
                          <a:latin typeface="Calibri"/>
                        </a:rPr>
                        <a:t>39</a:t>
                      </a:r>
                    </a:p>
                  </a:txBody>
                  <a:tcPr marL="7292" marR="7292" marT="7292" marB="0" anchor="ctr">
                    <a:lnL>
                      <a:noFill/>
                    </a:lnL>
                    <a:lnR>
                      <a:noFill/>
                    </a:lnR>
                    <a:lnT>
                      <a:noFill/>
                    </a:lnT>
                    <a:lnB>
                      <a:noFill/>
                    </a:lnB>
                    <a:solidFill>
                      <a:srgbClr val="FAC090"/>
                    </a:solidFill>
                  </a:tcPr>
                </a:tc>
                <a:tc>
                  <a:txBody>
                    <a:bodyPr/>
                    <a:lstStyle/>
                    <a:p>
                      <a:pPr algn="ctr" fontAlgn="ctr"/>
                      <a:r>
                        <a:rPr lang="mk-MK" sz="1000" b="0" i="0" u="none" strike="noStrike">
                          <a:solidFill>
                            <a:srgbClr val="000000"/>
                          </a:solidFill>
                          <a:latin typeface="Calibri"/>
                        </a:rPr>
                        <a:t>28</a:t>
                      </a:r>
                    </a:p>
                  </a:txBody>
                  <a:tcPr marL="7292" marR="7292" marT="7292" marB="0" anchor="ctr">
                    <a:lnL>
                      <a:noFill/>
                    </a:lnL>
                    <a:lnR>
                      <a:noFill/>
                    </a:lnR>
                    <a:lnT>
                      <a:noFill/>
                    </a:lnT>
                    <a:lnB>
                      <a:noFill/>
                    </a:lnB>
                    <a:solidFill>
                      <a:srgbClr val="FAC090"/>
                    </a:solidFill>
                  </a:tcPr>
                </a:tc>
                <a:tc>
                  <a:txBody>
                    <a:bodyPr/>
                    <a:lstStyle/>
                    <a:p>
                      <a:pPr algn="ctr" fontAlgn="ctr"/>
                      <a:r>
                        <a:rPr lang="mk-MK" sz="1000" b="0" i="0" u="none" strike="noStrike">
                          <a:solidFill>
                            <a:srgbClr val="000000"/>
                          </a:solidFill>
                          <a:latin typeface="Calibri"/>
                        </a:rPr>
                        <a:t>11</a:t>
                      </a:r>
                    </a:p>
                  </a:txBody>
                  <a:tcPr marL="7292" marR="7292" marT="7292" marB="0" anchor="ctr">
                    <a:lnL>
                      <a:noFill/>
                    </a:lnL>
                    <a:lnR>
                      <a:noFill/>
                    </a:lnR>
                    <a:lnT>
                      <a:noFill/>
                    </a:lnT>
                    <a:lnB>
                      <a:noFill/>
                    </a:lnB>
                    <a:solidFill>
                      <a:srgbClr val="FAC090"/>
                    </a:solidFill>
                  </a:tcPr>
                </a:tc>
                <a:tc>
                  <a:txBody>
                    <a:bodyPr/>
                    <a:lstStyle/>
                    <a:p>
                      <a:pPr algn="ctr" fontAlgn="ctr"/>
                      <a:r>
                        <a:rPr lang="mk-MK" sz="1000" b="0" i="0" u="none" strike="noStrike" dirty="0">
                          <a:solidFill>
                            <a:srgbClr val="000000"/>
                          </a:solidFill>
                          <a:latin typeface="Calibri"/>
                        </a:rPr>
                        <a:t>592</a:t>
                      </a:r>
                    </a:p>
                  </a:txBody>
                  <a:tcPr marL="7292" marR="7292" marT="7292" marB="0" anchor="ctr">
                    <a:lnL>
                      <a:noFill/>
                    </a:lnL>
                    <a:lnR>
                      <a:noFill/>
                    </a:lnR>
                    <a:lnT>
                      <a:noFill/>
                    </a:lnT>
                    <a:lnB>
                      <a:noFill/>
                    </a:lnB>
                    <a:solidFill>
                      <a:srgbClr val="FAC090"/>
                    </a:solidFill>
                  </a:tcPr>
                </a:tc>
                <a:tc>
                  <a:txBody>
                    <a:bodyPr/>
                    <a:lstStyle/>
                    <a:p>
                      <a:pPr algn="ctr" fontAlgn="ctr"/>
                      <a:r>
                        <a:rPr lang="mk-MK" sz="1000" b="0" i="0" u="none" strike="noStrike">
                          <a:solidFill>
                            <a:srgbClr val="000000"/>
                          </a:solidFill>
                          <a:latin typeface="Calibri"/>
                        </a:rPr>
                        <a:t>15,18</a:t>
                      </a:r>
                    </a:p>
                  </a:txBody>
                  <a:tcPr marL="7292" marR="7292" marT="7292" marB="0" anchor="ctr">
                    <a:lnL>
                      <a:noFill/>
                    </a:lnL>
                    <a:lnR>
                      <a:noFill/>
                    </a:lnR>
                    <a:lnT>
                      <a:noFill/>
                    </a:lnT>
                    <a:lnB>
                      <a:noFill/>
                    </a:lnB>
                    <a:solidFill>
                      <a:srgbClr val="FAC090"/>
                    </a:solidFill>
                  </a:tcPr>
                </a:tc>
              </a:tr>
              <a:tr h="219736">
                <a:tc>
                  <a:txBody>
                    <a:bodyPr/>
                    <a:lstStyle/>
                    <a:p>
                      <a:pPr algn="ctr" fontAlgn="ctr"/>
                      <a:r>
                        <a:rPr lang="en-US" sz="1000" b="0" i="0" u="none" strike="noStrike">
                          <a:solidFill>
                            <a:srgbClr val="FFFFFF"/>
                          </a:solidFill>
                          <a:latin typeface="Calibri"/>
                        </a:rPr>
                        <a:t>E65A</a:t>
                      </a:r>
                    </a:p>
                  </a:txBody>
                  <a:tcPr marL="7292" marR="7292" marT="7292" marB="0" anchor="ctr">
                    <a:lnL>
                      <a:noFill/>
                    </a:lnL>
                    <a:lnR>
                      <a:noFill/>
                    </a:lnR>
                    <a:lnT>
                      <a:noFill/>
                    </a:lnT>
                    <a:lnB>
                      <a:noFill/>
                    </a:lnB>
                    <a:solidFill>
                      <a:srgbClr val="974807"/>
                    </a:solidFill>
                  </a:tcPr>
                </a:tc>
                <a:tc>
                  <a:txBody>
                    <a:bodyPr/>
                    <a:lstStyle/>
                    <a:p>
                      <a:pPr algn="ctr" fontAlgn="ctr"/>
                      <a:r>
                        <a:rPr lang="mk-MK" sz="1000" b="0" i="0" u="none" strike="noStrike">
                          <a:solidFill>
                            <a:srgbClr val="FFFFFF"/>
                          </a:solidFill>
                          <a:latin typeface="Calibri"/>
                        </a:rPr>
                        <a:t>400</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a:solidFill>
                            <a:srgbClr val="FFFFFF"/>
                          </a:solidFill>
                          <a:latin typeface="Calibri"/>
                        </a:rPr>
                        <a:t>238</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a:solidFill>
                            <a:srgbClr val="FFFFFF"/>
                          </a:solidFill>
                          <a:latin typeface="Calibri"/>
                        </a:rPr>
                        <a:t>162</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a:solidFill>
                            <a:srgbClr val="FFFFFF"/>
                          </a:solidFill>
                          <a:latin typeface="Calibri"/>
                        </a:rPr>
                        <a:t>5221</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a:solidFill>
                            <a:srgbClr val="FFFFFF"/>
                          </a:solidFill>
                          <a:latin typeface="Calibri"/>
                        </a:rPr>
                        <a:t>13,05</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a:solidFill>
                            <a:srgbClr val="000000"/>
                          </a:solidFill>
                          <a:latin typeface="Calibri"/>
                        </a:rPr>
                        <a:t>441</a:t>
                      </a:r>
                    </a:p>
                  </a:txBody>
                  <a:tcPr marL="7292" marR="7292" marT="7292" marB="0" anchor="ctr">
                    <a:lnL>
                      <a:noFill/>
                    </a:lnL>
                    <a:lnR>
                      <a:noFill/>
                    </a:lnR>
                    <a:lnT>
                      <a:noFill/>
                    </a:lnT>
                    <a:lnB>
                      <a:noFill/>
                    </a:lnB>
                    <a:solidFill>
                      <a:srgbClr val="FAC090"/>
                    </a:solidFill>
                  </a:tcPr>
                </a:tc>
                <a:tc>
                  <a:txBody>
                    <a:bodyPr/>
                    <a:lstStyle/>
                    <a:p>
                      <a:pPr algn="ctr" fontAlgn="ctr"/>
                      <a:r>
                        <a:rPr lang="mk-MK" sz="1000" b="0" i="0" u="none" strike="noStrike">
                          <a:solidFill>
                            <a:srgbClr val="000000"/>
                          </a:solidFill>
                          <a:latin typeface="Calibri"/>
                        </a:rPr>
                        <a:t>277</a:t>
                      </a:r>
                    </a:p>
                  </a:txBody>
                  <a:tcPr marL="7292" marR="7292" marT="7292" marB="0" anchor="ctr">
                    <a:lnL>
                      <a:noFill/>
                    </a:lnL>
                    <a:lnR>
                      <a:noFill/>
                    </a:lnR>
                    <a:lnT>
                      <a:noFill/>
                    </a:lnT>
                    <a:lnB>
                      <a:noFill/>
                    </a:lnB>
                    <a:solidFill>
                      <a:srgbClr val="FAC090"/>
                    </a:solidFill>
                  </a:tcPr>
                </a:tc>
                <a:tc>
                  <a:txBody>
                    <a:bodyPr/>
                    <a:lstStyle/>
                    <a:p>
                      <a:pPr algn="ctr" fontAlgn="ctr"/>
                      <a:r>
                        <a:rPr lang="mk-MK" sz="1000" b="0" i="0" u="none" strike="noStrike">
                          <a:solidFill>
                            <a:srgbClr val="000000"/>
                          </a:solidFill>
                          <a:latin typeface="Calibri"/>
                        </a:rPr>
                        <a:t>164</a:t>
                      </a:r>
                    </a:p>
                  </a:txBody>
                  <a:tcPr marL="7292" marR="7292" marT="7292" marB="0" anchor="ctr">
                    <a:lnL>
                      <a:noFill/>
                    </a:lnL>
                    <a:lnR>
                      <a:noFill/>
                    </a:lnR>
                    <a:lnT>
                      <a:noFill/>
                    </a:lnT>
                    <a:lnB>
                      <a:noFill/>
                    </a:lnB>
                    <a:solidFill>
                      <a:srgbClr val="FAC090"/>
                    </a:solidFill>
                  </a:tcPr>
                </a:tc>
                <a:tc>
                  <a:txBody>
                    <a:bodyPr/>
                    <a:lstStyle/>
                    <a:p>
                      <a:pPr algn="ctr" fontAlgn="ctr"/>
                      <a:r>
                        <a:rPr lang="mk-MK" sz="1000" b="0" i="0" u="none" strike="noStrike">
                          <a:solidFill>
                            <a:srgbClr val="000000"/>
                          </a:solidFill>
                          <a:latin typeface="Calibri"/>
                        </a:rPr>
                        <a:t>4976</a:t>
                      </a:r>
                    </a:p>
                  </a:txBody>
                  <a:tcPr marL="7292" marR="7292" marT="7292" marB="0" anchor="ctr">
                    <a:lnL>
                      <a:noFill/>
                    </a:lnL>
                    <a:lnR>
                      <a:noFill/>
                    </a:lnR>
                    <a:lnT>
                      <a:noFill/>
                    </a:lnT>
                    <a:lnB>
                      <a:noFill/>
                    </a:lnB>
                    <a:solidFill>
                      <a:srgbClr val="FAC090"/>
                    </a:solidFill>
                  </a:tcPr>
                </a:tc>
                <a:tc>
                  <a:txBody>
                    <a:bodyPr/>
                    <a:lstStyle/>
                    <a:p>
                      <a:pPr algn="ctr" fontAlgn="ctr"/>
                      <a:r>
                        <a:rPr lang="mk-MK" sz="1000" b="0" i="0" u="none" strike="noStrike">
                          <a:solidFill>
                            <a:srgbClr val="000000"/>
                          </a:solidFill>
                          <a:latin typeface="Calibri"/>
                        </a:rPr>
                        <a:t>11,28</a:t>
                      </a:r>
                    </a:p>
                  </a:txBody>
                  <a:tcPr marL="7292" marR="7292" marT="7292" marB="0" anchor="ctr">
                    <a:lnL>
                      <a:noFill/>
                    </a:lnL>
                    <a:lnR>
                      <a:noFill/>
                    </a:lnR>
                    <a:lnT>
                      <a:noFill/>
                    </a:lnT>
                    <a:lnB>
                      <a:noFill/>
                    </a:lnB>
                    <a:solidFill>
                      <a:srgbClr val="FAC090"/>
                    </a:solidFill>
                  </a:tcPr>
                </a:tc>
              </a:tr>
              <a:tr h="219736">
                <a:tc>
                  <a:txBody>
                    <a:bodyPr/>
                    <a:lstStyle/>
                    <a:p>
                      <a:pPr algn="ctr" fontAlgn="ctr"/>
                      <a:r>
                        <a:rPr lang="en-US" sz="1000" b="0" i="0" u="none" strike="noStrike">
                          <a:solidFill>
                            <a:srgbClr val="FFFFFF"/>
                          </a:solidFill>
                          <a:latin typeface="Calibri"/>
                        </a:rPr>
                        <a:t>E65B</a:t>
                      </a:r>
                    </a:p>
                  </a:txBody>
                  <a:tcPr marL="7292" marR="7292" marT="7292" marB="0" anchor="ctr">
                    <a:lnL>
                      <a:noFill/>
                    </a:lnL>
                    <a:lnR>
                      <a:noFill/>
                    </a:lnR>
                    <a:lnT>
                      <a:noFill/>
                    </a:lnT>
                    <a:lnB>
                      <a:noFill/>
                    </a:lnB>
                    <a:solidFill>
                      <a:srgbClr val="974807"/>
                    </a:solidFill>
                  </a:tcPr>
                </a:tc>
                <a:tc>
                  <a:txBody>
                    <a:bodyPr/>
                    <a:lstStyle/>
                    <a:p>
                      <a:pPr algn="ctr" fontAlgn="ctr"/>
                      <a:r>
                        <a:rPr lang="mk-MK" sz="1000" b="0" i="0" u="none" strike="noStrike">
                          <a:solidFill>
                            <a:srgbClr val="FFFFFF"/>
                          </a:solidFill>
                          <a:latin typeface="Calibri"/>
                        </a:rPr>
                        <a:t>328</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a:solidFill>
                            <a:srgbClr val="FFFFFF"/>
                          </a:solidFill>
                          <a:latin typeface="Calibri"/>
                        </a:rPr>
                        <a:t>185</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dirty="0">
                          <a:solidFill>
                            <a:srgbClr val="FFFFFF"/>
                          </a:solidFill>
                          <a:latin typeface="Calibri"/>
                        </a:rPr>
                        <a:t>143</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a:solidFill>
                            <a:srgbClr val="FFFFFF"/>
                          </a:solidFill>
                          <a:latin typeface="Calibri"/>
                        </a:rPr>
                        <a:t>3812</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a:solidFill>
                            <a:srgbClr val="FFFFFF"/>
                          </a:solidFill>
                          <a:latin typeface="Calibri"/>
                        </a:rPr>
                        <a:t>11,62</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a:solidFill>
                            <a:srgbClr val="000000"/>
                          </a:solidFill>
                          <a:latin typeface="Calibri"/>
                        </a:rPr>
                        <a:t>269</a:t>
                      </a:r>
                    </a:p>
                  </a:txBody>
                  <a:tcPr marL="7292" marR="7292" marT="7292" marB="0" anchor="ctr">
                    <a:lnL>
                      <a:noFill/>
                    </a:lnL>
                    <a:lnR>
                      <a:noFill/>
                    </a:lnR>
                    <a:lnT>
                      <a:noFill/>
                    </a:lnT>
                    <a:lnB>
                      <a:noFill/>
                    </a:lnB>
                    <a:solidFill>
                      <a:srgbClr val="FAC090"/>
                    </a:solidFill>
                  </a:tcPr>
                </a:tc>
                <a:tc>
                  <a:txBody>
                    <a:bodyPr/>
                    <a:lstStyle/>
                    <a:p>
                      <a:pPr algn="ctr" fontAlgn="ctr"/>
                      <a:r>
                        <a:rPr lang="mk-MK" sz="1000" b="0" i="0" u="none" strike="noStrike">
                          <a:solidFill>
                            <a:srgbClr val="000000"/>
                          </a:solidFill>
                          <a:latin typeface="Calibri"/>
                        </a:rPr>
                        <a:t>179</a:t>
                      </a:r>
                    </a:p>
                  </a:txBody>
                  <a:tcPr marL="7292" marR="7292" marT="7292" marB="0" anchor="ctr">
                    <a:lnL>
                      <a:noFill/>
                    </a:lnL>
                    <a:lnR>
                      <a:noFill/>
                    </a:lnR>
                    <a:lnT>
                      <a:noFill/>
                    </a:lnT>
                    <a:lnB>
                      <a:noFill/>
                    </a:lnB>
                    <a:solidFill>
                      <a:srgbClr val="FAC090"/>
                    </a:solidFill>
                  </a:tcPr>
                </a:tc>
                <a:tc>
                  <a:txBody>
                    <a:bodyPr/>
                    <a:lstStyle/>
                    <a:p>
                      <a:pPr algn="ctr" fontAlgn="ctr"/>
                      <a:r>
                        <a:rPr lang="mk-MK" sz="1000" b="0" i="0" u="none" strike="noStrike">
                          <a:solidFill>
                            <a:srgbClr val="000000"/>
                          </a:solidFill>
                          <a:latin typeface="Calibri"/>
                        </a:rPr>
                        <a:t>90</a:t>
                      </a:r>
                    </a:p>
                  </a:txBody>
                  <a:tcPr marL="7292" marR="7292" marT="7292" marB="0" anchor="ctr">
                    <a:lnL>
                      <a:noFill/>
                    </a:lnL>
                    <a:lnR>
                      <a:noFill/>
                    </a:lnR>
                    <a:lnT>
                      <a:noFill/>
                    </a:lnT>
                    <a:lnB>
                      <a:noFill/>
                    </a:lnB>
                    <a:solidFill>
                      <a:srgbClr val="FAC090"/>
                    </a:solidFill>
                  </a:tcPr>
                </a:tc>
                <a:tc>
                  <a:txBody>
                    <a:bodyPr/>
                    <a:lstStyle/>
                    <a:p>
                      <a:pPr algn="ctr" fontAlgn="ctr"/>
                      <a:r>
                        <a:rPr lang="mk-MK" sz="1000" b="0" i="0" u="none" strike="noStrike">
                          <a:solidFill>
                            <a:srgbClr val="000000"/>
                          </a:solidFill>
                          <a:latin typeface="Calibri"/>
                        </a:rPr>
                        <a:t>2644</a:t>
                      </a:r>
                    </a:p>
                  </a:txBody>
                  <a:tcPr marL="7292" marR="7292" marT="7292" marB="0" anchor="ctr">
                    <a:lnL>
                      <a:noFill/>
                    </a:lnL>
                    <a:lnR>
                      <a:noFill/>
                    </a:lnR>
                    <a:lnT>
                      <a:noFill/>
                    </a:lnT>
                    <a:lnB>
                      <a:noFill/>
                    </a:lnB>
                    <a:solidFill>
                      <a:srgbClr val="FAC090"/>
                    </a:solidFill>
                  </a:tcPr>
                </a:tc>
                <a:tc>
                  <a:txBody>
                    <a:bodyPr/>
                    <a:lstStyle/>
                    <a:p>
                      <a:pPr algn="ctr" fontAlgn="ctr"/>
                      <a:r>
                        <a:rPr lang="mk-MK" sz="1000" b="0" i="0" u="none" strike="noStrike">
                          <a:solidFill>
                            <a:srgbClr val="000000"/>
                          </a:solidFill>
                          <a:latin typeface="Calibri"/>
                        </a:rPr>
                        <a:t>9,83</a:t>
                      </a:r>
                    </a:p>
                  </a:txBody>
                  <a:tcPr marL="7292" marR="7292" marT="7292" marB="0" anchor="ctr">
                    <a:lnL>
                      <a:noFill/>
                    </a:lnL>
                    <a:lnR>
                      <a:noFill/>
                    </a:lnR>
                    <a:lnT>
                      <a:noFill/>
                    </a:lnT>
                    <a:lnB>
                      <a:noFill/>
                    </a:lnB>
                    <a:solidFill>
                      <a:srgbClr val="FAC090"/>
                    </a:solidFill>
                  </a:tcPr>
                </a:tc>
              </a:tr>
              <a:tr h="219736">
                <a:tc>
                  <a:txBody>
                    <a:bodyPr/>
                    <a:lstStyle/>
                    <a:p>
                      <a:pPr algn="ctr" fontAlgn="ctr"/>
                      <a:r>
                        <a:rPr lang="en-US" sz="1000" b="0" i="0" u="none" strike="noStrike">
                          <a:solidFill>
                            <a:srgbClr val="FFFFFF"/>
                          </a:solidFill>
                          <a:latin typeface="Calibri"/>
                        </a:rPr>
                        <a:t>E69A</a:t>
                      </a:r>
                    </a:p>
                  </a:txBody>
                  <a:tcPr marL="7292" marR="7292" marT="7292" marB="0" anchor="ctr">
                    <a:lnL>
                      <a:noFill/>
                    </a:lnL>
                    <a:lnR>
                      <a:noFill/>
                    </a:lnR>
                    <a:lnT>
                      <a:noFill/>
                    </a:lnT>
                    <a:lnB>
                      <a:noFill/>
                    </a:lnB>
                    <a:solidFill>
                      <a:srgbClr val="974807"/>
                    </a:solidFill>
                  </a:tcPr>
                </a:tc>
                <a:tc>
                  <a:txBody>
                    <a:bodyPr/>
                    <a:lstStyle/>
                    <a:p>
                      <a:pPr algn="ctr" fontAlgn="ctr"/>
                      <a:r>
                        <a:rPr lang="mk-MK" sz="1000" b="0" i="0" u="none" strike="noStrike">
                          <a:solidFill>
                            <a:srgbClr val="FFFFFF"/>
                          </a:solidFill>
                          <a:latin typeface="Calibri"/>
                        </a:rPr>
                        <a:t>45</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a:solidFill>
                            <a:srgbClr val="FFFFFF"/>
                          </a:solidFill>
                          <a:latin typeface="Calibri"/>
                        </a:rPr>
                        <a:t>20</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dirty="0">
                          <a:solidFill>
                            <a:srgbClr val="FFFFFF"/>
                          </a:solidFill>
                          <a:latin typeface="Calibri"/>
                        </a:rPr>
                        <a:t>25</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a:solidFill>
                            <a:srgbClr val="FFFFFF"/>
                          </a:solidFill>
                          <a:latin typeface="Calibri"/>
                        </a:rPr>
                        <a:t>457</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a:solidFill>
                            <a:srgbClr val="FFFFFF"/>
                          </a:solidFill>
                          <a:latin typeface="Calibri"/>
                        </a:rPr>
                        <a:t>10,16</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a:solidFill>
                            <a:srgbClr val="000000"/>
                          </a:solidFill>
                          <a:latin typeface="Calibri"/>
                        </a:rPr>
                        <a:t>49</a:t>
                      </a:r>
                    </a:p>
                  </a:txBody>
                  <a:tcPr marL="7292" marR="7292" marT="7292" marB="0" anchor="ctr">
                    <a:lnL>
                      <a:noFill/>
                    </a:lnL>
                    <a:lnR>
                      <a:noFill/>
                    </a:lnR>
                    <a:lnT>
                      <a:noFill/>
                    </a:lnT>
                    <a:lnB>
                      <a:noFill/>
                    </a:lnB>
                    <a:solidFill>
                      <a:srgbClr val="FAC090"/>
                    </a:solidFill>
                  </a:tcPr>
                </a:tc>
                <a:tc>
                  <a:txBody>
                    <a:bodyPr/>
                    <a:lstStyle/>
                    <a:p>
                      <a:pPr algn="ctr" fontAlgn="ctr"/>
                      <a:r>
                        <a:rPr lang="mk-MK" sz="1000" b="0" i="0" u="none" strike="noStrike">
                          <a:solidFill>
                            <a:srgbClr val="000000"/>
                          </a:solidFill>
                          <a:latin typeface="Calibri"/>
                        </a:rPr>
                        <a:t>15</a:t>
                      </a:r>
                    </a:p>
                  </a:txBody>
                  <a:tcPr marL="7292" marR="7292" marT="7292" marB="0" anchor="ctr">
                    <a:lnL>
                      <a:noFill/>
                    </a:lnL>
                    <a:lnR>
                      <a:noFill/>
                    </a:lnR>
                    <a:lnT>
                      <a:noFill/>
                    </a:lnT>
                    <a:lnB>
                      <a:noFill/>
                    </a:lnB>
                    <a:solidFill>
                      <a:srgbClr val="FAC090"/>
                    </a:solidFill>
                  </a:tcPr>
                </a:tc>
                <a:tc>
                  <a:txBody>
                    <a:bodyPr/>
                    <a:lstStyle/>
                    <a:p>
                      <a:pPr algn="ctr" fontAlgn="ctr"/>
                      <a:r>
                        <a:rPr lang="mk-MK" sz="1000" b="0" i="0" u="none" strike="noStrike">
                          <a:solidFill>
                            <a:srgbClr val="000000"/>
                          </a:solidFill>
                          <a:latin typeface="Calibri"/>
                        </a:rPr>
                        <a:t>34</a:t>
                      </a:r>
                    </a:p>
                  </a:txBody>
                  <a:tcPr marL="7292" marR="7292" marT="7292" marB="0" anchor="ctr">
                    <a:lnL>
                      <a:noFill/>
                    </a:lnL>
                    <a:lnR>
                      <a:noFill/>
                    </a:lnR>
                    <a:lnT>
                      <a:noFill/>
                    </a:lnT>
                    <a:lnB>
                      <a:noFill/>
                    </a:lnB>
                    <a:solidFill>
                      <a:srgbClr val="FAC090"/>
                    </a:solidFill>
                  </a:tcPr>
                </a:tc>
                <a:tc>
                  <a:txBody>
                    <a:bodyPr/>
                    <a:lstStyle/>
                    <a:p>
                      <a:pPr algn="ctr" fontAlgn="ctr"/>
                      <a:r>
                        <a:rPr lang="mk-MK" sz="1000" b="0" i="0" u="none" strike="noStrike">
                          <a:solidFill>
                            <a:srgbClr val="000000"/>
                          </a:solidFill>
                          <a:latin typeface="Calibri"/>
                        </a:rPr>
                        <a:t>455</a:t>
                      </a:r>
                    </a:p>
                  </a:txBody>
                  <a:tcPr marL="7292" marR="7292" marT="7292" marB="0" anchor="ctr">
                    <a:lnL>
                      <a:noFill/>
                    </a:lnL>
                    <a:lnR>
                      <a:noFill/>
                    </a:lnR>
                    <a:lnT>
                      <a:noFill/>
                    </a:lnT>
                    <a:lnB>
                      <a:noFill/>
                    </a:lnB>
                    <a:solidFill>
                      <a:srgbClr val="FAC090"/>
                    </a:solidFill>
                  </a:tcPr>
                </a:tc>
                <a:tc>
                  <a:txBody>
                    <a:bodyPr/>
                    <a:lstStyle/>
                    <a:p>
                      <a:pPr algn="ctr" fontAlgn="ctr"/>
                      <a:r>
                        <a:rPr lang="mk-MK" sz="1000" b="0" i="0" u="none" strike="noStrike">
                          <a:solidFill>
                            <a:srgbClr val="000000"/>
                          </a:solidFill>
                          <a:latin typeface="Calibri"/>
                        </a:rPr>
                        <a:t>9,29</a:t>
                      </a:r>
                    </a:p>
                  </a:txBody>
                  <a:tcPr marL="7292" marR="7292" marT="7292" marB="0" anchor="ctr">
                    <a:lnL>
                      <a:noFill/>
                    </a:lnL>
                    <a:lnR>
                      <a:noFill/>
                    </a:lnR>
                    <a:lnT>
                      <a:noFill/>
                    </a:lnT>
                    <a:lnB>
                      <a:noFill/>
                    </a:lnB>
                    <a:solidFill>
                      <a:srgbClr val="FAC090"/>
                    </a:solidFill>
                  </a:tcPr>
                </a:tc>
              </a:tr>
              <a:tr h="219736">
                <a:tc>
                  <a:txBody>
                    <a:bodyPr/>
                    <a:lstStyle/>
                    <a:p>
                      <a:pPr algn="ctr" fontAlgn="ctr"/>
                      <a:r>
                        <a:rPr lang="en-US" sz="1000" b="0" i="0" u="none" strike="noStrike">
                          <a:solidFill>
                            <a:srgbClr val="FFFFFF"/>
                          </a:solidFill>
                          <a:latin typeface="Calibri"/>
                        </a:rPr>
                        <a:t>E69B</a:t>
                      </a:r>
                    </a:p>
                  </a:txBody>
                  <a:tcPr marL="7292" marR="7292" marT="7292" marB="0" anchor="ctr">
                    <a:lnL>
                      <a:noFill/>
                    </a:lnL>
                    <a:lnR>
                      <a:noFill/>
                    </a:lnR>
                    <a:lnT>
                      <a:noFill/>
                    </a:lnT>
                    <a:lnB>
                      <a:noFill/>
                    </a:lnB>
                    <a:solidFill>
                      <a:srgbClr val="974807"/>
                    </a:solidFill>
                  </a:tcPr>
                </a:tc>
                <a:tc>
                  <a:txBody>
                    <a:bodyPr/>
                    <a:lstStyle/>
                    <a:p>
                      <a:pPr algn="ctr" fontAlgn="ctr"/>
                      <a:r>
                        <a:rPr lang="mk-MK" sz="1000" b="0" i="0" u="none" strike="noStrike">
                          <a:solidFill>
                            <a:srgbClr val="FFFFFF"/>
                          </a:solidFill>
                          <a:latin typeface="Calibri"/>
                        </a:rPr>
                        <a:t>65</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a:solidFill>
                            <a:srgbClr val="FFFFFF"/>
                          </a:solidFill>
                          <a:latin typeface="Calibri"/>
                        </a:rPr>
                        <a:t>29</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dirty="0">
                          <a:solidFill>
                            <a:srgbClr val="FFFFFF"/>
                          </a:solidFill>
                          <a:latin typeface="Calibri"/>
                        </a:rPr>
                        <a:t>36</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a:solidFill>
                            <a:srgbClr val="FFFFFF"/>
                          </a:solidFill>
                          <a:latin typeface="Calibri"/>
                        </a:rPr>
                        <a:t>657</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a:solidFill>
                            <a:srgbClr val="FFFFFF"/>
                          </a:solidFill>
                          <a:latin typeface="Calibri"/>
                        </a:rPr>
                        <a:t>10,11</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a:solidFill>
                            <a:srgbClr val="000000"/>
                          </a:solidFill>
                          <a:latin typeface="Calibri"/>
                        </a:rPr>
                        <a:t>80</a:t>
                      </a:r>
                    </a:p>
                  </a:txBody>
                  <a:tcPr marL="7292" marR="7292" marT="7292" marB="0" anchor="ctr">
                    <a:lnL>
                      <a:noFill/>
                    </a:lnL>
                    <a:lnR>
                      <a:noFill/>
                    </a:lnR>
                    <a:lnT>
                      <a:noFill/>
                    </a:lnT>
                    <a:lnB>
                      <a:noFill/>
                    </a:lnB>
                    <a:solidFill>
                      <a:srgbClr val="FAC090"/>
                    </a:solidFill>
                  </a:tcPr>
                </a:tc>
                <a:tc>
                  <a:txBody>
                    <a:bodyPr/>
                    <a:lstStyle/>
                    <a:p>
                      <a:pPr algn="ctr" fontAlgn="ctr"/>
                      <a:r>
                        <a:rPr lang="mk-MK" sz="1000" b="0" i="0" u="none" strike="noStrike">
                          <a:solidFill>
                            <a:srgbClr val="000000"/>
                          </a:solidFill>
                          <a:latin typeface="Calibri"/>
                        </a:rPr>
                        <a:t>29</a:t>
                      </a:r>
                    </a:p>
                  </a:txBody>
                  <a:tcPr marL="7292" marR="7292" marT="7292" marB="0" anchor="ctr">
                    <a:lnL>
                      <a:noFill/>
                    </a:lnL>
                    <a:lnR>
                      <a:noFill/>
                    </a:lnR>
                    <a:lnT>
                      <a:noFill/>
                    </a:lnT>
                    <a:lnB>
                      <a:noFill/>
                    </a:lnB>
                    <a:solidFill>
                      <a:srgbClr val="FAC090"/>
                    </a:solidFill>
                  </a:tcPr>
                </a:tc>
                <a:tc>
                  <a:txBody>
                    <a:bodyPr/>
                    <a:lstStyle/>
                    <a:p>
                      <a:pPr algn="ctr" fontAlgn="ctr"/>
                      <a:r>
                        <a:rPr lang="mk-MK" sz="1000" b="0" i="0" u="none" strike="noStrike">
                          <a:solidFill>
                            <a:srgbClr val="000000"/>
                          </a:solidFill>
                          <a:latin typeface="Calibri"/>
                        </a:rPr>
                        <a:t>51</a:t>
                      </a:r>
                    </a:p>
                  </a:txBody>
                  <a:tcPr marL="7292" marR="7292" marT="7292" marB="0" anchor="ctr">
                    <a:lnL>
                      <a:noFill/>
                    </a:lnL>
                    <a:lnR>
                      <a:noFill/>
                    </a:lnR>
                    <a:lnT>
                      <a:noFill/>
                    </a:lnT>
                    <a:lnB>
                      <a:noFill/>
                    </a:lnB>
                    <a:solidFill>
                      <a:srgbClr val="FAC090"/>
                    </a:solidFill>
                  </a:tcPr>
                </a:tc>
                <a:tc>
                  <a:txBody>
                    <a:bodyPr/>
                    <a:lstStyle/>
                    <a:p>
                      <a:pPr algn="ctr" fontAlgn="ctr"/>
                      <a:r>
                        <a:rPr lang="mk-MK" sz="1000" b="0" i="0" u="none" strike="noStrike">
                          <a:solidFill>
                            <a:srgbClr val="000000"/>
                          </a:solidFill>
                          <a:latin typeface="Calibri"/>
                        </a:rPr>
                        <a:t>689</a:t>
                      </a:r>
                    </a:p>
                  </a:txBody>
                  <a:tcPr marL="7292" marR="7292" marT="7292" marB="0" anchor="ctr">
                    <a:lnL>
                      <a:noFill/>
                    </a:lnL>
                    <a:lnR>
                      <a:noFill/>
                    </a:lnR>
                    <a:lnT>
                      <a:noFill/>
                    </a:lnT>
                    <a:lnB>
                      <a:noFill/>
                    </a:lnB>
                    <a:solidFill>
                      <a:srgbClr val="FAC090"/>
                    </a:solidFill>
                  </a:tcPr>
                </a:tc>
                <a:tc>
                  <a:txBody>
                    <a:bodyPr/>
                    <a:lstStyle/>
                    <a:p>
                      <a:pPr algn="ctr" fontAlgn="ctr"/>
                      <a:r>
                        <a:rPr lang="mk-MK" sz="1000" b="0" i="0" u="none" strike="noStrike">
                          <a:solidFill>
                            <a:srgbClr val="000000"/>
                          </a:solidFill>
                          <a:latin typeface="Calibri"/>
                        </a:rPr>
                        <a:t>8,61</a:t>
                      </a:r>
                    </a:p>
                  </a:txBody>
                  <a:tcPr marL="7292" marR="7292" marT="7292" marB="0" anchor="ctr">
                    <a:lnL>
                      <a:noFill/>
                    </a:lnL>
                    <a:lnR>
                      <a:noFill/>
                    </a:lnR>
                    <a:lnT>
                      <a:noFill/>
                    </a:lnT>
                    <a:lnB>
                      <a:noFill/>
                    </a:lnB>
                    <a:solidFill>
                      <a:srgbClr val="FAC090"/>
                    </a:solidFill>
                  </a:tcPr>
                </a:tc>
              </a:tr>
              <a:tr h="219736">
                <a:tc>
                  <a:txBody>
                    <a:bodyPr/>
                    <a:lstStyle/>
                    <a:p>
                      <a:pPr algn="ctr" fontAlgn="ctr"/>
                      <a:r>
                        <a:rPr lang="en-US" sz="1000" b="0" i="0" u="none" strike="noStrike">
                          <a:solidFill>
                            <a:srgbClr val="FFFFFF"/>
                          </a:solidFill>
                          <a:latin typeface="Calibri"/>
                        </a:rPr>
                        <a:t>E69C</a:t>
                      </a:r>
                    </a:p>
                  </a:txBody>
                  <a:tcPr marL="7292" marR="7292" marT="7292" marB="0" anchor="ctr">
                    <a:lnL>
                      <a:noFill/>
                    </a:lnL>
                    <a:lnR>
                      <a:noFill/>
                    </a:lnR>
                    <a:lnT>
                      <a:noFill/>
                    </a:lnT>
                    <a:lnB>
                      <a:noFill/>
                    </a:lnB>
                    <a:solidFill>
                      <a:srgbClr val="974807"/>
                    </a:solidFill>
                  </a:tcPr>
                </a:tc>
                <a:tc>
                  <a:txBody>
                    <a:bodyPr/>
                    <a:lstStyle/>
                    <a:p>
                      <a:pPr algn="ctr" fontAlgn="ctr"/>
                      <a:r>
                        <a:rPr lang="mk-MK" sz="1000" b="0" i="0" u="none" strike="noStrike">
                          <a:solidFill>
                            <a:srgbClr val="FFFFFF"/>
                          </a:solidFill>
                          <a:latin typeface="Calibri"/>
                        </a:rPr>
                        <a:t>24</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a:solidFill>
                            <a:srgbClr val="FFFFFF"/>
                          </a:solidFill>
                          <a:latin typeface="Calibri"/>
                        </a:rPr>
                        <a:t>8</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dirty="0">
                          <a:solidFill>
                            <a:srgbClr val="FFFFFF"/>
                          </a:solidFill>
                          <a:latin typeface="Calibri"/>
                        </a:rPr>
                        <a:t>16</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a:solidFill>
                            <a:srgbClr val="FFFFFF"/>
                          </a:solidFill>
                          <a:latin typeface="Calibri"/>
                        </a:rPr>
                        <a:t>215</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a:solidFill>
                            <a:srgbClr val="FFFFFF"/>
                          </a:solidFill>
                          <a:latin typeface="Calibri"/>
                        </a:rPr>
                        <a:t>8,96</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a:solidFill>
                            <a:srgbClr val="000000"/>
                          </a:solidFill>
                          <a:latin typeface="Calibri"/>
                        </a:rPr>
                        <a:t>20</a:t>
                      </a:r>
                    </a:p>
                  </a:txBody>
                  <a:tcPr marL="7292" marR="7292" marT="7292" marB="0" anchor="ctr">
                    <a:lnL>
                      <a:noFill/>
                    </a:lnL>
                    <a:lnR>
                      <a:noFill/>
                    </a:lnR>
                    <a:lnT>
                      <a:noFill/>
                    </a:lnT>
                    <a:lnB>
                      <a:noFill/>
                    </a:lnB>
                    <a:solidFill>
                      <a:srgbClr val="FAC090"/>
                    </a:solidFill>
                  </a:tcPr>
                </a:tc>
                <a:tc>
                  <a:txBody>
                    <a:bodyPr/>
                    <a:lstStyle/>
                    <a:p>
                      <a:pPr algn="ctr" fontAlgn="ctr"/>
                      <a:r>
                        <a:rPr lang="mk-MK" sz="1000" b="0" i="0" u="none" strike="noStrike">
                          <a:solidFill>
                            <a:srgbClr val="000000"/>
                          </a:solidFill>
                          <a:latin typeface="Calibri"/>
                        </a:rPr>
                        <a:t>6</a:t>
                      </a:r>
                    </a:p>
                  </a:txBody>
                  <a:tcPr marL="7292" marR="7292" marT="7292" marB="0" anchor="ctr">
                    <a:lnL>
                      <a:noFill/>
                    </a:lnL>
                    <a:lnR>
                      <a:noFill/>
                    </a:lnR>
                    <a:lnT>
                      <a:noFill/>
                    </a:lnT>
                    <a:lnB>
                      <a:noFill/>
                    </a:lnB>
                    <a:solidFill>
                      <a:srgbClr val="FAC090"/>
                    </a:solidFill>
                  </a:tcPr>
                </a:tc>
                <a:tc>
                  <a:txBody>
                    <a:bodyPr/>
                    <a:lstStyle/>
                    <a:p>
                      <a:pPr algn="ctr" fontAlgn="ctr"/>
                      <a:r>
                        <a:rPr lang="mk-MK" sz="1000" b="0" i="0" u="none" strike="noStrike">
                          <a:solidFill>
                            <a:srgbClr val="000000"/>
                          </a:solidFill>
                          <a:latin typeface="Calibri"/>
                        </a:rPr>
                        <a:t>14</a:t>
                      </a:r>
                    </a:p>
                  </a:txBody>
                  <a:tcPr marL="7292" marR="7292" marT="7292" marB="0" anchor="ctr">
                    <a:lnL>
                      <a:noFill/>
                    </a:lnL>
                    <a:lnR>
                      <a:noFill/>
                    </a:lnR>
                    <a:lnT>
                      <a:noFill/>
                    </a:lnT>
                    <a:lnB>
                      <a:noFill/>
                    </a:lnB>
                    <a:solidFill>
                      <a:srgbClr val="FAC090"/>
                    </a:solidFill>
                  </a:tcPr>
                </a:tc>
                <a:tc>
                  <a:txBody>
                    <a:bodyPr/>
                    <a:lstStyle/>
                    <a:p>
                      <a:pPr algn="ctr" fontAlgn="ctr"/>
                      <a:r>
                        <a:rPr lang="mk-MK" sz="1000" b="0" i="0" u="none" strike="noStrike">
                          <a:solidFill>
                            <a:srgbClr val="000000"/>
                          </a:solidFill>
                          <a:latin typeface="Calibri"/>
                        </a:rPr>
                        <a:t>176</a:t>
                      </a:r>
                    </a:p>
                  </a:txBody>
                  <a:tcPr marL="7292" marR="7292" marT="7292" marB="0" anchor="ctr">
                    <a:lnL>
                      <a:noFill/>
                    </a:lnL>
                    <a:lnR>
                      <a:noFill/>
                    </a:lnR>
                    <a:lnT>
                      <a:noFill/>
                    </a:lnT>
                    <a:lnB>
                      <a:noFill/>
                    </a:lnB>
                    <a:solidFill>
                      <a:srgbClr val="FAC090"/>
                    </a:solidFill>
                  </a:tcPr>
                </a:tc>
                <a:tc>
                  <a:txBody>
                    <a:bodyPr/>
                    <a:lstStyle/>
                    <a:p>
                      <a:pPr algn="ctr" fontAlgn="ctr"/>
                      <a:r>
                        <a:rPr lang="mk-MK" sz="1000" b="0" i="0" u="none" strike="noStrike">
                          <a:solidFill>
                            <a:srgbClr val="000000"/>
                          </a:solidFill>
                          <a:latin typeface="Calibri"/>
                        </a:rPr>
                        <a:t>8,8</a:t>
                      </a:r>
                    </a:p>
                  </a:txBody>
                  <a:tcPr marL="7292" marR="7292" marT="7292" marB="0" anchor="ctr">
                    <a:lnL>
                      <a:noFill/>
                    </a:lnL>
                    <a:lnR>
                      <a:noFill/>
                    </a:lnR>
                    <a:lnT>
                      <a:noFill/>
                    </a:lnT>
                    <a:lnB>
                      <a:noFill/>
                    </a:lnB>
                    <a:solidFill>
                      <a:srgbClr val="FAC090"/>
                    </a:solidFill>
                  </a:tcPr>
                </a:tc>
              </a:tr>
              <a:tr h="219736">
                <a:tc>
                  <a:txBody>
                    <a:bodyPr/>
                    <a:lstStyle/>
                    <a:p>
                      <a:pPr algn="ctr" fontAlgn="ctr"/>
                      <a:r>
                        <a:rPr lang="en-US" sz="1000" b="0" i="0" u="none" strike="noStrike">
                          <a:solidFill>
                            <a:srgbClr val="FFFFFF"/>
                          </a:solidFill>
                          <a:latin typeface="Calibri"/>
                        </a:rPr>
                        <a:t>E71B</a:t>
                      </a:r>
                    </a:p>
                  </a:txBody>
                  <a:tcPr marL="7292" marR="7292" marT="7292" marB="0" anchor="ctr">
                    <a:lnL>
                      <a:noFill/>
                    </a:lnL>
                    <a:lnR>
                      <a:noFill/>
                    </a:lnR>
                    <a:lnT>
                      <a:noFill/>
                    </a:lnT>
                    <a:lnB>
                      <a:noFill/>
                    </a:lnB>
                    <a:solidFill>
                      <a:srgbClr val="974807"/>
                    </a:solidFill>
                  </a:tcPr>
                </a:tc>
                <a:tc>
                  <a:txBody>
                    <a:bodyPr/>
                    <a:lstStyle/>
                    <a:p>
                      <a:pPr algn="ctr" fontAlgn="ctr"/>
                      <a:r>
                        <a:rPr lang="mk-MK" sz="1000" b="0" i="0" u="none" strike="noStrike">
                          <a:solidFill>
                            <a:srgbClr val="FFFFFF"/>
                          </a:solidFill>
                          <a:latin typeface="Calibri"/>
                        </a:rPr>
                        <a:t>5</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a:solidFill>
                            <a:srgbClr val="FFFFFF"/>
                          </a:solidFill>
                          <a:latin typeface="Calibri"/>
                        </a:rPr>
                        <a:t>3</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dirty="0">
                          <a:solidFill>
                            <a:srgbClr val="FFFFFF"/>
                          </a:solidFill>
                          <a:latin typeface="Calibri"/>
                        </a:rPr>
                        <a:t>2</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a:solidFill>
                            <a:srgbClr val="FFFFFF"/>
                          </a:solidFill>
                          <a:latin typeface="Calibri"/>
                        </a:rPr>
                        <a:t>84</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a:solidFill>
                            <a:srgbClr val="FFFFFF"/>
                          </a:solidFill>
                          <a:latin typeface="Calibri"/>
                        </a:rPr>
                        <a:t>16,8</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a:solidFill>
                            <a:srgbClr val="000000"/>
                          </a:solidFill>
                          <a:latin typeface="Calibri"/>
                        </a:rPr>
                        <a:t>4</a:t>
                      </a:r>
                    </a:p>
                  </a:txBody>
                  <a:tcPr marL="7292" marR="7292" marT="7292" marB="0" anchor="ctr">
                    <a:lnL>
                      <a:noFill/>
                    </a:lnL>
                    <a:lnR>
                      <a:noFill/>
                    </a:lnR>
                    <a:lnT>
                      <a:noFill/>
                    </a:lnT>
                    <a:lnB>
                      <a:noFill/>
                    </a:lnB>
                    <a:solidFill>
                      <a:srgbClr val="FAC090"/>
                    </a:solidFill>
                  </a:tcPr>
                </a:tc>
                <a:tc>
                  <a:txBody>
                    <a:bodyPr/>
                    <a:lstStyle/>
                    <a:p>
                      <a:pPr algn="ctr" fontAlgn="ctr"/>
                      <a:r>
                        <a:rPr lang="mk-MK" sz="1000" b="0" i="0" u="none" strike="noStrike">
                          <a:solidFill>
                            <a:srgbClr val="000000"/>
                          </a:solidFill>
                          <a:latin typeface="Calibri"/>
                        </a:rPr>
                        <a:t>4</a:t>
                      </a:r>
                    </a:p>
                  </a:txBody>
                  <a:tcPr marL="7292" marR="7292" marT="7292" marB="0" anchor="ctr">
                    <a:lnL>
                      <a:noFill/>
                    </a:lnL>
                    <a:lnR>
                      <a:noFill/>
                    </a:lnR>
                    <a:lnT>
                      <a:noFill/>
                    </a:lnT>
                    <a:lnB>
                      <a:noFill/>
                    </a:lnB>
                    <a:solidFill>
                      <a:srgbClr val="FAC090"/>
                    </a:solidFill>
                  </a:tcPr>
                </a:tc>
                <a:tc>
                  <a:txBody>
                    <a:bodyPr/>
                    <a:lstStyle/>
                    <a:p>
                      <a:pPr algn="ctr" fontAlgn="ctr"/>
                      <a:r>
                        <a:rPr lang="mk-MK" sz="1000" b="0" i="0" u="none" strike="noStrike">
                          <a:solidFill>
                            <a:srgbClr val="000000"/>
                          </a:solidFill>
                          <a:latin typeface="Calibri"/>
                        </a:rPr>
                        <a:t>0</a:t>
                      </a:r>
                    </a:p>
                  </a:txBody>
                  <a:tcPr marL="7292" marR="7292" marT="7292" marB="0" anchor="ctr">
                    <a:lnL>
                      <a:noFill/>
                    </a:lnL>
                    <a:lnR>
                      <a:noFill/>
                    </a:lnR>
                    <a:lnT>
                      <a:noFill/>
                    </a:lnT>
                    <a:lnB>
                      <a:noFill/>
                    </a:lnB>
                    <a:solidFill>
                      <a:srgbClr val="FAC090"/>
                    </a:solidFill>
                  </a:tcPr>
                </a:tc>
                <a:tc>
                  <a:txBody>
                    <a:bodyPr/>
                    <a:lstStyle/>
                    <a:p>
                      <a:pPr algn="ctr" fontAlgn="ctr"/>
                      <a:r>
                        <a:rPr lang="mk-MK" sz="1000" b="0" i="0" u="none" strike="noStrike">
                          <a:solidFill>
                            <a:srgbClr val="000000"/>
                          </a:solidFill>
                          <a:latin typeface="Calibri"/>
                        </a:rPr>
                        <a:t>41</a:t>
                      </a:r>
                    </a:p>
                  </a:txBody>
                  <a:tcPr marL="7292" marR="7292" marT="7292" marB="0" anchor="ctr">
                    <a:lnL>
                      <a:noFill/>
                    </a:lnL>
                    <a:lnR>
                      <a:noFill/>
                    </a:lnR>
                    <a:lnT>
                      <a:noFill/>
                    </a:lnT>
                    <a:lnB>
                      <a:noFill/>
                    </a:lnB>
                    <a:solidFill>
                      <a:srgbClr val="FAC090"/>
                    </a:solidFill>
                  </a:tcPr>
                </a:tc>
                <a:tc>
                  <a:txBody>
                    <a:bodyPr/>
                    <a:lstStyle/>
                    <a:p>
                      <a:pPr algn="ctr" fontAlgn="ctr"/>
                      <a:r>
                        <a:rPr lang="mk-MK" sz="1000" b="0" i="0" u="none" strike="noStrike">
                          <a:solidFill>
                            <a:srgbClr val="000000"/>
                          </a:solidFill>
                          <a:latin typeface="Calibri"/>
                        </a:rPr>
                        <a:t>10,25</a:t>
                      </a:r>
                    </a:p>
                  </a:txBody>
                  <a:tcPr marL="7292" marR="7292" marT="7292" marB="0" anchor="ctr">
                    <a:lnL>
                      <a:noFill/>
                    </a:lnL>
                    <a:lnR>
                      <a:noFill/>
                    </a:lnR>
                    <a:lnT>
                      <a:noFill/>
                    </a:lnT>
                    <a:lnB>
                      <a:noFill/>
                    </a:lnB>
                    <a:solidFill>
                      <a:srgbClr val="FAC090"/>
                    </a:solidFill>
                  </a:tcPr>
                </a:tc>
              </a:tr>
              <a:tr h="219736">
                <a:tc>
                  <a:txBody>
                    <a:bodyPr/>
                    <a:lstStyle/>
                    <a:p>
                      <a:pPr algn="ctr" fontAlgn="ctr"/>
                      <a:r>
                        <a:rPr lang="en-US" sz="1000" b="0" i="0" u="none" strike="noStrike">
                          <a:solidFill>
                            <a:srgbClr val="FFFFFF"/>
                          </a:solidFill>
                          <a:latin typeface="Calibri"/>
                        </a:rPr>
                        <a:t>E71C</a:t>
                      </a:r>
                    </a:p>
                  </a:txBody>
                  <a:tcPr marL="7292" marR="7292" marT="7292" marB="0" anchor="ctr">
                    <a:lnL>
                      <a:noFill/>
                    </a:lnL>
                    <a:lnR>
                      <a:noFill/>
                    </a:lnR>
                    <a:lnT>
                      <a:noFill/>
                    </a:lnT>
                    <a:lnB>
                      <a:noFill/>
                    </a:lnB>
                    <a:solidFill>
                      <a:srgbClr val="974807"/>
                    </a:solidFill>
                  </a:tcPr>
                </a:tc>
                <a:tc>
                  <a:txBody>
                    <a:bodyPr/>
                    <a:lstStyle/>
                    <a:p>
                      <a:pPr algn="ctr" fontAlgn="ctr"/>
                      <a:r>
                        <a:rPr lang="mk-MK" sz="1000" b="0" i="0" u="none" strike="noStrike">
                          <a:solidFill>
                            <a:srgbClr val="FFFFFF"/>
                          </a:solidFill>
                          <a:latin typeface="Calibri"/>
                        </a:rPr>
                        <a:t>1</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a:solidFill>
                            <a:srgbClr val="FFFFFF"/>
                          </a:solidFill>
                          <a:latin typeface="Calibri"/>
                        </a:rPr>
                        <a:t>1</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dirty="0">
                          <a:solidFill>
                            <a:srgbClr val="FFFFFF"/>
                          </a:solidFill>
                          <a:latin typeface="Calibri"/>
                        </a:rPr>
                        <a:t>0</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a:solidFill>
                            <a:srgbClr val="FFFFFF"/>
                          </a:solidFill>
                          <a:latin typeface="Calibri"/>
                        </a:rPr>
                        <a:t>5</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a:solidFill>
                            <a:srgbClr val="FFFFFF"/>
                          </a:solidFill>
                          <a:latin typeface="Calibri"/>
                        </a:rPr>
                        <a:t>5</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dirty="0">
                          <a:solidFill>
                            <a:srgbClr val="000000"/>
                          </a:solidFill>
                          <a:latin typeface="Calibri"/>
                        </a:rPr>
                        <a:t>1</a:t>
                      </a:r>
                    </a:p>
                  </a:txBody>
                  <a:tcPr marL="7292" marR="7292" marT="7292" marB="0" anchor="ctr">
                    <a:lnL>
                      <a:noFill/>
                    </a:lnL>
                    <a:lnR>
                      <a:noFill/>
                    </a:lnR>
                    <a:lnT>
                      <a:noFill/>
                    </a:lnT>
                    <a:lnB>
                      <a:noFill/>
                    </a:lnB>
                    <a:solidFill>
                      <a:srgbClr val="FAC090"/>
                    </a:solidFill>
                  </a:tcPr>
                </a:tc>
                <a:tc>
                  <a:txBody>
                    <a:bodyPr/>
                    <a:lstStyle/>
                    <a:p>
                      <a:pPr algn="ctr" fontAlgn="ctr"/>
                      <a:r>
                        <a:rPr lang="mk-MK" sz="1000" b="0" i="0" u="none" strike="noStrike">
                          <a:solidFill>
                            <a:srgbClr val="000000"/>
                          </a:solidFill>
                          <a:latin typeface="Calibri"/>
                        </a:rPr>
                        <a:t>1</a:t>
                      </a:r>
                    </a:p>
                  </a:txBody>
                  <a:tcPr marL="7292" marR="7292" marT="7292" marB="0" anchor="ctr">
                    <a:lnL>
                      <a:noFill/>
                    </a:lnL>
                    <a:lnR>
                      <a:noFill/>
                    </a:lnR>
                    <a:lnT>
                      <a:noFill/>
                    </a:lnT>
                    <a:lnB>
                      <a:noFill/>
                    </a:lnB>
                    <a:solidFill>
                      <a:srgbClr val="FAC090"/>
                    </a:solidFill>
                  </a:tcPr>
                </a:tc>
                <a:tc>
                  <a:txBody>
                    <a:bodyPr/>
                    <a:lstStyle/>
                    <a:p>
                      <a:pPr algn="ctr" fontAlgn="ctr"/>
                      <a:r>
                        <a:rPr lang="mk-MK" sz="1000" b="0" i="0" u="none" strike="noStrike">
                          <a:solidFill>
                            <a:srgbClr val="000000"/>
                          </a:solidFill>
                          <a:latin typeface="Calibri"/>
                        </a:rPr>
                        <a:t>0</a:t>
                      </a:r>
                    </a:p>
                  </a:txBody>
                  <a:tcPr marL="7292" marR="7292" marT="7292" marB="0" anchor="ctr">
                    <a:lnL>
                      <a:noFill/>
                    </a:lnL>
                    <a:lnR>
                      <a:noFill/>
                    </a:lnR>
                    <a:lnT>
                      <a:noFill/>
                    </a:lnT>
                    <a:lnB>
                      <a:noFill/>
                    </a:lnB>
                    <a:solidFill>
                      <a:srgbClr val="FAC090"/>
                    </a:solidFill>
                  </a:tcPr>
                </a:tc>
                <a:tc>
                  <a:txBody>
                    <a:bodyPr/>
                    <a:lstStyle/>
                    <a:p>
                      <a:pPr algn="ctr" fontAlgn="ctr"/>
                      <a:r>
                        <a:rPr lang="mk-MK" sz="1000" b="0" i="0" u="none" strike="noStrike">
                          <a:solidFill>
                            <a:srgbClr val="000000"/>
                          </a:solidFill>
                          <a:latin typeface="Calibri"/>
                        </a:rPr>
                        <a:t>13</a:t>
                      </a:r>
                    </a:p>
                  </a:txBody>
                  <a:tcPr marL="7292" marR="7292" marT="7292" marB="0" anchor="ctr">
                    <a:lnL>
                      <a:noFill/>
                    </a:lnL>
                    <a:lnR>
                      <a:noFill/>
                    </a:lnR>
                    <a:lnT>
                      <a:noFill/>
                    </a:lnT>
                    <a:lnB>
                      <a:noFill/>
                    </a:lnB>
                    <a:solidFill>
                      <a:srgbClr val="FAC090"/>
                    </a:solidFill>
                  </a:tcPr>
                </a:tc>
                <a:tc>
                  <a:txBody>
                    <a:bodyPr/>
                    <a:lstStyle/>
                    <a:p>
                      <a:pPr algn="ctr" fontAlgn="ctr"/>
                      <a:r>
                        <a:rPr lang="mk-MK" sz="1000" b="0" i="0" u="none" strike="noStrike">
                          <a:solidFill>
                            <a:srgbClr val="000000"/>
                          </a:solidFill>
                          <a:latin typeface="Calibri"/>
                        </a:rPr>
                        <a:t>13</a:t>
                      </a:r>
                    </a:p>
                  </a:txBody>
                  <a:tcPr marL="7292" marR="7292" marT="7292" marB="0" anchor="ctr">
                    <a:lnL>
                      <a:noFill/>
                    </a:lnL>
                    <a:lnR>
                      <a:noFill/>
                    </a:lnR>
                    <a:lnT>
                      <a:noFill/>
                    </a:lnT>
                    <a:lnB>
                      <a:noFill/>
                    </a:lnB>
                    <a:solidFill>
                      <a:srgbClr val="FAC090"/>
                    </a:solidFill>
                  </a:tcPr>
                </a:tc>
              </a:tr>
              <a:tr h="219736">
                <a:tc>
                  <a:txBody>
                    <a:bodyPr/>
                    <a:lstStyle/>
                    <a:p>
                      <a:pPr algn="ctr" fontAlgn="ctr"/>
                      <a:r>
                        <a:rPr lang="en-US" sz="1000" b="0" i="0" u="none" strike="noStrike">
                          <a:solidFill>
                            <a:srgbClr val="FFFFFF"/>
                          </a:solidFill>
                          <a:latin typeface="Calibri"/>
                        </a:rPr>
                        <a:t>F62A</a:t>
                      </a:r>
                    </a:p>
                  </a:txBody>
                  <a:tcPr marL="7292" marR="7292" marT="7292" marB="0" anchor="ctr">
                    <a:lnL>
                      <a:noFill/>
                    </a:lnL>
                    <a:lnR>
                      <a:noFill/>
                    </a:lnR>
                    <a:lnT>
                      <a:noFill/>
                    </a:lnT>
                    <a:lnB>
                      <a:noFill/>
                    </a:lnB>
                    <a:solidFill>
                      <a:srgbClr val="974807"/>
                    </a:solidFill>
                  </a:tcPr>
                </a:tc>
                <a:tc>
                  <a:txBody>
                    <a:bodyPr/>
                    <a:lstStyle/>
                    <a:p>
                      <a:pPr algn="ctr" fontAlgn="ctr"/>
                      <a:r>
                        <a:rPr lang="mk-MK" sz="1000" b="0" i="0" u="none" strike="noStrike">
                          <a:solidFill>
                            <a:srgbClr val="FFFFFF"/>
                          </a:solidFill>
                          <a:latin typeface="Calibri"/>
                        </a:rPr>
                        <a:t>6</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a:solidFill>
                            <a:srgbClr val="FFFFFF"/>
                          </a:solidFill>
                          <a:latin typeface="Calibri"/>
                        </a:rPr>
                        <a:t>4</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dirty="0">
                          <a:solidFill>
                            <a:srgbClr val="FFFFFF"/>
                          </a:solidFill>
                          <a:latin typeface="Calibri"/>
                        </a:rPr>
                        <a:t>2</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dirty="0">
                          <a:solidFill>
                            <a:srgbClr val="FFFFFF"/>
                          </a:solidFill>
                          <a:latin typeface="Calibri"/>
                        </a:rPr>
                        <a:t>85</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a:solidFill>
                            <a:srgbClr val="FFFFFF"/>
                          </a:solidFill>
                          <a:latin typeface="Calibri"/>
                        </a:rPr>
                        <a:t>14,17</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a:solidFill>
                            <a:srgbClr val="000000"/>
                          </a:solidFill>
                          <a:latin typeface="Calibri"/>
                        </a:rPr>
                        <a:t>5</a:t>
                      </a:r>
                    </a:p>
                  </a:txBody>
                  <a:tcPr marL="7292" marR="7292" marT="7292" marB="0" anchor="ctr">
                    <a:lnL>
                      <a:noFill/>
                    </a:lnL>
                    <a:lnR>
                      <a:noFill/>
                    </a:lnR>
                    <a:lnT>
                      <a:noFill/>
                    </a:lnT>
                    <a:lnB>
                      <a:noFill/>
                    </a:lnB>
                    <a:solidFill>
                      <a:srgbClr val="FAC090"/>
                    </a:solidFill>
                  </a:tcPr>
                </a:tc>
                <a:tc>
                  <a:txBody>
                    <a:bodyPr/>
                    <a:lstStyle/>
                    <a:p>
                      <a:pPr algn="ctr" fontAlgn="ctr"/>
                      <a:r>
                        <a:rPr lang="mk-MK" sz="1000" b="0" i="0" u="none" strike="noStrike">
                          <a:solidFill>
                            <a:srgbClr val="000000"/>
                          </a:solidFill>
                          <a:latin typeface="Calibri"/>
                        </a:rPr>
                        <a:t>3</a:t>
                      </a:r>
                    </a:p>
                  </a:txBody>
                  <a:tcPr marL="7292" marR="7292" marT="7292" marB="0" anchor="ctr">
                    <a:lnL>
                      <a:noFill/>
                    </a:lnL>
                    <a:lnR>
                      <a:noFill/>
                    </a:lnR>
                    <a:lnT>
                      <a:noFill/>
                    </a:lnT>
                    <a:lnB>
                      <a:noFill/>
                    </a:lnB>
                    <a:solidFill>
                      <a:srgbClr val="FAC090"/>
                    </a:solidFill>
                  </a:tcPr>
                </a:tc>
                <a:tc>
                  <a:txBody>
                    <a:bodyPr/>
                    <a:lstStyle/>
                    <a:p>
                      <a:pPr algn="ctr" fontAlgn="ctr"/>
                      <a:r>
                        <a:rPr lang="mk-MK" sz="1000" b="0" i="0" u="none" strike="noStrike">
                          <a:solidFill>
                            <a:srgbClr val="000000"/>
                          </a:solidFill>
                          <a:latin typeface="Calibri"/>
                        </a:rPr>
                        <a:t>2</a:t>
                      </a:r>
                    </a:p>
                  </a:txBody>
                  <a:tcPr marL="7292" marR="7292" marT="7292" marB="0" anchor="ctr">
                    <a:lnL>
                      <a:noFill/>
                    </a:lnL>
                    <a:lnR>
                      <a:noFill/>
                    </a:lnR>
                    <a:lnT>
                      <a:noFill/>
                    </a:lnT>
                    <a:lnB>
                      <a:noFill/>
                    </a:lnB>
                    <a:solidFill>
                      <a:srgbClr val="FAC090"/>
                    </a:solidFill>
                  </a:tcPr>
                </a:tc>
                <a:tc>
                  <a:txBody>
                    <a:bodyPr/>
                    <a:lstStyle/>
                    <a:p>
                      <a:pPr algn="ctr" fontAlgn="ctr"/>
                      <a:r>
                        <a:rPr lang="mk-MK" sz="1000" b="0" i="0" u="none" strike="noStrike">
                          <a:solidFill>
                            <a:srgbClr val="000000"/>
                          </a:solidFill>
                          <a:latin typeface="Calibri"/>
                        </a:rPr>
                        <a:t>46</a:t>
                      </a:r>
                    </a:p>
                  </a:txBody>
                  <a:tcPr marL="7292" marR="7292" marT="7292" marB="0" anchor="ctr">
                    <a:lnL>
                      <a:noFill/>
                    </a:lnL>
                    <a:lnR>
                      <a:noFill/>
                    </a:lnR>
                    <a:lnT>
                      <a:noFill/>
                    </a:lnT>
                    <a:lnB>
                      <a:noFill/>
                    </a:lnB>
                    <a:solidFill>
                      <a:srgbClr val="FAC090"/>
                    </a:solidFill>
                  </a:tcPr>
                </a:tc>
                <a:tc>
                  <a:txBody>
                    <a:bodyPr/>
                    <a:lstStyle/>
                    <a:p>
                      <a:pPr algn="ctr" fontAlgn="ctr"/>
                      <a:r>
                        <a:rPr lang="mk-MK" sz="1000" b="0" i="0" u="none" strike="noStrike">
                          <a:solidFill>
                            <a:srgbClr val="000000"/>
                          </a:solidFill>
                          <a:latin typeface="Calibri"/>
                        </a:rPr>
                        <a:t>9,2</a:t>
                      </a:r>
                    </a:p>
                  </a:txBody>
                  <a:tcPr marL="7292" marR="7292" marT="7292" marB="0" anchor="ctr">
                    <a:lnL>
                      <a:noFill/>
                    </a:lnL>
                    <a:lnR>
                      <a:noFill/>
                    </a:lnR>
                    <a:lnT>
                      <a:noFill/>
                    </a:lnT>
                    <a:lnB>
                      <a:noFill/>
                    </a:lnB>
                    <a:solidFill>
                      <a:srgbClr val="FAC090"/>
                    </a:solidFill>
                  </a:tcPr>
                </a:tc>
              </a:tr>
              <a:tr h="219736">
                <a:tc>
                  <a:txBody>
                    <a:bodyPr/>
                    <a:lstStyle/>
                    <a:p>
                      <a:pPr algn="ctr" fontAlgn="ctr"/>
                      <a:r>
                        <a:rPr lang="en-US" sz="1000" b="0" i="0" u="none" strike="noStrike">
                          <a:solidFill>
                            <a:srgbClr val="FFFFFF"/>
                          </a:solidFill>
                          <a:latin typeface="Calibri"/>
                        </a:rPr>
                        <a:t>F62B</a:t>
                      </a:r>
                    </a:p>
                  </a:txBody>
                  <a:tcPr marL="7292" marR="7292" marT="7292" marB="0" anchor="ctr">
                    <a:lnL>
                      <a:noFill/>
                    </a:lnL>
                    <a:lnR>
                      <a:noFill/>
                    </a:lnR>
                    <a:lnT>
                      <a:noFill/>
                    </a:lnT>
                    <a:lnB>
                      <a:noFill/>
                    </a:lnB>
                    <a:solidFill>
                      <a:srgbClr val="974807"/>
                    </a:solidFill>
                  </a:tcPr>
                </a:tc>
                <a:tc>
                  <a:txBody>
                    <a:bodyPr/>
                    <a:lstStyle/>
                    <a:p>
                      <a:pPr algn="ctr" fontAlgn="ctr"/>
                      <a:r>
                        <a:rPr lang="mk-MK" sz="1000" b="0" i="0" u="none" strike="noStrike">
                          <a:solidFill>
                            <a:srgbClr val="FFFFFF"/>
                          </a:solidFill>
                          <a:latin typeface="Calibri"/>
                        </a:rPr>
                        <a:t>50</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a:solidFill>
                            <a:srgbClr val="FFFFFF"/>
                          </a:solidFill>
                          <a:latin typeface="Calibri"/>
                        </a:rPr>
                        <a:t>27</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a:solidFill>
                            <a:srgbClr val="FFFFFF"/>
                          </a:solidFill>
                          <a:latin typeface="Calibri"/>
                        </a:rPr>
                        <a:t>23</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dirty="0">
                          <a:solidFill>
                            <a:srgbClr val="FFFFFF"/>
                          </a:solidFill>
                          <a:latin typeface="Calibri"/>
                        </a:rPr>
                        <a:t>507</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a:solidFill>
                            <a:srgbClr val="FFFFFF"/>
                          </a:solidFill>
                          <a:latin typeface="Calibri"/>
                        </a:rPr>
                        <a:t>10,14</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a:solidFill>
                            <a:srgbClr val="000000"/>
                          </a:solidFill>
                          <a:latin typeface="Calibri"/>
                        </a:rPr>
                        <a:t>41</a:t>
                      </a:r>
                    </a:p>
                  </a:txBody>
                  <a:tcPr marL="7292" marR="7292" marT="7292" marB="0" anchor="ctr">
                    <a:lnL>
                      <a:noFill/>
                    </a:lnL>
                    <a:lnR>
                      <a:noFill/>
                    </a:lnR>
                    <a:lnT>
                      <a:noFill/>
                    </a:lnT>
                    <a:lnB>
                      <a:noFill/>
                    </a:lnB>
                    <a:solidFill>
                      <a:srgbClr val="FAC090"/>
                    </a:solidFill>
                  </a:tcPr>
                </a:tc>
                <a:tc>
                  <a:txBody>
                    <a:bodyPr/>
                    <a:lstStyle/>
                    <a:p>
                      <a:pPr algn="ctr" fontAlgn="ctr"/>
                      <a:r>
                        <a:rPr lang="mk-MK" sz="1000" b="0" i="0" u="none" strike="noStrike">
                          <a:solidFill>
                            <a:srgbClr val="000000"/>
                          </a:solidFill>
                          <a:latin typeface="Calibri"/>
                        </a:rPr>
                        <a:t>25</a:t>
                      </a:r>
                    </a:p>
                  </a:txBody>
                  <a:tcPr marL="7292" marR="7292" marT="7292" marB="0" anchor="ctr">
                    <a:lnL>
                      <a:noFill/>
                    </a:lnL>
                    <a:lnR>
                      <a:noFill/>
                    </a:lnR>
                    <a:lnT>
                      <a:noFill/>
                    </a:lnT>
                    <a:lnB>
                      <a:noFill/>
                    </a:lnB>
                    <a:solidFill>
                      <a:srgbClr val="FAC090"/>
                    </a:solidFill>
                  </a:tcPr>
                </a:tc>
                <a:tc>
                  <a:txBody>
                    <a:bodyPr/>
                    <a:lstStyle/>
                    <a:p>
                      <a:pPr algn="ctr" fontAlgn="ctr"/>
                      <a:r>
                        <a:rPr lang="mk-MK" sz="1000" b="0" i="0" u="none" strike="noStrike">
                          <a:solidFill>
                            <a:srgbClr val="000000"/>
                          </a:solidFill>
                          <a:latin typeface="Calibri"/>
                        </a:rPr>
                        <a:t>16</a:t>
                      </a:r>
                    </a:p>
                  </a:txBody>
                  <a:tcPr marL="7292" marR="7292" marT="7292" marB="0" anchor="ctr">
                    <a:lnL>
                      <a:noFill/>
                    </a:lnL>
                    <a:lnR>
                      <a:noFill/>
                    </a:lnR>
                    <a:lnT>
                      <a:noFill/>
                    </a:lnT>
                    <a:lnB>
                      <a:noFill/>
                    </a:lnB>
                    <a:solidFill>
                      <a:srgbClr val="FAC090"/>
                    </a:solidFill>
                  </a:tcPr>
                </a:tc>
                <a:tc>
                  <a:txBody>
                    <a:bodyPr/>
                    <a:lstStyle/>
                    <a:p>
                      <a:pPr algn="ctr" fontAlgn="ctr"/>
                      <a:r>
                        <a:rPr lang="mk-MK" sz="1000" b="0" i="0" u="none" strike="noStrike">
                          <a:solidFill>
                            <a:srgbClr val="000000"/>
                          </a:solidFill>
                          <a:latin typeface="Calibri"/>
                        </a:rPr>
                        <a:t>405</a:t>
                      </a:r>
                    </a:p>
                  </a:txBody>
                  <a:tcPr marL="7292" marR="7292" marT="7292" marB="0" anchor="ctr">
                    <a:lnL>
                      <a:noFill/>
                    </a:lnL>
                    <a:lnR>
                      <a:noFill/>
                    </a:lnR>
                    <a:lnT>
                      <a:noFill/>
                    </a:lnT>
                    <a:lnB>
                      <a:noFill/>
                    </a:lnB>
                    <a:solidFill>
                      <a:srgbClr val="FAC090"/>
                    </a:solidFill>
                  </a:tcPr>
                </a:tc>
                <a:tc>
                  <a:txBody>
                    <a:bodyPr/>
                    <a:lstStyle/>
                    <a:p>
                      <a:pPr algn="ctr" fontAlgn="ctr"/>
                      <a:r>
                        <a:rPr lang="mk-MK" sz="1000" b="0" i="0" u="none" strike="noStrike">
                          <a:solidFill>
                            <a:srgbClr val="000000"/>
                          </a:solidFill>
                          <a:latin typeface="Calibri"/>
                        </a:rPr>
                        <a:t>9,88</a:t>
                      </a:r>
                    </a:p>
                  </a:txBody>
                  <a:tcPr marL="7292" marR="7292" marT="7292" marB="0" anchor="ctr">
                    <a:lnL>
                      <a:noFill/>
                    </a:lnL>
                    <a:lnR>
                      <a:noFill/>
                    </a:lnR>
                    <a:lnT>
                      <a:noFill/>
                    </a:lnT>
                    <a:lnB>
                      <a:noFill/>
                    </a:lnB>
                    <a:solidFill>
                      <a:srgbClr val="FAC090"/>
                    </a:solidFill>
                  </a:tcPr>
                </a:tc>
              </a:tr>
              <a:tr h="219736">
                <a:tc>
                  <a:txBody>
                    <a:bodyPr/>
                    <a:lstStyle/>
                    <a:p>
                      <a:pPr algn="ctr" fontAlgn="ctr"/>
                      <a:r>
                        <a:rPr lang="en-US" sz="1000" b="0" i="0" u="none" strike="noStrike">
                          <a:solidFill>
                            <a:srgbClr val="FFFFFF"/>
                          </a:solidFill>
                          <a:latin typeface="Calibri"/>
                        </a:rPr>
                        <a:t>F66A</a:t>
                      </a:r>
                    </a:p>
                  </a:txBody>
                  <a:tcPr marL="7292" marR="7292" marT="7292" marB="0" anchor="ctr">
                    <a:lnL>
                      <a:noFill/>
                    </a:lnL>
                    <a:lnR>
                      <a:noFill/>
                    </a:lnR>
                    <a:lnT>
                      <a:noFill/>
                    </a:lnT>
                    <a:lnB>
                      <a:noFill/>
                    </a:lnB>
                    <a:solidFill>
                      <a:srgbClr val="974807"/>
                    </a:solidFill>
                  </a:tcPr>
                </a:tc>
                <a:tc>
                  <a:txBody>
                    <a:bodyPr/>
                    <a:lstStyle/>
                    <a:p>
                      <a:pPr algn="ctr" fontAlgn="ctr"/>
                      <a:r>
                        <a:rPr lang="mk-MK" sz="1000" b="0" i="0" u="none" strike="noStrike">
                          <a:solidFill>
                            <a:srgbClr val="FFFFFF"/>
                          </a:solidFill>
                          <a:latin typeface="Calibri"/>
                        </a:rPr>
                        <a:t>56</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a:solidFill>
                            <a:srgbClr val="FFFFFF"/>
                          </a:solidFill>
                          <a:latin typeface="Calibri"/>
                        </a:rPr>
                        <a:t>26</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a:solidFill>
                            <a:srgbClr val="FFFFFF"/>
                          </a:solidFill>
                          <a:latin typeface="Calibri"/>
                        </a:rPr>
                        <a:t>30</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dirty="0">
                          <a:solidFill>
                            <a:srgbClr val="FFFFFF"/>
                          </a:solidFill>
                          <a:latin typeface="Calibri"/>
                        </a:rPr>
                        <a:t>594</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a:solidFill>
                            <a:srgbClr val="FFFFFF"/>
                          </a:solidFill>
                          <a:latin typeface="Calibri"/>
                        </a:rPr>
                        <a:t>10,61</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a:solidFill>
                            <a:srgbClr val="000000"/>
                          </a:solidFill>
                          <a:latin typeface="Calibri"/>
                        </a:rPr>
                        <a:t>62</a:t>
                      </a:r>
                    </a:p>
                  </a:txBody>
                  <a:tcPr marL="7292" marR="7292" marT="7292" marB="0" anchor="ctr">
                    <a:lnL>
                      <a:noFill/>
                    </a:lnL>
                    <a:lnR>
                      <a:noFill/>
                    </a:lnR>
                    <a:lnT>
                      <a:noFill/>
                    </a:lnT>
                    <a:lnB>
                      <a:noFill/>
                    </a:lnB>
                    <a:solidFill>
                      <a:srgbClr val="FAC090"/>
                    </a:solidFill>
                  </a:tcPr>
                </a:tc>
                <a:tc>
                  <a:txBody>
                    <a:bodyPr/>
                    <a:lstStyle/>
                    <a:p>
                      <a:pPr algn="ctr" fontAlgn="ctr"/>
                      <a:r>
                        <a:rPr lang="mk-MK" sz="1000" b="0" i="0" u="none" strike="noStrike">
                          <a:solidFill>
                            <a:srgbClr val="000000"/>
                          </a:solidFill>
                          <a:latin typeface="Calibri"/>
                        </a:rPr>
                        <a:t>30</a:t>
                      </a:r>
                    </a:p>
                  </a:txBody>
                  <a:tcPr marL="7292" marR="7292" marT="7292" marB="0" anchor="ctr">
                    <a:lnL>
                      <a:noFill/>
                    </a:lnL>
                    <a:lnR>
                      <a:noFill/>
                    </a:lnR>
                    <a:lnT>
                      <a:noFill/>
                    </a:lnT>
                    <a:lnB>
                      <a:noFill/>
                    </a:lnB>
                    <a:solidFill>
                      <a:srgbClr val="FAC090"/>
                    </a:solidFill>
                  </a:tcPr>
                </a:tc>
                <a:tc>
                  <a:txBody>
                    <a:bodyPr/>
                    <a:lstStyle/>
                    <a:p>
                      <a:pPr algn="ctr" fontAlgn="ctr"/>
                      <a:r>
                        <a:rPr lang="mk-MK" sz="1000" b="0" i="0" u="none" strike="noStrike">
                          <a:solidFill>
                            <a:srgbClr val="000000"/>
                          </a:solidFill>
                          <a:latin typeface="Calibri"/>
                        </a:rPr>
                        <a:t>32</a:t>
                      </a:r>
                    </a:p>
                  </a:txBody>
                  <a:tcPr marL="7292" marR="7292" marT="7292" marB="0" anchor="ctr">
                    <a:lnL>
                      <a:noFill/>
                    </a:lnL>
                    <a:lnR>
                      <a:noFill/>
                    </a:lnR>
                    <a:lnT>
                      <a:noFill/>
                    </a:lnT>
                    <a:lnB>
                      <a:noFill/>
                    </a:lnB>
                    <a:solidFill>
                      <a:srgbClr val="FAC090"/>
                    </a:solidFill>
                  </a:tcPr>
                </a:tc>
                <a:tc>
                  <a:txBody>
                    <a:bodyPr/>
                    <a:lstStyle/>
                    <a:p>
                      <a:pPr algn="ctr" fontAlgn="ctr"/>
                      <a:r>
                        <a:rPr lang="mk-MK" sz="1000" b="0" i="0" u="none" strike="noStrike">
                          <a:solidFill>
                            <a:srgbClr val="000000"/>
                          </a:solidFill>
                          <a:latin typeface="Calibri"/>
                        </a:rPr>
                        <a:t>515</a:t>
                      </a:r>
                    </a:p>
                  </a:txBody>
                  <a:tcPr marL="7292" marR="7292" marT="7292" marB="0" anchor="ctr">
                    <a:lnL>
                      <a:noFill/>
                    </a:lnL>
                    <a:lnR>
                      <a:noFill/>
                    </a:lnR>
                    <a:lnT>
                      <a:noFill/>
                    </a:lnT>
                    <a:lnB>
                      <a:noFill/>
                    </a:lnB>
                    <a:solidFill>
                      <a:srgbClr val="FAC090"/>
                    </a:solidFill>
                  </a:tcPr>
                </a:tc>
                <a:tc>
                  <a:txBody>
                    <a:bodyPr/>
                    <a:lstStyle/>
                    <a:p>
                      <a:pPr algn="ctr" fontAlgn="ctr"/>
                      <a:r>
                        <a:rPr lang="mk-MK" sz="1000" b="0" i="0" u="none" strike="noStrike">
                          <a:solidFill>
                            <a:srgbClr val="000000"/>
                          </a:solidFill>
                          <a:latin typeface="Calibri"/>
                        </a:rPr>
                        <a:t>8,31</a:t>
                      </a:r>
                    </a:p>
                  </a:txBody>
                  <a:tcPr marL="7292" marR="7292" marT="7292" marB="0" anchor="ctr">
                    <a:lnL>
                      <a:noFill/>
                    </a:lnL>
                    <a:lnR>
                      <a:noFill/>
                    </a:lnR>
                    <a:lnT>
                      <a:noFill/>
                    </a:lnT>
                    <a:lnB>
                      <a:noFill/>
                    </a:lnB>
                    <a:solidFill>
                      <a:srgbClr val="FAC090"/>
                    </a:solidFill>
                  </a:tcPr>
                </a:tc>
              </a:tr>
              <a:tr h="219736">
                <a:tc>
                  <a:txBody>
                    <a:bodyPr/>
                    <a:lstStyle/>
                    <a:p>
                      <a:pPr algn="ctr" fontAlgn="ctr"/>
                      <a:r>
                        <a:rPr lang="en-US" sz="1000" b="0" i="0" u="none" strike="noStrike">
                          <a:solidFill>
                            <a:srgbClr val="FFFFFF"/>
                          </a:solidFill>
                          <a:latin typeface="Calibri"/>
                        </a:rPr>
                        <a:t>F66B</a:t>
                      </a:r>
                    </a:p>
                  </a:txBody>
                  <a:tcPr marL="7292" marR="7292" marT="7292" marB="0" anchor="ctr">
                    <a:lnL>
                      <a:noFill/>
                    </a:lnL>
                    <a:lnR>
                      <a:noFill/>
                    </a:lnR>
                    <a:lnT>
                      <a:noFill/>
                    </a:lnT>
                    <a:lnB>
                      <a:noFill/>
                    </a:lnB>
                    <a:solidFill>
                      <a:srgbClr val="974807"/>
                    </a:solidFill>
                  </a:tcPr>
                </a:tc>
                <a:tc>
                  <a:txBody>
                    <a:bodyPr/>
                    <a:lstStyle/>
                    <a:p>
                      <a:pPr algn="ctr" fontAlgn="ctr"/>
                      <a:r>
                        <a:rPr lang="mk-MK" sz="1000" b="0" i="0" u="none" strike="noStrike">
                          <a:solidFill>
                            <a:srgbClr val="FFFFFF"/>
                          </a:solidFill>
                          <a:latin typeface="Calibri"/>
                        </a:rPr>
                        <a:t>43</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a:solidFill>
                            <a:srgbClr val="FFFFFF"/>
                          </a:solidFill>
                          <a:latin typeface="Calibri"/>
                        </a:rPr>
                        <a:t>23</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a:solidFill>
                            <a:srgbClr val="FFFFFF"/>
                          </a:solidFill>
                          <a:latin typeface="Calibri"/>
                        </a:rPr>
                        <a:t>20</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dirty="0">
                          <a:solidFill>
                            <a:srgbClr val="FFFFFF"/>
                          </a:solidFill>
                          <a:latin typeface="Calibri"/>
                        </a:rPr>
                        <a:t>385</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a:solidFill>
                            <a:srgbClr val="FFFFFF"/>
                          </a:solidFill>
                          <a:latin typeface="Calibri"/>
                        </a:rPr>
                        <a:t>8,95</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a:solidFill>
                            <a:srgbClr val="000000"/>
                          </a:solidFill>
                          <a:latin typeface="Calibri"/>
                        </a:rPr>
                        <a:t>43</a:t>
                      </a:r>
                    </a:p>
                  </a:txBody>
                  <a:tcPr marL="7292" marR="7292" marT="7292" marB="0" anchor="ctr">
                    <a:lnL>
                      <a:noFill/>
                    </a:lnL>
                    <a:lnR>
                      <a:noFill/>
                    </a:lnR>
                    <a:lnT>
                      <a:noFill/>
                    </a:lnT>
                    <a:lnB>
                      <a:noFill/>
                    </a:lnB>
                    <a:solidFill>
                      <a:srgbClr val="FAC090"/>
                    </a:solidFill>
                  </a:tcPr>
                </a:tc>
                <a:tc>
                  <a:txBody>
                    <a:bodyPr/>
                    <a:lstStyle/>
                    <a:p>
                      <a:pPr algn="ctr" fontAlgn="ctr"/>
                      <a:r>
                        <a:rPr lang="mk-MK" sz="1000" b="0" i="0" u="none" strike="noStrike">
                          <a:solidFill>
                            <a:srgbClr val="000000"/>
                          </a:solidFill>
                          <a:latin typeface="Calibri"/>
                        </a:rPr>
                        <a:t>24</a:t>
                      </a:r>
                    </a:p>
                  </a:txBody>
                  <a:tcPr marL="7292" marR="7292" marT="7292" marB="0" anchor="ctr">
                    <a:lnL>
                      <a:noFill/>
                    </a:lnL>
                    <a:lnR>
                      <a:noFill/>
                    </a:lnR>
                    <a:lnT>
                      <a:noFill/>
                    </a:lnT>
                    <a:lnB>
                      <a:noFill/>
                    </a:lnB>
                    <a:solidFill>
                      <a:srgbClr val="FAC090"/>
                    </a:solidFill>
                  </a:tcPr>
                </a:tc>
                <a:tc>
                  <a:txBody>
                    <a:bodyPr/>
                    <a:lstStyle/>
                    <a:p>
                      <a:pPr algn="ctr" fontAlgn="ctr"/>
                      <a:r>
                        <a:rPr lang="mk-MK" sz="1000" b="0" i="0" u="none" strike="noStrike">
                          <a:solidFill>
                            <a:srgbClr val="000000"/>
                          </a:solidFill>
                          <a:latin typeface="Calibri"/>
                        </a:rPr>
                        <a:t>19</a:t>
                      </a:r>
                    </a:p>
                  </a:txBody>
                  <a:tcPr marL="7292" marR="7292" marT="7292" marB="0" anchor="ctr">
                    <a:lnL>
                      <a:noFill/>
                    </a:lnL>
                    <a:lnR>
                      <a:noFill/>
                    </a:lnR>
                    <a:lnT>
                      <a:noFill/>
                    </a:lnT>
                    <a:lnB>
                      <a:noFill/>
                    </a:lnB>
                    <a:solidFill>
                      <a:srgbClr val="FAC090"/>
                    </a:solidFill>
                  </a:tcPr>
                </a:tc>
                <a:tc>
                  <a:txBody>
                    <a:bodyPr/>
                    <a:lstStyle/>
                    <a:p>
                      <a:pPr algn="ctr" fontAlgn="ctr"/>
                      <a:r>
                        <a:rPr lang="mk-MK" sz="1000" b="0" i="0" u="none" strike="noStrike">
                          <a:solidFill>
                            <a:srgbClr val="000000"/>
                          </a:solidFill>
                          <a:latin typeface="Calibri"/>
                        </a:rPr>
                        <a:t>348</a:t>
                      </a:r>
                    </a:p>
                  </a:txBody>
                  <a:tcPr marL="7292" marR="7292" marT="7292" marB="0" anchor="ctr">
                    <a:lnL>
                      <a:noFill/>
                    </a:lnL>
                    <a:lnR>
                      <a:noFill/>
                    </a:lnR>
                    <a:lnT>
                      <a:noFill/>
                    </a:lnT>
                    <a:lnB>
                      <a:noFill/>
                    </a:lnB>
                    <a:solidFill>
                      <a:srgbClr val="FAC090"/>
                    </a:solidFill>
                  </a:tcPr>
                </a:tc>
                <a:tc>
                  <a:txBody>
                    <a:bodyPr/>
                    <a:lstStyle/>
                    <a:p>
                      <a:pPr algn="ctr" fontAlgn="ctr"/>
                      <a:r>
                        <a:rPr lang="mk-MK" sz="1000" b="0" i="0" u="none" strike="noStrike">
                          <a:solidFill>
                            <a:srgbClr val="000000"/>
                          </a:solidFill>
                          <a:latin typeface="Calibri"/>
                        </a:rPr>
                        <a:t>8,09</a:t>
                      </a:r>
                    </a:p>
                  </a:txBody>
                  <a:tcPr marL="7292" marR="7292" marT="7292" marB="0" anchor="ctr">
                    <a:lnL>
                      <a:noFill/>
                    </a:lnL>
                    <a:lnR>
                      <a:noFill/>
                    </a:lnR>
                    <a:lnT>
                      <a:noFill/>
                    </a:lnT>
                    <a:lnB>
                      <a:noFill/>
                    </a:lnB>
                    <a:solidFill>
                      <a:srgbClr val="FAC090"/>
                    </a:solidFill>
                  </a:tcPr>
                </a:tc>
              </a:tr>
              <a:tr h="219736">
                <a:tc>
                  <a:txBody>
                    <a:bodyPr/>
                    <a:lstStyle/>
                    <a:p>
                      <a:pPr algn="ctr" fontAlgn="ctr"/>
                      <a:r>
                        <a:rPr lang="en-US" sz="1000" b="0" i="0" u="none" strike="noStrike">
                          <a:solidFill>
                            <a:srgbClr val="FFFFFF"/>
                          </a:solidFill>
                          <a:latin typeface="Calibri"/>
                        </a:rPr>
                        <a:t>F67A</a:t>
                      </a:r>
                    </a:p>
                  </a:txBody>
                  <a:tcPr marL="7292" marR="7292" marT="7292" marB="0" anchor="ctr">
                    <a:lnL>
                      <a:noFill/>
                    </a:lnL>
                    <a:lnR>
                      <a:noFill/>
                    </a:lnR>
                    <a:lnT>
                      <a:noFill/>
                    </a:lnT>
                    <a:lnB>
                      <a:noFill/>
                    </a:lnB>
                    <a:solidFill>
                      <a:srgbClr val="974807"/>
                    </a:solidFill>
                  </a:tcPr>
                </a:tc>
                <a:tc>
                  <a:txBody>
                    <a:bodyPr/>
                    <a:lstStyle/>
                    <a:p>
                      <a:pPr algn="ctr" fontAlgn="ctr"/>
                      <a:r>
                        <a:rPr lang="mk-MK" sz="1000" b="0" i="0" u="none" strike="noStrike">
                          <a:solidFill>
                            <a:srgbClr val="FFFFFF"/>
                          </a:solidFill>
                          <a:latin typeface="Calibri"/>
                        </a:rPr>
                        <a:t>11</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a:solidFill>
                            <a:srgbClr val="FFFFFF"/>
                          </a:solidFill>
                          <a:latin typeface="Calibri"/>
                        </a:rPr>
                        <a:t>5</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a:solidFill>
                            <a:srgbClr val="FFFFFF"/>
                          </a:solidFill>
                          <a:latin typeface="Calibri"/>
                        </a:rPr>
                        <a:t>6</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a:solidFill>
                            <a:srgbClr val="FFFFFF"/>
                          </a:solidFill>
                          <a:latin typeface="Calibri"/>
                        </a:rPr>
                        <a:t>86</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dirty="0">
                          <a:solidFill>
                            <a:srgbClr val="FFFFFF"/>
                          </a:solidFill>
                          <a:latin typeface="Calibri"/>
                        </a:rPr>
                        <a:t>7,82</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a:solidFill>
                            <a:srgbClr val="000000"/>
                          </a:solidFill>
                          <a:latin typeface="Calibri"/>
                        </a:rPr>
                        <a:t>17</a:t>
                      </a:r>
                    </a:p>
                  </a:txBody>
                  <a:tcPr marL="7292" marR="7292" marT="7292" marB="0" anchor="ctr">
                    <a:lnL>
                      <a:noFill/>
                    </a:lnL>
                    <a:lnR>
                      <a:noFill/>
                    </a:lnR>
                    <a:lnT>
                      <a:noFill/>
                    </a:lnT>
                    <a:lnB>
                      <a:noFill/>
                    </a:lnB>
                    <a:solidFill>
                      <a:srgbClr val="FAC090"/>
                    </a:solidFill>
                  </a:tcPr>
                </a:tc>
                <a:tc>
                  <a:txBody>
                    <a:bodyPr/>
                    <a:lstStyle/>
                    <a:p>
                      <a:pPr algn="ctr" fontAlgn="ctr"/>
                      <a:r>
                        <a:rPr lang="mk-MK" sz="1000" b="0" i="0" u="none" strike="noStrike">
                          <a:solidFill>
                            <a:srgbClr val="000000"/>
                          </a:solidFill>
                          <a:latin typeface="Calibri"/>
                        </a:rPr>
                        <a:t>9</a:t>
                      </a:r>
                    </a:p>
                  </a:txBody>
                  <a:tcPr marL="7292" marR="7292" marT="7292" marB="0" anchor="ctr">
                    <a:lnL>
                      <a:noFill/>
                    </a:lnL>
                    <a:lnR>
                      <a:noFill/>
                    </a:lnR>
                    <a:lnT>
                      <a:noFill/>
                    </a:lnT>
                    <a:lnB>
                      <a:noFill/>
                    </a:lnB>
                    <a:solidFill>
                      <a:srgbClr val="FAC090"/>
                    </a:solidFill>
                  </a:tcPr>
                </a:tc>
                <a:tc>
                  <a:txBody>
                    <a:bodyPr/>
                    <a:lstStyle/>
                    <a:p>
                      <a:pPr algn="ctr" fontAlgn="ctr"/>
                      <a:r>
                        <a:rPr lang="mk-MK" sz="1000" b="0" i="0" u="none" strike="noStrike">
                          <a:solidFill>
                            <a:srgbClr val="000000"/>
                          </a:solidFill>
                          <a:latin typeface="Calibri"/>
                        </a:rPr>
                        <a:t>8</a:t>
                      </a:r>
                    </a:p>
                  </a:txBody>
                  <a:tcPr marL="7292" marR="7292" marT="7292" marB="0" anchor="ctr">
                    <a:lnL>
                      <a:noFill/>
                    </a:lnL>
                    <a:lnR>
                      <a:noFill/>
                    </a:lnR>
                    <a:lnT>
                      <a:noFill/>
                    </a:lnT>
                    <a:lnB>
                      <a:noFill/>
                    </a:lnB>
                    <a:solidFill>
                      <a:srgbClr val="FAC090"/>
                    </a:solidFill>
                  </a:tcPr>
                </a:tc>
                <a:tc>
                  <a:txBody>
                    <a:bodyPr/>
                    <a:lstStyle/>
                    <a:p>
                      <a:pPr algn="ctr" fontAlgn="ctr"/>
                      <a:r>
                        <a:rPr lang="mk-MK" sz="1000" b="0" i="0" u="none" strike="noStrike">
                          <a:solidFill>
                            <a:srgbClr val="000000"/>
                          </a:solidFill>
                          <a:latin typeface="Calibri"/>
                        </a:rPr>
                        <a:t>118</a:t>
                      </a:r>
                    </a:p>
                  </a:txBody>
                  <a:tcPr marL="7292" marR="7292" marT="7292" marB="0" anchor="ctr">
                    <a:lnL>
                      <a:noFill/>
                    </a:lnL>
                    <a:lnR>
                      <a:noFill/>
                    </a:lnR>
                    <a:lnT>
                      <a:noFill/>
                    </a:lnT>
                    <a:lnB>
                      <a:noFill/>
                    </a:lnB>
                    <a:solidFill>
                      <a:srgbClr val="FAC090"/>
                    </a:solidFill>
                  </a:tcPr>
                </a:tc>
                <a:tc>
                  <a:txBody>
                    <a:bodyPr/>
                    <a:lstStyle/>
                    <a:p>
                      <a:pPr algn="ctr" fontAlgn="ctr"/>
                      <a:r>
                        <a:rPr lang="mk-MK" sz="1000" b="0" i="0" u="none" strike="noStrike">
                          <a:solidFill>
                            <a:srgbClr val="000000"/>
                          </a:solidFill>
                          <a:latin typeface="Calibri"/>
                        </a:rPr>
                        <a:t>6,94</a:t>
                      </a:r>
                    </a:p>
                  </a:txBody>
                  <a:tcPr marL="7292" marR="7292" marT="7292" marB="0" anchor="ctr">
                    <a:lnL>
                      <a:noFill/>
                    </a:lnL>
                    <a:lnR>
                      <a:noFill/>
                    </a:lnR>
                    <a:lnT>
                      <a:noFill/>
                    </a:lnT>
                    <a:lnB>
                      <a:noFill/>
                    </a:lnB>
                    <a:solidFill>
                      <a:srgbClr val="FAC090"/>
                    </a:solidFill>
                  </a:tcPr>
                </a:tc>
              </a:tr>
              <a:tr h="219736">
                <a:tc>
                  <a:txBody>
                    <a:bodyPr/>
                    <a:lstStyle/>
                    <a:p>
                      <a:pPr algn="ctr" fontAlgn="ctr"/>
                      <a:r>
                        <a:rPr lang="en-US" sz="1000" b="0" i="0" u="none" strike="noStrike">
                          <a:solidFill>
                            <a:srgbClr val="FFFFFF"/>
                          </a:solidFill>
                          <a:latin typeface="Calibri"/>
                        </a:rPr>
                        <a:t>F67B</a:t>
                      </a:r>
                    </a:p>
                  </a:txBody>
                  <a:tcPr marL="7292" marR="7292" marT="7292" marB="0" anchor="ctr">
                    <a:lnL>
                      <a:noFill/>
                    </a:lnL>
                    <a:lnR>
                      <a:noFill/>
                    </a:lnR>
                    <a:lnT>
                      <a:noFill/>
                    </a:lnT>
                    <a:lnB>
                      <a:noFill/>
                    </a:lnB>
                    <a:solidFill>
                      <a:srgbClr val="974807"/>
                    </a:solidFill>
                  </a:tcPr>
                </a:tc>
                <a:tc>
                  <a:txBody>
                    <a:bodyPr/>
                    <a:lstStyle/>
                    <a:p>
                      <a:pPr algn="ctr" fontAlgn="ctr"/>
                      <a:r>
                        <a:rPr lang="mk-MK" sz="1000" b="0" i="0" u="none" strike="noStrike">
                          <a:solidFill>
                            <a:srgbClr val="FFFFFF"/>
                          </a:solidFill>
                          <a:latin typeface="Calibri"/>
                        </a:rPr>
                        <a:t>20</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a:solidFill>
                            <a:srgbClr val="FFFFFF"/>
                          </a:solidFill>
                          <a:latin typeface="Calibri"/>
                        </a:rPr>
                        <a:t>9</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a:solidFill>
                            <a:srgbClr val="FFFFFF"/>
                          </a:solidFill>
                          <a:latin typeface="Calibri"/>
                        </a:rPr>
                        <a:t>11</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a:solidFill>
                            <a:srgbClr val="FFFFFF"/>
                          </a:solidFill>
                          <a:latin typeface="Calibri"/>
                        </a:rPr>
                        <a:t>151</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a:solidFill>
                            <a:srgbClr val="FFFFFF"/>
                          </a:solidFill>
                          <a:latin typeface="Calibri"/>
                        </a:rPr>
                        <a:t>7,55</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a:solidFill>
                            <a:srgbClr val="000000"/>
                          </a:solidFill>
                          <a:latin typeface="Calibri"/>
                        </a:rPr>
                        <a:t>32</a:t>
                      </a:r>
                    </a:p>
                  </a:txBody>
                  <a:tcPr marL="7292" marR="7292" marT="7292" marB="0" anchor="ctr">
                    <a:lnL>
                      <a:noFill/>
                    </a:lnL>
                    <a:lnR>
                      <a:noFill/>
                    </a:lnR>
                    <a:lnT>
                      <a:noFill/>
                    </a:lnT>
                    <a:lnB>
                      <a:noFill/>
                    </a:lnB>
                    <a:solidFill>
                      <a:srgbClr val="FAC090"/>
                    </a:solidFill>
                  </a:tcPr>
                </a:tc>
                <a:tc>
                  <a:txBody>
                    <a:bodyPr/>
                    <a:lstStyle/>
                    <a:p>
                      <a:pPr algn="ctr" fontAlgn="ctr"/>
                      <a:r>
                        <a:rPr lang="mk-MK" sz="1000" b="0" i="0" u="none" strike="noStrike">
                          <a:solidFill>
                            <a:srgbClr val="000000"/>
                          </a:solidFill>
                          <a:latin typeface="Calibri"/>
                        </a:rPr>
                        <a:t>14</a:t>
                      </a:r>
                    </a:p>
                  </a:txBody>
                  <a:tcPr marL="7292" marR="7292" marT="7292" marB="0" anchor="ctr">
                    <a:lnL>
                      <a:noFill/>
                    </a:lnL>
                    <a:lnR>
                      <a:noFill/>
                    </a:lnR>
                    <a:lnT>
                      <a:noFill/>
                    </a:lnT>
                    <a:lnB>
                      <a:noFill/>
                    </a:lnB>
                    <a:solidFill>
                      <a:srgbClr val="FAC090"/>
                    </a:solidFill>
                  </a:tcPr>
                </a:tc>
                <a:tc>
                  <a:txBody>
                    <a:bodyPr/>
                    <a:lstStyle/>
                    <a:p>
                      <a:pPr algn="ctr" fontAlgn="ctr"/>
                      <a:r>
                        <a:rPr lang="mk-MK" sz="1000" b="0" i="0" u="none" strike="noStrike">
                          <a:solidFill>
                            <a:srgbClr val="000000"/>
                          </a:solidFill>
                          <a:latin typeface="Calibri"/>
                        </a:rPr>
                        <a:t>18</a:t>
                      </a:r>
                    </a:p>
                  </a:txBody>
                  <a:tcPr marL="7292" marR="7292" marT="7292" marB="0" anchor="ctr">
                    <a:lnL>
                      <a:noFill/>
                    </a:lnL>
                    <a:lnR>
                      <a:noFill/>
                    </a:lnR>
                    <a:lnT>
                      <a:noFill/>
                    </a:lnT>
                    <a:lnB>
                      <a:noFill/>
                    </a:lnB>
                    <a:solidFill>
                      <a:srgbClr val="FAC090"/>
                    </a:solidFill>
                  </a:tcPr>
                </a:tc>
                <a:tc>
                  <a:txBody>
                    <a:bodyPr/>
                    <a:lstStyle/>
                    <a:p>
                      <a:pPr algn="ctr" fontAlgn="ctr"/>
                      <a:r>
                        <a:rPr lang="mk-MK" sz="1000" b="0" i="0" u="none" strike="noStrike">
                          <a:solidFill>
                            <a:srgbClr val="000000"/>
                          </a:solidFill>
                          <a:latin typeface="Calibri"/>
                        </a:rPr>
                        <a:t>198</a:t>
                      </a:r>
                    </a:p>
                  </a:txBody>
                  <a:tcPr marL="7292" marR="7292" marT="7292" marB="0" anchor="ctr">
                    <a:lnL>
                      <a:noFill/>
                    </a:lnL>
                    <a:lnR>
                      <a:noFill/>
                    </a:lnR>
                    <a:lnT>
                      <a:noFill/>
                    </a:lnT>
                    <a:lnB>
                      <a:noFill/>
                    </a:lnB>
                    <a:solidFill>
                      <a:srgbClr val="FAC090"/>
                    </a:solidFill>
                  </a:tcPr>
                </a:tc>
                <a:tc>
                  <a:txBody>
                    <a:bodyPr/>
                    <a:lstStyle/>
                    <a:p>
                      <a:pPr algn="ctr" fontAlgn="ctr"/>
                      <a:r>
                        <a:rPr lang="mk-MK" sz="1000" b="0" i="0" u="none" strike="noStrike">
                          <a:solidFill>
                            <a:srgbClr val="000000"/>
                          </a:solidFill>
                          <a:latin typeface="Calibri"/>
                        </a:rPr>
                        <a:t>6,19</a:t>
                      </a:r>
                    </a:p>
                  </a:txBody>
                  <a:tcPr marL="7292" marR="7292" marT="7292" marB="0" anchor="ctr">
                    <a:lnL>
                      <a:noFill/>
                    </a:lnL>
                    <a:lnR>
                      <a:noFill/>
                    </a:lnR>
                    <a:lnT>
                      <a:noFill/>
                    </a:lnT>
                    <a:lnB>
                      <a:noFill/>
                    </a:lnB>
                    <a:solidFill>
                      <a:srgbClr val="FAC090"/>
                    </a:solidFill>
                  </a:tcPr>
                </a:tc>
              </a:tr>
              <a:tr h="219736">
                <a:tc>
                  <a:txBody>
                    <a:bodyPr/>
                    <a:lstStyle/>
                    <a:p>
                      <a:pPr algn="ctr" fontAlgn="ctr"/>
                      <a:r>
                        <a:rPr lang="en-US" sz="1000" b="0" i="0" u="none" strike="noStrike">
                          <a:solidFill>
                            <a:srgbClr val="FFFFFF"/>
                          </a:solidFill>
                          <a:latin typeface="Calibri"/>
                        </a:rPr>
                        <a:t>F72B</a:t>
                      </a:r>
                    </a:p>
                  </a:txBody>
                  <a:tcPr marL="7292" marR="7292" marT="7292" marB="0" anchor="ctr">
                    <a:lnL>
                      <a:noFill/>
                    </a:lnL>
                    <a:lnR>
                      <a:noFill/>
                    </a:lnR>
                    <a:lnT>
                      <a:noFill/>
                    </a:lnT>
                    <a:lnB>
                      <a:noFill/>
                    </a:lnB>
                    <a:solidFill>
                      <a:srgbClr val="974807"/>
                    </a:solidFill>
                  </a:tcPr>
                </a:tc>
                <a:tc>
                  <a:txBody>
                    <a:bodyPr/>
                    <a:lstStyle/>
                    <a:p>
                      <a:pPr algn="ctr" fontAlgn="ctr"/>
                      <a:r>
                        <a:rPr lang="mk-MK" sz="1000" b="0" i="0" u="none" strike="noStrike">
                          <a:solidFill>
                            <a:srgbClr val="FFFFFF"/>
                          </a:solidFill>
                          <a:latin typeface="Calibri"/>
                        </a:rPr>
                        <a:t>4</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a:solidFill>
                            <a:srgbClr val="FFFFFF"/>
                          </a:solidFill>
                          <a:latin typeface="Calibri"/>
                        </a:rPr>
                        <a:t>4</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a:solidFill>
                            <a:srgbClr val="FFFFFF"/>
                          </a:solidFill>
                          <a:latin typeface="Calibri"/>
                        </a:rPr>
                        <a:t>0</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a:solidFill>
                            <a:srgbClr val="FFFFFF"/>
                          </a:solidFill>
                          <a:latin typeface="Calibri"/>
                        </a:rPr>
                        <a:t>24</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dirty="0">
                          <a:solidFill>
                            <a:srgbClr val="FFFFFF"/>
                          </a:solidFill>
                          <a:latin typeface="Calibri"/>
                        </a:rPr>
                        <a:t>6</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a:solidFill>
                            <a:srgbClr val="000000"/>
                          </a:solidFill>
                          <a:latin typeface="Calibri"/>
                        </a:rPr>
                        <a:t>0</a:t>
                      </a:r>
                    </a:p>
                  </a:txBody>
                  <a:tcPr marL="7292" marR="7292" marT="7292" marB="0" anchor="ctr">
                    <a:lnL>
                      <a:noFill/>
                    </a:lnL>
                    <a:lnR>
                      <a:noFill/>
                    </a:lnR>
                    <a:lnT>
                      <a:noFill/>
                    </a:lnT>
                    <a:lnB>
                      <a:noFill/>
                    </a:lnB>
                    <a:solidFill>
                      <a:srgbClr val="FAC090"/>
                    </a:solidFill>
                  </a:tcPr>
                </a:tc>
                <a:tc>
                  <a:txBody>
                    <a:bodyPr/>
                    <a:lstStyle/>
                    <a:p>
                      <a:pPr algn="ctr" fontAlgn="ctr"/>
                      <a:r>
                        <a:rPr lang="mk-MK" sz="1000" b="0" i="0" u="none" strike="noStrike">
                          <a:solidFill>
                            <a:srgbClr val="000000"/>
                          </a:solidFill>
                          <a:latin typeface="Calibri"/>
                        </a:rPr>
                        <a:t>0</a:t>
                      </a:r>
                    </a:p>
                  </a:txBody>
                  <a:tcPr marL="7292" marR="7292" marT="7292" marB="0" anchor="ctr">
                    <a:lnL>
                      <a:noFill/>
                    </a:lnL>
                    <a:lnR>
                      <a:noFill/>
                    </a:lnR>
                    <a:lnT>
                      <a:noFill/>
                    </a:lnT>
                    <a:lnB>
                      <a:noFill/>
                    </a:lnB>
                    <a:solidFill>
                      <a:srgbClr val="FAC090"/>
                    </a:solidFill>
                  </a:tcPr>
                </a:tc>
                <a:tc>
                  <a:txBody>
                    <a:bodyPr/>
                    <a:lstStyle/>
                    <a:p>
                      <a:pPr algn="ctr" fontAlgn="ctr"/>
                      <a:r>
                        <a:rPr lang="mk-MK" sz="1000" b="0" i="0" u="none" strike="noStrike">
                          <a:solidFill>
                            <a:srgbClr val="000000"/>
                          </a:solidFill>
                          <a:latin typeface="Calibri"/>
                        </a:rPr>
                        <a:t>0</a:t>
                      </a:r>
                    </a:p>
                  </a:txBody>
                  <a:tcPr marL="7292" marR="7292" marT="7292" marB="0" anchor="ctr">
                    <a:lnL>
                      <a:noFill/>
                    </a:lnL>
                    <a:lnR>
                      <a:noFill/>
                    </a:lnR>
                    <a:lnT>
                      <a:noFill/>
                    </a:lnT>
                    <a:lnB>
                      <a:noFill/>
                    </a:lnB>
                    <a:solidFill>
                      <a:srgbClr val="FAC090"/>
                    </a:solidFill>
                  </a:tcPr>
                </a:tc>
                <a:tc>
                  <a:txBody>
                    <a:bodyPr/>
                    <a:lstStyle/>
                    <a:p>
                      <a:pPr algn="ctr" fontAlgn="ctr"/>
                      <a:r>
                        <a:rPr lang="mk-MK" sz="1000" b="0" i="0" u="none" strike="noStrike">
                          <a:solidFill>
                            <a:srgbClr val="000000"/>
                          </a:solidFill>
                          <a:latin typeface="Calibri"/>
                        </a:rPr>
                        <a:t>0</a:t>
                      </a:r>
                    </a:p>
                  </a:txBody>
                  <a:tcPr marL="7292" marR="7292" marT="7292" marB="0" anchor="ctr">
                    <a:lnL>
                      <a:noFill/>
                    </a:lnL>
                    <a:lnR>
                      <a:noFill/>
                    </a:lnR>
                    <a:lnT>
                      <a:noFill/>
                    </a:lnT>
                    <a:lnB>
                      <a:noFill/>
                    </a:lnB>
                    <a:solidFill>
                      <a:srgbClr val="FAC090"/>
                    </a:solidFill>
                  </a:tcPr>
                </a:tc>
                <a:tc>
                  <a:txBody>
                    <a:bodyPr/>
                    <a:lstStyle/>
                    <a:p>
                      <a:pPr algn="ctr" fontAlgn="ctr"/>
                      <a:r>
                        <a:rPr lang="mk-MK" sz="1000" b="0" i="0" u="none" strike="noStrike">
                          <a:solidFill>
                            <a:srgbClr val="000000"/>
                          </a:solidFill>
                          <a:latin typeface="Calibri"/>
                        </a:rPr>
                        <a:t>0</a:t>
                      </a:r>
                    </a:p>
                  </a:txBody>
                  <a:tcPr marL="7292" marR="7292" marT="7292" marB="0" anchor="ctr">
                    <a:lnL>
                      <a:noFill/>
                    </a:lnL>
                    <a:lnR>
                      <a:noFill/>
                    </a:lnR>
                    <a:lnT>
                      <a:noFill/>
                    </a:lnT>
                    <a:lnB>
                      <a:noFill/>
                    </a:lnB>
                    <a:solidFill>
                      <a:srgbClr val="FAC090"/>
                    </a:solidFill>
                  </a:tcPr>
                </a:tc>
              </a:tr>
              <a:tr h="219736">
                <a:tc>
                  <a:txBody>
                    <a:bodyPr/>
                    <a:lstStyle/>
                    <a:p>
                      <a:pPr algn="ctr" fontAlgn="ctr"/>
                      <a:r>
                        <a:rPr lang="en-US" sz="1000" b="0" i="0" u="none" strike="noStrike">
                          <a:solidFill>
                            <a:srgbClr val="FFFFFF"/>
                          </a:solidFill>
                          <a:latin typeface="Calibri"/>
                        </a:rPr>
                        <a:t>F75C</a:t>
                      </a:r>
                    </a:p>
                  </a:txBody>
                  <a:tcPr marL="7292" marR="7292" marT="7292" marB="0" anchor="ctr">
                    <a:lnL>
                      <a:noFill/>
                    </a:lnL>
                    <a:lnR>
                      <a:noFill/>
                    </a:lnR>
                    <a:lnT>
                      <a:noFill/>
                    </a:lnT>
                    <a:lnB>
                      <a:noFill/>
                    </a:lnB>
                    <a:solidFill>
                      <a:srgbClr val="974807"/>
                    </a:solidFill>
                  </a:tcPr>
                </a:tc>
                <a:tc>
                  <a:txBody>
                    <a:bodyPr/>
                    <a:lstStyle/>
                    <a:p>
                      <a:pPr algn="ctr" fontAlgn="ctr"/>
                      <a:r>
                        <a:rPr lang="mk-MK" sz="1000" b="0" i="0" u="none" strike="noStrike">
                          <a:solidFill>
                            <a:srgbClr val="FFFFFF"/>
                          </a:solidFill>
                          <a:latin typeface="Calibri"/>
                        </a:rPr>
                        <a:t>12</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a:solidFill>
                            <a:srgbClr val="FFFFFF"/>
                          </a:solidFill>
                          <a:latin typeface="Calibri"/>
                        </a:rPr>
                        <a:t>4</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a:solidFill>
                            <a:srgbClr val="FFFFFF"/>
                          </a:solidFill>
                          <a:latin typeface="Calibri"/>
                        </a:rPr>
                        <a:t>8</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a:solidFill>
                            <a:srgbClr val="FFFFFF"/>
                          </a:solidFill>
                          <a:latin typeface="Calibri"/>
                        </a:rPr>
                        <a:t>89</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a:solidFill>
                            <a:srgbClr val="FFFFFF"/>
                          </a:solidFill>
                          <a:latin typeface="Calibri"/>
                        </a:rPr>
                        <a:t>7,42</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dirty="0">
                          <a:solidFill>
                            <a:srgbClr val="000000"/>
                          </a:solidFill>
                          <a:latin typeface="Calibri"/>
                        </a:rPr>
                        <a:t>7</a:t>
                      </a:r>
                    </a:p>
                  </a:txBody>
                  <a:tcPr marL="7292" marR="7292" marT="7292" marB="0" anchor="ctr">
                    <a:lnL>
                      <a:noFill/>
                    </a:lnL>
                    <a:lnR>
                      <a:noFill/>
                    </a:lnR>
                    <a:lnT>
                      <a:noFill/>
                    </a:lnT>
                    <a:lnB>
                      <a:noFill/>
                    </a:lnB>
                    <a:solidFill>
                      <a:srgbClr val="FAC090"/>
                    </a:solidFill>
                  </a:tcPr>
                </a:tc>
                <a:tc>
                  <a:txBody>
                    <a:bodyPr/>
                    <a:lstStyle/>
                    <a:p>
                      <a:pPr algn="ctr" fontAlgn="ctr"/>
                      <a:r>
                        <a:rPr lang="mk-MK" sz="1000" b="0" i="0" u="none" strike="noStrike">
                          <a:solidFill>
                            <a:srgbClr val="000000"/>
                          </a:solidFill>
                          <a:latin typeface="Calibri"/>
                        </a:rPr>
                        <a:t>5</a:t>
                      </a:r>
                    </a:p>
                  </a:txBody>
                  <a:tcPr marL="7292" marR="7292" marT="7292" marB="0" anchor="ctr">
                    <a:lnL>
                      <a:noFill/>
                    </a:lnL>
                    <a:lnR>
                      <a:noFill/>
                    </a:lnR>
                    <a:lnT>
                      <a:noFill/>
                    </a:lnT>
                    <a:lnB>
                      <a:noFill/>
                    </a:lnB>
                    <a:solidFill>
                      <a:srgbClr val="FAC090"/>
                    </a:solidFill>
                  </a:tcPr>
                </a:tc>
                <a:tc>
                  <a:txBody>
                    <a:bodyPr/>
                    <a:lstStyle/>
                    <a:p>
                      <a:pPr algn="ctr" fontAlgn="ctr"/>
                      <a:r>
                        <a:rPr lang="mk-MK" sz="1000" b="0" i="0" u="none" strike="noStrike">
                          <a:solidFill>
                            <a:srgbClr val="000000"/>
                          </a:solidFill>
                          <a:latin typeface="Calibri"/>
                        </a:rPr>
                        <a:t>2</a:t>
                      </a:r>
                    </a:p>
                  </a:txBody>
                  <a:tcPr marL="7292" marR="7292" marT="7292" marB="0" anchor="ctr">
                    <a:lnL>
                      <a:noFill/>
                    </a:lnL>
                    <a:lnR>
                      <a:noFill/>
                    </a:lnR>
                    <a:lnT>
                      <a:noFill/>
                    </a:lnT>
                    <a:lnB>
                      <a:noFill/>
                    </a:lnB>
                    <a:solidFill>
                      <a:srgbClr val="FAC090"/>
                    </a:solidFill>
                  </a:tcPr>
                </a:tc>
                <a:tc>
                  <a:txBody>
                    <a:bodyPr/>
                    <a:lstStyle/>
                    <a:p>
                      <a:pPr algn="ctr" fontAlgn="ctr"/>
                      <a:r>
                        <a:rPr lang="mk-MK" sz="1000" b="0" i="0" u="none" strike="noStrike">
                          <a:solidFill>
                            <a:srgbClr val="000000"/>
                          </a:solidFill>
                          <a:latin typeface="Calibri"/>
                        </a:rPr>
                        <a:t>57</a:t>
                      </a:r>
                    </a:p>
                  </a:txBody>
                  <a:tcPr marL="7292" marR="7292" marT="7292" marB="0" anchor="ctr">
                    <a:lnL>
                      <a:noFill/>
                    </a:lnL>
                    <a:lnR>
                      <a:noFill/>
                    </a:lnR>
                    <a:lnT>
                      <a:noFill/>
                    </a:lnT>
                    <a:lnB>
                      <a:noFill/>
                    </a:lnB>
                    <a:solidFill>
                      <a:srgbClr val="FAC090"/>
                    </a:solidFill>
                  </a:tcPr>
                </a:tc>
                <a:tc>
                  <a:txBody>
                    <a:bodyPr/>
                    <a:lstStyle/>
                    <a:p>
                      <a:pPr algn="ctr" fontAlgn="ctr"/>
                      <a:r>
                        <a:rPr lang="mk-MK" sz="1000" b="0" i="0" u="none" strike="noStrike">
                          <a:solidFill>
                            <a:srgbClr val="000000"/>
                          </a:solidFill>
                          <a:latin typeface="Calibri"/>
                        </a:rPr>
                        <a:t>8,14</a:t>
                      </a:r>
                    </a:p>
                  </a:txBody>
                  <a:tcPr marL="7292" marR="7292" marT="7292" marB="0" anchor="ctr">
                    <a:lnL>
                      <a:noFill/>
                    </a:lnL>
                    <a:lnR>
                      <a:noFill/>
                    </a:lnR>
                    <a:lnT>
                      <a:noFill/>
                    </a:lnT>
                    <a:lnB>
                      <a:noFill/>
                    </a:lnB>
                    <a:solidFill>
                      <a:srgbClr val="FAC090"/>
                    </a:solidFill>
                  </a:tcPr>
                </a:tc>
              </a:tr>
              <a:tr h="219736">
                <a:tc>
                  <a:txBody>
                    <a:bodyPr/>
                    <a:lstStyle/>
                    <a:p>
                      <a:pPr algn="ctr" fontAlgn="ctr"/>
                      <a:r>
                        <a:rPr lang="mk-MK" sz="1000" b="0" i="0" u="none" strike="noStrike">
                          <a:solidFill>
                            <a:srgbClr val="FFFFFF"/>
                          </a:solidFill>
                          <a:latin typeface="Calibri"/>
                        </a:rPr>
                        <a:t>ОСТАНАТИ ПО ДСГ</a:t>
                      </a:r>
                    </a:p>
                  </a:txBody>
                  <a:tcPr marL="7292" marR="7292" marT="7292" marB="0" anchor="ctr">
                    <a:lnL>
                      <a:noFill/>
                    </a:lnL>
                    <a:lnR>
                      <a:noFill/>
                    </a:lnR>
                    <a:lnT>
                      <a:noFill/>
                    </a:lnT>
                    <a:lnB>
                      <a:noFill/>
                    </a:lnB>
                    <a:solidFill>
                      <a:srgbClr val="974807"/>
                    </a:solidFill>
                  </a:tcPr>
                </a:tc>
                <a:tc>
                  <a:txBody>
                    <a:bodyPr/>
                    <a:lstStyle/>
                    <a:p>
                      <a:pPr algn="ctr" fontAlgn="ctr"/>
                      <a:r>
                        <a:rPr lang="mk-MK" sz="1000" b="0" i="0" u="none" strike="noStrike">
                          <a:solidFill>
                            <a:srgbClr val="FFFFFF"/>
                          </a:solidFill>
                          <a:latin typeface="Calibri"/>
                        </a:rPr>
                        <a:t>9</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a:solidFill>
                            <a:srgbClr val="FFFFFF"/>
                          </a:solidFill>
                          <a:latin typeface="Calibri"/>
                        </a:rPr>
                        <a:t>6</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a:solidFill>
                            <a:srgbClr val="FFFFFF"/>
                          </a:solidFill>
                          <a:latin typeface="Calibri"/>
                        </a:rPr>
                        <a:t>3</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a:solidFill>
                            <a:srgbClr val="FFFFFF"/>
                          </a:solidFill>
                          <a:latin typeface="Calibri"/>
                        </a:rPr>
                        <a:t>83</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a:solidFill>
                            <a:srgbClr val="FFFFFF"/>
                          </a:solidFill>
                          <a:latin typeface="Calibri"/>
                        </a:rPr>
                        <a:t>9,22</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dirty="0">
                          <a:solidFill>
                            <a:srgbClr val="000000"/>
                          </a:solidFill>
                          <a:latin typeface="Calibri"/>
                        </a:rPr>
                        <a:t>15</a:t>
                      </a:r>
                    </a:p>
                  </a:txBody>
                  <a:tcPr marL="7292" marR="7292" marT="7292" marB="0" anchor="ctr">
                    <a:lnL>
                      <a:noFill/>
                    </a:lnL>
                    <a:lnR>
                      <a:noFill/>
                    </a:lnR>
                    <a:lnT>
                      <a:noFill/>
                    </a:lnT>
                    <a:lnB>
                      <a:noFill/>
                    </a:lnB>
                    <a:solidFill>
                      <a:srgbClr val="FAC090"/>
                    </a:solidFill>
                  </a:tcPr>
                </a:tc>
                <a:tc>
                  <a:txBody>
                    <a:bodyPr/>
                    <a:lstStyle/>
                    <a:p>
                      <a:pPr algn="ctr" fontAlgn="ctr"/>
                      <a:r>
                        <a:rPr lang="mk-MK" sz="1000" b="0" i="0" u="none" strike="noStrike">
                          <a:solidFill>
                            <a:srgbClr val="000000"/>
                          </a:solidFill>
                          <a:latin typeface="Calibri"/>
                        </a:rPr>
                        <a:t>12</a:t>
                      </a:r>
                    </a:p>
                  </a:txBody>
                  <a:tcPr marL="7292" marR="7292" marT="7292" marB="0" anchor="ctr">
                    <a:lnL>
                      <a:noFill/>
                    </a:lnL>
                    <a:lnR>
                      <a:noFill/>
                    </a:lnR>
                    <a:lnT>
                      <a:noFill/>
                    </a:lnT>
                    <a:lnB>
                      <a:noFill/>
                    </a:lnB>
                    <a:solidFill>
                      <a:srgbClr val="FAC090"/>
                    </a:solidFill>
                  </a:tcPr>
                </a:tc>
                <a:tc>
                  <a:txBody>
                    <a:bodyPr/>
                    <a:lstStyle/>
                    <a:p>
                      <a:pPr algn="ctr" fontAlgn="ctr"/>
                      <a:r>
                        <a:rPr lang="mk-MK" sz="1000" b="0" i="0" u="none" strike="noStrike">
                          <a:solidFill>
                            <a:srgbClr val="000000"/>
                          </a:solidFill>
                          <a:latin typeface="Calibri"/>
                        </a:rPr>
                        <a:t>3</a:t>
                      </a:r>
                    </a:p>
                  </a:txBody>
                  <a:tcPr marL="7292" marR="7292" marT="7292" marB="0" anchor="ctr">
                    <a:lnL>
                      <a:noFill/>
                    </a:lnL>
                    <a:lnR>
                      <a:noFill/>
                    </a:lnR>
                    <a:lnT>
                      <a:noFill/>
                    </a:lnT>
                    <a:lnB>
                      <a:noFill/>
                    </a:lnB>
                    <a:solidFill>
                      <a:srgbClr val="FAC090"/>
                    </a:solidFill>
                  </a:tcPr>
                </a:tc>
                <a:tc>
                  <a:txBody>
                    <a:bodyPr/>
                    <a:lstStyle/>
                    <a:p>
                      <a:pPr algn="ctr" fontAlgn="ctr"/>
                      <a:r>
                        <a:rPr lang="mk-MK" sz="1000" b="0" i="0" u="none" strike="noStrike">
                          <a:solidFill>
                            <a:srgbClr val="000000"/>
                          </a:solidFill>
                          <a:latin typeface="Calibri"/>
                        </a:rPr>
                        <a:t>139</a:t>
                      </a:r>
                    </a:p>
                  </a:txBody>
                  <a:tcPr marL="7292" marR="7292" marT="7292" marB="0" anchor="ctr">
                    <a:lnL>
                      <a:noFill/>
                    </a:lnL>
                    <a:lnR>
                      <a:noFill/>
                    </a:lnR>
                    <a:lnT>
                      <a:noFill/>
                    </a:lnT>
                    <a:lnB>
                      <a:noFill/>
                    </a:lnB>
                    <a:solidFill>
                      <a:srgbClr val="FAC090"/>
                    </a:solidFill>
                  </a:tcPr>
                </a:tc>
                <a:tc>
                  <a:txBody>
                    <a:bodyPr/>
                    <a:lstStyle/>
                    <a:p>
                      <a:pPr algn="ctr" fontAlgn="ctr"/>
                      <a:r>
                        <a:rPr lang="mk-MK" sz="1000" b="0" i="0" u="none" strike="noStrike">
                          <a:solidFill>
                            <a:srgbClr val="000000"/>
                          </a:solidFill>
                          <a:latin typeface="Calibri"/>
                        </a:rPr>
                        <a:t>9,27</a:t>
                      </a:r>
                    </a:p>
                  </a:txBody>
                  <a:tcPr marL="7292" marR="7292" marT="7292" marB="0" anchor="ctr">
                    <a:lnL>
                      <a:noFill/>
                    </a:lnL>
                    <a:lnR>
                      <a:noFill/>
                    </a:lnR>
                    <a:lnT>
                      <a:noFill/>
                    </a:lnT>
                    <a:lnB>
                      <a:noFill/>
                    </a:lnB>
                    <a:solidFill>
                      <a:srgbClr val="FAC090"/>
                    </a:solidFill>
                  </a:tcPr>
                </a:tc>
              </a:tr>
              <a:tr h="219736">
                <a:tc>
                  <a:txBody>
                    <a:bodyPr/>
                    <a:lstStyle/>
                    <a:p>
                      <a:pPr algn="ctr" fontAlgn="ctr"/>
                      <a:r>
                        <a:rPr lang="mk-MK" sz="1000" b="0" i="0" u="none" strike="noStrike">
                          <a:solidFill>
                            <a:srgbClr val="FFFFFF"/>
                          </a:solidFill>
                          <a:latin typeface="Calibri"/>
                        </a:rPr>
                        <a:t>Вкупно:</a:t>
                      </a:r>
                    </a:p>
                  </a:txBody>
                  <a:tcPr marL="7292" marR="7292" marT="7292" marB="0" anchor="ctr">
                    <a:lnL>
                      <a:noFill/>
                    </a:lnL>
                    <a:lnR>
                      <a:noFill/>
                    </a:lnR>
                    <a:lnT>
                      <a:noFill/>
                    </a:lnT>
                    <a:lnB>
                      <a:noFill/>
                    </a:lnB>
                    <a:solidFill>
                      <a:srgbClr val="974807"/>
                    </a:solidFill>
                  </a:tcPr>
                </a:tc>
                <a:tc>
                  <a:txBody>
                    <a:bodyPr/>
                    <a:lstStyle/>
                    <a:p>
                      <a:pPr algn="ctr" fontAlgn="ctr"/>
                      <a:r>
                        <a:rPr lang="mk-MK" sz="1000" b="0" i="0" u="none" strike="noStrike">
                          <a:solidFill>
                            <a:srgbClr val="FFFFFF"/>
                          </a:solidFill>
                          <a:latin typeface="Calibri"/>
                        </a:rPr>
                        <a:t>1135</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a:solidFill>
                            <a:srgbClr val="FFFFFF"/>
                          </a:solidFill>
                          <a:latin typeface="Calibri"/>
                        </a:rPr>
                        <a:t>629</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a:solidFill>
                            <a:srgbClr val="FFFFFF"/>
                          </a:solidFill>
                          <a:latin typeface="Calibri"/>
                        </a:rPr>
                        <a:t>506</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a:solidFill>
                            <a:srgbClr val="FFFFFF"/>
                          </a:solidFill>
                          <a:latin typeface="Calibri"/>
                        </a:rPr>
                        <a:t>13360</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a:solidFill>
                            <a:srgbClr val="FFFFFF"/>
                          </a:solidFill>
                          <a:latin typeface="Calibri"/>
                        </a:rPr>
                        <a:t>10,56</a:t>
                      </a:r>
                    </a:p>
                  </a:txBody>
                  <a:tcPr marL="7292" marR="7292" marT="7292" marB="0" anchor="ctr">
                    <a:lnL>
                      <a:noFill/>
                    </a:lnL>
                    <a:lnR>
                      <a:noFill/>
                    </a:lnR>
                    <a:lnT>
                      <a:noFill/>
                    </a:lnT>
                    <a:lnB>
                      <a:noFill/>
                    </a:lnB>
                    <a:solidFill>
                      <a:srgbClr val="E46D0A"/>
                    </a:solidFill>
                  </a:tcPr>
                </a:tc>
                <a:tc>
                  <a:txBody>
                    <a:bodyPr/>
                    <a:lstStyle/>
                    <a:p>
                      <a:pPr algn="ctr" fontAlgn="ctr"/>
                      <a:r>
                        <a:rPr lang="mk-MK" sz="1000" b="0" i="0" u="none" strike="noStrike">
                          <a:solidFill>
                            <a:srgbClr val="000000"/>
                          </a:solidFill>
                          <a:latin typeface="Calibri"/>
                        </a:rPr>
                        <a:t>1154</a:t>
                      </a:r>
                    </a:p>
                  </a:txBody>
                  <a:tcPr marL="7292" marR="7292" marT="7292" marB="0" anchor="ctr">
                    <a:lnL>
                      <a:noFill/>
                    </a:lnL>
                    <a:lnR>
                      <a:noFill/>
                    </a:lnR>
                    <a:lnT>
                      <a:noFill/>
                    </a:lnT>
                    <a:lnB>
                      <a:noFill/>
                    </a:lnB>
                    <a:solidFill>
                      <a:srgbClr val="FAC090"/>
                    </a:solidFill>
                  </a:tcPr>
                </a:tc>
                <a:tc>
                  <a:txBody>
                    <a:bodyPr/>
                    <a:lstStyle/>
                    <a:p>
                      <a:pPr algn="ctr" fontAlgn="ctr"/>
                      <a:r>
                        <a:rPr lang="mk-MK" sz="1000" b="0" i="0" u="none" strike="noStrike" dirty="0">
                          <a:solidFill>
                            <a:srgbClr val="000000"/>
                          </a:solidFill>
                          <a:latin typeface="Calibri"/>
                        </a:rPr>
                        <a:t>682</a:t>
                      </a:r>
                    </a:p>
                  </a:txBody>
                  <a:tcPr marL="7292" marR="7292" marT="7292" marB="0" anchor="ctr">
                    <a:lnL>
                      <a:noFill/>
                    </a:lnL>
                    <a:lnR>
                      <a:noFill/>
                    </a:lnR>
                    <a:lnT>
                      <a:noFill/>
                    </a:lnT>
                    <a:lnB>
                      <a:noFill/>
                    </a:lnB>
                    <a:solidFill>
                      <a:srgbClr val="FAC090"/>
                    </a:solidFill>
                  </a:tcPr>
                </a:tc>
                <a:tc>
                  <a:txBody>
                    <a:bodyPr/>
                    <a:lstStyle/>
                    <a:p>
                      <a:pPr algn="ctr" fontAlgn="ctr"/>
                      <a:r>
                        <a:rPr lang="mk-MK" sz="1000" b="0" i="0" u="none" strike="noStrike">
                          <a:solidFill>
                            <a:srgbClr val="000000"/>
                          </a:solidFill>
                          <a:latin typeface="Calibri"/>
                        </a:rPr>
                        <a:t>472</a:t>
                      </a:r>
                    </a:p>
                  </a:txBody>
                  <a:tcPr marL="7292" marR="7292" marT="7292" marB="0" anchor="ctr">
                    <a:lnL>
                      <a:noFill/>
                    </a:lnL>
                    <a:lnR>
                      <a:noFill/>
                    </a:lnR>
                    <a:lnT>
                      <a:noFill/>
                    </a:lnT>
                    <a:lnB>
                      <a:noFill/>
                    </a:lnB>
                    <a:solidFill>
                      <a:srgbClr val="FAC090"/>
                    </a:solidFill>
                  </a:tcPr>
                </a:tc>
                <a:tc>
                  <a:txBody>
                    <a:bodyPr/>
                    <a:lstStyle/>
                    <a:p>
                      <a:pPr algn="ctr" fontAlgn="ctr"/>
                      <a:r>
                        <a:rPr lang="mk-MK" sz="1000" b="0" i="0" u="none" strike="noStrike" dirty="0">
                          <a:solidFill>
                            <a:srgbClr val="000000"/>
                          </a:solidFill>
                          <a:latin typeface="Calibri"/>
                        </a:rPr>
                        <a:t>11944</a:t>
                      </a:r>
                    </a:p>
                  </a:txBody>
                  <a:tcPr marL="7292" marR="7292" marT="7292" marB="0" anchor="ctr">
                    <a:lnL>
                      <a:noFill/>
                    </a:lnL>
                    <a:lnR>
                      <a:noFill/>
                    </a:lnR>
                    <a:lnT>
                      <a:noFill/>
                    </a:lnT>
                    <a:lnB>
                      <a:noFill/>
                    </a:lnB>
                    <a:solidFill>
                      <a:srgbClr val="FAC090"/>
                    </a:solidFill>
                  </a:tcPr>
                </a:tc>
                <a:tc>
                  <a:txBody>
                    <a:bodyPr/>
                    <a:lstStyle/>
                    <a:p>
                      <a:pPr algn="ctr" fontAlgn="ctr"/>
                      <a:r>
                        <a:rPr lang="mk-MK" sz="1000" b="0" i="0" u="none" strike="noStrike" dirty="0">
                          <a:solidFill>
                            <a:srgbClr val="000000"/>
                          </a:solidFill>
                          <a:latin typeface="Calibri"/>
                        </a:rPr>
                        <a:t>9,48</a:t>
                      </a:r>
                    </a:p>
                  </a:txBody>
                  <a:tcPr marL="7292" marR="7292" marT="7292" marB="0" anchor="ctr">
                    <a:lnL>
                      <a:noFill/>
                    </a:lnL>
                    <a:lnR>
                      <a:noFill/>
                    </a:lnR>
                    <a:lnT>
                      <a:noFill/>
                    </a:lnT>
                    <a:lnB>
                      <a:noFill/>
                    </a:lnB>
                    <a:solidFill>
                      <a:srgbClr val="FAC090"/>
                    </a:solidFill>
                  </a:tcPr>
                </a:tc>
              </a:tr>
            </a:tbl>
          </a:graphicData>
        </a:graphic>
      </p:graphicFrame>
    </p:spTree>
  </p:cSld>
  <p:clrMapOvr>
    <a:masterClrMapping/>
  </p:clrMapOvr>
  <p:transition spd="slow">
    <p:spli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74638"/>
            <a:ext cx="8856984" cy="850106"/>
          </a:xfrm>
        </p:spPr>
        <p:txBody>
          <a:bodyPr>
            <a:scene3d>
              <a:camera prst="orthographicFront"/>
              <a:lightRig rig="sunset" dir="t">
                <a:rot lat="0" lon="0" rev="6000000"/>
              </a:lightRig>
            </a:scene3d>
            <a:sp3d extrusionH="44450" contourW="6350" prstMaterial="metal">
              <a:bevelT w="63500" h="38100" prst="convex"/>
              <a:bevelB w="82550" h="31750"/>
              <a:contourClr>
                <a:schemeClr val="accent2">
                  <a:lumMod val="60000"/>
                  <a:lumOff val="40000"/>
                </a:schemeClr>
              </a:contourClr>
            </a:sp3d>
          </a:bodyPr>
          <a:lstStyle/>
          <a:p>
            <a:pPr fontAlgn="ctr"/>
            <a:r>
              <a:rPr lang="mk-MK" sz="2000" b="1" dirty="0" smtClean="0">
                <a:effectLst>
                  <a:innerShdw blurRad="190500" dist="1219200" dir="14820000">
                    <a:prstClr val="black">
                      <a:alpha val="69000"/>
                    </a:prstClr>
                  </a:innerShdw>
                </a:effectLst>
              </a:rPr>
              <a:t>ИЗВЕШТАЈ</a:t>
            </a:r>
            <a:r>
              <a:rPr lang="mk-MK" sz="2000" dirty="0" smtClean="0">
                <a:effectLst>
                  <a:innerShdw blurRad="190500" dist="1219200" dir="14820000">
                    <a:prstClr val="black">
                      <a:alpha val="69000"/>
                    </a:prstClr>
                  </a:innerShdw>
                </a:effectLst>
              </a:rPr>
              <a:t/>
            </a:r>
            <a:br>
              <a:rPr lang="mk-MK" sz="2000" dirty="0" smtClean="0">
                <a:effectLst>
                  <a:innerShdw blurRad="190500" dist="1219200" dir="14820000">
                    <a:prstClr val="black">
                      <a:alpha val="69000"/>
                    </a:prstClr>
                  </a:innerShdw>
                </a:effectLst>
              </a:rPr>
            </a:br>
            <a:r>
              <a:rPr lang="ru-RU" sz="2000" b="1" dirty="0" smtClean="0">
                <a:effectLst>
                  <a:innerShdw blurRad="190500" dist="1219200" dir="14820000">
                    <a:prstClr val="black">
                      <a:alpha val="69000"/>
                    </a:prstClr>
                  </a:innerShdw>
                </a:effectLst>
              </a:rPr>
              <a:t>За видот и обемот на здравствени услуги за 2009 година</a:t>
            </a:r>
            <a:r>
              <a:rPr lang="mk-MK" dirty="0" smtClean="0">
                <a:effectLst>
                  <a:innerShdw blurRad="190500" dist="1219200" dir="14820000">
                    <a:prstClr val="black">
                      <a:alpha val="69000"/>
                    </a:prstClr>
                  </a:innerShdw>
                </a:effectLst>
              </a:rPr>
              <a:t/>
            </a:r>
            <a:br>
              <a:rPr lang="mk-MK" dirty="0" smtClean="0">
                <a:effectLst>
                  <a:innerShdw blurRad="190500" dist="1219200" dir="14820000">
                    <a:prstClr val="black">
                      <a:alpha val="69000"/>
                    </a:prstClr>
                  </a:innerShdw>
                </a:effectLst>
              </a:rPr>
            </a:br>
            <a:endParaRPr lang="mk-MK" dirty="0">
              <a:effectLst>
                <a:innerShdw blurRad="190500" dist="1219200" dir="14820000">
                  <a:prstClr val="black">
                    <a:alpha val="69000"/>
                  </a:prstClr>
                </a:innerShdw>
              </a:effectLst>
            </a:endParaRPr>
          </a:p>
        </p:txBody>
      </p:sp>
      <p:graphicFrame>
        <p:nvGraphicFramePr>
          <p:cNvPr id="4" name="Table 3"/>
          <p:cNvGraphicFramePr>
            <a:graphicFrameLocks noGrp="1"/>
          </p:cNvGraphicFramePr>
          <p:nvPr/>
        </p:nvGraphicFramePr>
        <p:xfrm>
          <a:off x="467544" y="692703"/>
          <a:ext cx="8496944" cy="5713872"/>
        </p:xfrm>
        <a:graphic>
          <a:graphicData uri="http://schemas.openxmlformats.org/drawingml/2006/table">
            <a:tbl>
              <a:tblPr/>
              <a:tblGrid>
                <a:gridCol w="4435732"/>
                <a:gridCol w="749042"/>
                <a:gridCol w="749042"/>
                <a:gridCol w="877783"/>
                <a:gridCol w="854377"/>
                <a:gridCol w="830968"/>
              </a:tblGrid>
              <a:tr h="165592">
                <a:tc rowSpan="2">
                  <a:txBody>
                    <a:bodyPr/>
                    <a:lstStyle/>
                    <a:p>
                      <a:pPr algn="ctr" fontAlgn="ctr"/>
                      <a:r>
                        <a:rPr lang="mk-MK" sz="1000" b="1" i="0" u="none" strike="noStrike" dirty="0">
                          <a:solidFill>
                            <a:srgbClr val="EEECE1"/>
                          </a:solidFill>
                          <a:latin typeface="Calibri"/>
                        </a:rPr>
                        <a:t> </a:t>
                      </a:r>
                    </a:p>
                    <a:p>
                      <a:pPr algn="ctr" fontAlgn="ctr"/>
                      <a:r>
                        <a:rPr lang="en-US" sz="1000" b="1" i="0" u="none" strike="noStrike" dirty="0">
                          <a:solidFill>
                            <a:srgbClr val="EEECE1"/>
                          </a:solidFill>
                          <a:latin typeface="Calibri"/>
                        </a:rPr>
                        <a:t>DRG </a:t>
                      </a:r>
                      <a:r>
                        <a:rPr lang="mk-MK" sz="1000" b="1" i="0" u="none" strike="noStrike" dirty="0">
                          <a:solidFill>
                            <a:srgbClr val="EEECE1"/>
                          </a:solidFill>
                          <a:latin typeface="Calibri"/>
                        </a:rPr>
                        <a:t>група</a:t>
                      </a:r>
                    </a:p>
                  </a:txBody>
                  <a:tcPr marL="5477" marR="5477" marT="5477" marB="0" anchor="ctr">
                    <a:lnL>
                      <a:noFill/>
                    </a:lnL>
                    <a:lnR>
                      <a:noFill/>
                    </a:lnR>
                    <a:lnT>
                      <a:noFill/>
                    </a:lnT>
                    <a:lnB>
                      <a:noFill/>
                    </a:lnB>
                    <a:solidFill>
                      <a:srgbClr val="953735"/>
                    </a:solidFill>
                  </a:tcPr>
                </a:tc>
                <a:tc>
                  <a:txBody>
                    <a:bodyPr/>
                    <a:lstStyle/>
                    <a:p>
                      <a:pPr algn="l" fontAlgn="ctr"/>
                      <a:r>
                        <a:rPr lang="mk-MK" sz="1000" b="1" i="0" u="none" strike="noStrike">
                          <a:solidFill>
                            <a:srgbClr val="EEECE1"/>
                          </a:solidFill>
                          <a:latin typeface="Calibri"/>
                        </a:rPr>
                        <a:t> </a:t>
                      </a:r>
                    </a:p>
                  </a:txBody>
                  <a:tcPr marL="5477" marR="5477" marT="5477" marB="0" anchor="ctr">
                    <a:lnL>
                      <a:noFill/>
                    </a:lnL>
                    <a:lnR>
                      <a:noFill/>
                    </a:lnR>
                    <a:lnT>
                      <a:noFill/>
                    </a:lnT>
                    <a:lnB>
                      <a:noFill/>
                    </a:lnB>
                    <a:solidFill>
                      <a:srgbClr val="953735"/>
                    </a:solidFill>
                  </a:tcPr>
                </a:tc>
                <a:tc gridSpan="2">
                  <a:txBody>
                    <a:bodyPr/>
                    <a:lstStyle/>
                    <a:p>
                      <a:pPr algn="ctr" fontAlgn="ctr"/>
                      <a:r>
                        <a:rPr lang="mk-MK" sz="1000" b="1" i="0" u="none" strike="noStrike">
                          <a:solidFill>
                            <a:srgbClr val="EEECE1"/>
                          </a:solidFill>
                          <a:latin typeface="Calibri"/>
                        </a:rPr>
                        <a:t>Број на случаи</a:t>
                      </a:r>
                    </a:p>
                  </a:txBody>
                  <a:tcPr marL="5477" marR="5477" marT="5477" marB="0" anchor="ctr">
                    <a:lnL>
                      <a:noFill/>
                    </a:lnL>
                    <a:lnR>
                      <a:noFill/>
                    </a:lnR>
                    <a:lnT>
                      <a:noFill/>
                    </a:lnT>
                    <a:lnB>
                      <a:noFill/>
                    </a:lnB>
                    <a:solidFill>
                      <a:srgbClr val="953735"/>
                    </a:solidFill>
                  </a:tcPr>
                </a:tc>
                <a:tc hMerge="1">
                  <a:txBody>
                    <a:bodyPr/>
                    <a:lstStyle/>
                    <a:p>
                      <a:endParaRPr lang="mk-MK"/>
                    </a:p>
                  </a:txBody>
                  <a:tcPr/>
                </a:tc>
                <a:tc gridSpan="2">
                  <a:txBody>
                    <a:bodyPr/>
                    <a:lstStyle/>
                    <a:p>
                      <a:pPr algn="ctr" fontAlgn="ctr"/>
                      <a:r>
                        <a:rPr lang="mk-MK" sz="1000" b="1" i="0" u="none" strike="noStrike">
                          <a:solidFill>
                            <a:srgbClr val="EEECE1"/>
                          </a:solidFill>
                          <a:latin typeface="Calibri"/>
                        </a:rPr>
                        <a:t>Вкупно износи</a:t>
                      </a:r>
                    </a:p>
                  </a:txBody>
                  <a:tcPr marL="5477" marR="5477" marT="5477" marB="0" anchor="ctr">
                    <a:lnL>
                      <a:noFill/>
                    </a:lnL>
                    <a:lnR>
                      <a:noFill/>
                    </a:lnR>
                    <a:lnT>
                      <a:noFill/>
                    </a:lnT>
                    <a:lnB>
                      <a:noFill/>
                    </a:lnB>
                    <a:solidFill>
                      <a:srgbClr val="953735"/>
                    </a:solidFill>
                  </a:tcPr>
                </a:tc>
                <a:tc hMerge="1">
                  <a:txBody>
                    <a:bodyPr/>
                    <a:lstStyle/>
                    <a:p>
                      <a:endParaRPr lang="mk-MK"/>
                    </a:p>
                  </a:txBody>
                  <a:tcPr/>
                </a:tc>
              </a:tr>
              <a:tr h="165592">
                <a:tc vMerge="1">
                  <a:txBody>
                    <a:bodyPr/>
                    <a:lstStyle/>
                    <a:p>
                      <a:pPr algn="ctr" fontAlgn="ctr"/>
                      <a:endParaRPr lang="mk-MK" sz="900" b="1" i="0" u="none" strike="noStrike" dirty="0">
                        <a:solidFill>
                          <a:srgbClr val="EEECE1"/>
                        </a:solidFill>
                        <a:latin typeface="Calibri"/>
                      </a:endParaRPr>
                    </a:p>
                  </a:txBody>
                  <a:tcPr marL="5477" marR="5477" marT="5477" marB="0" anchor="ctr">
                    <a:lnL>
                      <a:noFill/>
                    </a:lnL>
                    <a:lnR>
                      <a:noFill/>
                    </a:lnR>
                    <a:lnT>
                      <a:noFill/>
                    </a:lnT>
                    <a:lnB>
                      <a:noFill/>
                    </a:lnB>
                    <a:solidFill>
                      <a:srgbClr val="953735"/>
                    </a:solidFill>
                  </a:tcPr>
                </a:tc>
                <a:tc>
                  <a:txBody>
                    <a:bodyPr/>
                    <a:lstStyle/>
                    <a:p>
                      <a:pPr algn="ctr" fontAlgn="ctr"/>
                      <a:r>
                        <a:rPr lang="mk-MK" sz="1000" b="1" i="0" u="none" strike="noStrike">
                          <a:solidFill>
                            <a:srgbClr val="EEECE1"/>
                          </a:solidFill>
                          <a:latin typeface="Calibri"/>
                        </a:rPr>
                        <a:t>Износ</a:t>
                      </a:r>
                    </a:p>
                  </a:txBody>
                  <a:tcPr marL="5477" marR="5477" marT="5477" marB="0" anchor="ctr">
                    <a:lnL>
                      <a:noFill/>
                    </a:lnL>
                    <a:lnR>
                      <a:noFill/>
                    </a:lnR>
                    <a:lnT>
                      <a:noFill/>
                    </a:lnT>
                    <a:lnB>
                      <a:noFill/>
                    </a:lnB>
                    <a:solidFill>
                      <a:srgbClr val="953735"/>
                    </a:solidFill>
                  </a:tcPr>
                </a:tc>
                <a:tc>
                  <a:txBody>
                    <a:bodyPr/>
                    <a:lstStyle/>
                    <a:p>
                      <a:pPr algn="ctr" fontAlgn="ctr"/>
                      <a:r>
                        <a:rPr lang="mk-MK" sz="1000" b="1" i="0" u="none" strike="noStrike">
                          <a:solidFill>
                            <a:srgbClr val="EEECE1"/>
                          </a:solidFill>
                          <a:latin typeface="Calibri"/>
                        </a:rPr>
                        <a:t>План</a:t>
                      </a:r>
                    </a:p>
                  </a:txBody>
                  <a:tcPr marL="5477" marR="5477" marT="5477" marB="0" anchor="ctr">
                    <a:lnL>
                      <a:noFill/>
                    </a:lnL>
                    <a:lnR>
                      <a:noFill/>
                    </a:lnR>
                    <a:lnT>
                      <a:noFill/>
                    </a:lnT>
                    <a:lnB>
                      <a:noFill/>
                    </a:lnB>
                    <a:solidFill>
                      <a:srgbClr val="953735"/>
                    </a:solidFill>
                  </a:tcPr>
                </a:tc>
                <a:tc>
                  <a:txBody>
                    <a:bodyPr/>
                    <a:lstStyle/>
                    <a:p>
                      <a:pPr algn="ctr" fontAlgn="ctr"/>
                      <a:r>
                        <a:rPr lang="mk-MK" sz="1000" b="1" i="0" u="none" strike="noStrike">
                          <a:solidFill>
                            <a:srgbClr val="EEECE1"/>
                          </a:solidFill>
                          <a:latin typeface="Calibri"/>
                        </a:rPr>
                        <a:t>Остварено</a:t>
                      </a:r>
                    </a:p>
                  </a:txBody>
                  <a:tcPr marL="5477" marR="5477" marT="5477" marB="0" anchor="ctr">
                    <a:lnL>
                      <a:noFill/>
                    </a:lnL>
                    <a:lnR>
                      <a:noFill/>
                    </a:lnR>
                    <a:lnT>
                      <a:noFill/>
                    </a:lnT>
                    <a:lnB>
                      <a:noFill/>
                    </a:lnB>
                    <a:solidFill>
                      <a:srgbClr val="953735"/>
                    </a:solidFill>
                  </a:tcPr>
                </a:tc>
                <a:tc>
                  <a:txBody>
                    <a:bodyPr/>
                    <a:lstStyle/>
                    <a:p>
                      <a:pPr algn="ctr" fontAlgn="ctr"/>
                      <a:r>
                        <a:rPr lang="mk-MK" sz="1000" b="1" i="0" u="none" strike="noStrike">
                          <a:solidFill>
                            <a:srgbClr val="EEECE1"/>
                          </a:solidFill>
                          <a:latin typeface="Calibri"/>
                        </a:rPr>
                        <a:t>План</a:t>
                      </a:r>
                    </a:p>
                  </a:txBody>
                  <a:tcPr marL="5477" marR="5477" marT="5477" marB="0" anchor="ctr">
                    <a:lnL>
                      <a:noFill/>
                    </a:lnL>
                    <a:lnR>
                      <a:noFill/>
                    </a:lnR>
                    <a:lnT>
                      <a:noFill/>
                    </a:lnT>
                    <a:lnB>
                      <a:noFill/>
                    </a:lnB>
                    <a:solidFill>
                      <a:srgbClr val="953735"/>
                    </a:solidFill>
                  </a:tcPr>
                </a:tc>
                <a:tc>
                  <a:txBody>
                    <a:bodyPr/>
                    <a:lstStyle/>
                    <a:p>
                      <a:pPr algn="ctr" fontAlgn="ctr"/>
                      <a:r>
                        <a:rPr lang="mk-MK" sz="1000" b="1" i="0" u="none" strike="noStrike">
                          <a:solidFill>
                            <a:srgbClr val="EEECE1"/>
                          </a:solidFill>
                          <a:latin typeface="Calibri"/>
                        </a:rPr>
                        <a:t>Остварено</a:t>
                      </a:r>
                    </a:p>
                  </a:txBody>
                  <a:tcPr marL="5477" marR="5477" marT="5477" marB="0" anchor="ctr">
                    <a:lnL>
                      <a:noFill/>
                    </a:lnL>
                    <a:lnR>
                      <a:noFill/>
                    </a:lnR>
                    <a:lnT>
                      <a:noFill/>
                    </a:lnT>
                    <a:lnB>
                      <a:noFill/>
                    </a:lnB>
                    <a:solidFill>
                      <a:srgbClr val="953735"/>
                    </a:solidFill>
                  </a:tcPr>
                </a:tc>
              </a:tr>
              <a:tr h="165592">
                <a:tc>
                  <a:txBody>
                    <a:bodyPr/>
                    <a:lstStyle/>
                    <a:p>
                      <a:pPr algn="l" fontAlgn="ctr"/>
                      <a:r>
                        <a:rPr lang="mk-MK" sz="1000" b="0" i="0" u="none" strike="noStrike" dirty="0">
                          <a:solidFill>
                            <a:srgbClr val="000000"/>
                          </a:solidFill>
                          <a:latin typeface="Calibri"/>
                        </a:rPr>
                        <a:t>ОСТАНАТИ ПО ДРГ</a:t>
                      </a:r>
                    </a:p>
                  </a:txBody>
                  <a:tcPr marL="5477" marR="5477" marT="5477" marB="0" anchor="ctr">
                    <a:lnL>
                      <a:noFill/>
                    </a:lnL>
                    <a:lnR>
                      <a:noFill/>
                    </a:lnR>
                    <a:lnT>
                      <a:noFill/>
                    </a:lnT>
                    <a:lnB>
                      <a:noFill/>
                    </a:lnB>
                    <a:solidFill>
                      <a:srgbClr val="F2DDDC"/>
                    </a:solidFill>
                  </a:tcPr>
                </a:tc>
                <a:tc>
                  <a:txBody>
                    <a:bodyPr/>
                    <a:lstStyle/>
                    <a:p>
                      <a:pPr algn="r" fontAlgn="ctr"/>
                      <a:r>
                        <a:rPr lang="mk-MK" sz="1000" b="0" i="0" u="none" strike="noStrike">
                          <a:solidFill>
                            <a:srgbClr val="000000"/>
                          </a:solidFill>
                          <a:latin typeface="Calibri"/>
                        </a:rPr>
                        <a:t>20.000</a:t>
                      </a:r>
                    </a:p>
                  </a:txBody>
                  <a:tcPr marL="5477" marR="5477" marT="5477" marB="0" anchor="ctr">
                    <a:lnL>
                      <a:noFill/>
                    </a:lnL>
                    <a:lnR>
                      <a:noFill/>
                    </a:lnR>
                    <a:lnT>
                      <a:noFill/>
                    </a:lnT>
                    <a:lnB>
                      <a:noFill/>
                    </a:lnB>
                    <a:solidFill>
                      <a:srgbClr val="F2DDDC"/>
                    </a:solidFill>
                  </a:tcPr>
                </a:tc>
                <a:tc>
                  <a:txBody>
                    <a:bodyPr/>
                    <a:lstStyle/>
                    <a:p>
                      <a:pPr algn="ctr" fontAlgn="ctr"/>
                      <a:r>
                        <a:rPr lang="mk-MK" sz="1000" b="0" i="0" u="none" strike="noStrike">
                          <a:solidFill>
                            <a:srgbClr val="000000"/>
                          </a:solidFill>
                          <a:latin typeface="Calibri"/>
                        </a:rPr>
                        <a:t>15</a:t>
                      </a:r>
                    </a:p>
                  </a:txBody>
                  <a:tcPr marL="5477" marR="5477" marT="5477" marB="0" anchor="ctr">
                    <a:lnL>
                      <a:noFill/>
                    </a:lnL>
                    <a:lnR>
                      <a:noFill/>
                    </a:lnR>
                    <a:lnT>
                      <a:noFill/>
                    </a:lnT>
                    <a:lnB>
                      <a:noFill/>
                    </a:lnB>
                    <a:solidFill>
                      <a:srgbClr val="F2DDDC"/>
                    </a:solidFill>
                  </a:tcPr>
                </a:tc>
                <a:tc>
                  <a:txBody>
                    <a:bodyPr/>
                    <a:lstStyle/>
                    <a:p>
                      <a:pPr algn="ctr" fontAlgn="ctr"/>
                      <a:r>
                        <a:rPr lang="mk-MK" sz="1000" b="0" i="0" u="none" strike="noStrike">
                          <a:solidFill>
                            <a:srgbClr val="000000"/>
                          </a:solidFill>
                          <a:latin typeface="Calibri"/>
                        </a:rPr>
                        <a:t>9</a:t>
                      </a:r>
                    </a:p>
                  </a:txBody>
                  <a:tcPr marL="5477" marR="5477" marT="5477" marB="0" anchor="ctr">
                    <a:lnL>
                      <a:noFill/>
                    </a:lnL>
                    <a:lnR>
                      <a:noFill/>
                    </a:lnR>
                    <a:lnT>
                      <a:noFill/>
                    </a:lnT>
                    <a:lnB>
                      <a:noFill/>
                    </a:lnB>
                    <a:solidFill>
                      <a:srgbClr val="F2DDDC"/>
                    </a:solidFill>
                  </a:tcPr>
                </a:tc>
                <a:tc>
                  <a:txBody>
                    <a:bodyPr/>
                    <a:lstStyle/>
                    <a:p>
                      <a:pPr algn="r" fontAlgn="ctr"/>
                      <a:r>
                        <a:rPr lang="mk-MK" sz="1000" b="0" i="0" u="none" strike="noStrike">
                          <a:solidFill>
                            <a:srgbClr val="000000"/>
                          </a:solidFill>
                          <a:latin typeface="Calibri"/>
                        </a:rPr>
                        <a:t>300.000</a:t>
                      </a:r>
                    </a:p>
                  </a:txBody>
                  <a:tcPr marL="5477" marR="5477" marT="5477" marB="0" anchor="ctr">
                    <a:lnL>
                      <a:noFill/>
                    </a:lnL>
                    <a:lnR>
                      <a:noFill/>
                    </a:lnR>
                    <a:lnT>
                      <a:noFill/>
                    </a:lnT>
                    <a:lnB>
                      <a:noFill/>
                    </a:lnB>
                    <a:solidFill>
                      <a:srgbClr val="F2DDDC"/>
                    </a:solidFill>
                  </a:tcPr>
                </a:tc>
                <a:tc>
                  <a:txBody>
                    <a:bodyPr/>
                    <a:lstStyle/>
                    <a:p>
                      <a:pPr algn="r" fontAlgn="ctr"/>
                      <a:r>
                        <a:rPr lang="mk-MK" sz="1000" b="0" i="0" u="none" strike="noStrike">
                          <a:solidFill>
                            <a:srgbClr val="000000"/>
                          </a:solidFill>
                          <a:latin typeface="Calibri"/>
                        </a:rPr>
                        <a:t>180.000</a:t>
                      </a:r>
                    </a:p>
                  </a:txBody>
                  <a:tcPr marL="5477" marR="5477" marT="5477" marB="0" anchor="ctr">
                    <a:lnL>
                      <a:noFill/>
                    </a:lnL>
                    <a:lnR>
                      <a:noFill/>
                    </a:lnR>
                    <a:lnT>
                      <a:noFill/>
                    </a:lnT>
                    <a:lnB>
                      <a:noFill/>
                    </a:lnB>
                    <a:solidFill>
                      <a:srgbClr val="F2DDDC"/>
                    </a:solidFill>
                  </a:tcPr>
                </a:tc>
              </a:tr>
              <a:tr h="320953">
                <a:tc>
                  <a:txBody>
                    <a:bodyPr/>
                    <a:lstStyle/>
                    <a:p>
                      <a:pPr algn="l" fontAlgn="ctr"/>
                      <a:r>
                        <a:rPr lang="ru-RU" sz="1000" b="0" i="0" u="none" strike="noStrike" dirty="0">
                          <a:solidFill>
                            <a:srgbClr val="000000"/>
                          </a:solidFill>
                          <a:latin typeface="Calibri"/>
                        </a:rPr>
                        <a:t>Респираторни инфекции/воспаленија со катастрофални компликации</a:t>
                      </a:r>
                    </a:p>
                  </a:txBody>
                  <a:tcPr marL="5477" marR="5477" marT="5477" marB="0" anchor="ctr">
                    <a:lnL>
                      <a:noFill/>
                    </a:lnL>
                    <a:lnR>
                      <a:noFill/>
                    </a:lnR>
                    <a:lnT>
                      <a:noFill/>
                    </a:lnT>
                    <a:lnB>
                      <a:noFill/>
                    </a:lnB>
                    <a:solidFill>
                      <a:srgbClr val="F2DDDC"/>
                    </a:solidFill>
                  </a:tcPr>
                </a:tc>
                <a:tc>
                  <a:txBody>
                    <a:bodyPr/>
                    <a:lstStyle/>
                    <a:p>
                      <a:pPr algn="r" fontAlgn="ctr"/>
                      <a:r>
                        <a:rPr lang="mk-MK" sz="1000" b="0" i="0" u="none" strike="noStrike">
                          <a:solidFill>
                            <a:srgbClr val="000000"/>
                          </a:solidFill>
                          <a:latin typeface="Calibri"/>
                        </a:rPr>
                        <a:t>52.994</a:t>
                      </a:r>
                    </a:p>
                  </a:txBody>
                  <a:tcPr marL="5477" marR="5477" marT="5477" marB="0" anchor="ctr">
                    <a:lnL>
                      <a:noFill/>
                    </a:lnL>
                    <a:lnR>
                      <a:noFill/>
                    </a:lnR>
                    <a:lnT>
                      <a:noFill/>
                    </a:lnT>
                    <a:lnB>
                      <a:noFill/>
                    </a:lnB>
                    <a:solidFill>
                      <a:srgbClr val="F2DDDC"/>
                    </a:solidFill>
                  </a:tcPr>
                </a:tc>
                <a:tc>
                  <a:txBody>
                    <a:bodyPr/>
                    <a:lstStyle/>
                    <a:p>
                      <a:pPr algn="ctr" fontAlgn="ctr"/>
                      <a:r>
                        <a:rPr lang="mk-MK" sz="1000" b="0" i="0" u="none" strike="noStrike">
                          <a:solidFill>
                            <a:srgbClr val="000000"/>
                          </a:solidFill>
                          <a:latin typeface="Calibri"/>
                        </a:rPr>
                        <a:t>7</a:t>
                      </a:r>
                    </a:p>
                  </a:txBody>
                  <a:tcPr marL="5477" marR="5477" marT="5477" marB="0" anchor="ctr">
                    <a:lnL>
                      <a:noFill/>
                    </a:lnL>
                    <a:lnR>
                      <a:noFill/>
                    </a:lnR>
                    <a:lnT>
                      <a:noFill/>
                    </a:lnT>
                    <a:lnB>
                      <a:noFill/>
                    </a:lnB>
                    <a:solidFill>
                      <a:srgbClr val="F2DDDC"/>
                    </a:solidFill>
                  </a:tcPr>
                </a:tc>
                <a:tc>
                  <a:txBody>
                    <a:bodyPr/>
                    <a:lstStyle/>
                    <a:p>
                      <a:pPr algn="ctr" fontAlgn="ctr"/>
                      <a:r>
                        <a:rPr lang="mk-MK" sz="1000" b="0" i="0" u="none" strike="noStrike">
                          <a:solidFill>
                            <a:srgbClr val="000000"/>
                          </a:solidFill>
                          <a:latin typeface="Calibri"/>
                        </a:rPr>
                        <a:t>3</a:t>
                      </a:r>
                    </a:p>
                  </a:txBody>
                  <a:tcPr marL="5477" marR="5477" marT="5477" marB="0" anchor="ctr">
                    <a:lnL>
                      <a:noFill/>
                    </a:lnL>
                    <a:lnR>
                      <a:noFill/>
                    </a:lnR>
                    <a:lnT>
                      <a:noFill/>
                    </a:lnT>
                    <a:lnB>
                      <a:noFill/>
                    </a:lnB>
                    <a:solidFill>
                      <a:srgbClr val="F2DDDC"/>
                    </a:solidFill>
                  </a:tcPr>
                </a:tc>
                <a:tc>
                  <a:txBody>
                    <a:bodyPr/>
                    <a:lstStyle/>
                    <a:p>
                      <a:pPr algn="r" fontAlgn="ctr"/>
                      <a:r>
                        <a:rPr lang="mk-MK" sz="1000" b="0" i="0" u="none" strike="noStrike">
                          <a:solidFill>
                            <a:srgbClr val="000000"/>
                          </a:solidFill>
                          <a:latin typeface="Calibri"/>
                        </a:rPr>
                        <a:t>370.958</a:t>
                      </a:r>
                    </a:p>
                  </a:txBody>
                  <a:tcPr marL="5477" marR="5477" marT="5477" marB="0" anchor="ctr">
                    <a:lnL>
                      <a:noFill/>
                    </a:lnL>
                    <a:lnR>
                      <a:noFill/>
                    </a:lnR>
                    <a:lnT>
                      <a:noFill/>
                    </a:lnT>
                    <a:lnB>
                      <a:noFill/>
                    </a:lnB>
                    <a:solidFill>
                      <a:srgbClr val="F2DDDC"/>
                    </a:solidFill>
                  </a:tcPr>
                </a:tc>
                <a:tc>
                  <a:txBody>
                    <a:bodyPr/>
                    <a:lstStyle/>
                    <a:p>
                      <a:pPr algn="r" fontAlgn="ctr"/>
                      <a:r>
                        <a:rPr lang="mk-MK" sz="1000" b="0" i="0" u="none" strike="noStrike">
                          <a:solidFill>
                            <a:srgbClr val="000000"/>
                          </a:solidFill>
                          <a:latin typeface="Calibri"/>
                        </a:rPr>
                        <a:t>158.982</a:t>
                      </a:r>
                    </a:p>
                  </a:txBody>
                  <a:tcPr marL="5477" marR="5477" marT="5477" marB="0" anchor="ctr">
                    <a:lnL>
                      <a:noFill/>
                    </a:lnL>
                    <a:lnR>
                      <a:noFill/>
                    </a:lnR>
                    <a:lnT>
                      <a:noFill/>
                    </a:lnT>
                    <a:lnB>
                      <a:noFill/>
                    </a:lnB>
                    <a:solidFill>
                      <a:srgbClr val="F2DDDC"/>
                    </a:solidFill>
                  </a:tcPr>
                </a:tc>
              </a:tr>
              <a:tr h="320953">
                <a:tc>
                  <a:txBody>
                    <a:bodyPr/>
                    <a:lstStyle/>
                    <a:p>
                      <a:pPr algn="l" fontAlgn="ctr"/>
                      <a:r>
                        <a:rPr lang="ru-RU" sz="1000" b="0" i="0" u="none" strike="noStrike" dirty="0">
                          <a:solidFill>
                            <a:srgbClr val="000000"/>
                          </a:solidFill>
                          <a:latin typeface="Calibri"/>
                        </a:rPr>
                        <a:t>Респираторни инфекции/воспаленија со тешки компликации</a:t>
                      </a:r>
                    </a:p>
                  </a:txBody>
                  <a:tcPr marL="5477" marR="5477" marT="5477" marB="0" anchor="ctr">
                    <a:lnL>
                      <a:noFill/>
                    </a:lnL>
                    <a:lnR>
                      <a:noFill/>
                    </a:lnR>
                    <a:lnT>
                      <a:noFill/>
                    </a:lnT>
                    <a:lnB>
                      <a:noFill/>
                    </a:lnB>
                    <a:solidFill>
                      <a:srgbClr val="F2DDDC"/>
                    </a:solidFill>
                  </a:tcPr>
                </a:tc>
                <a:tc>
                  <a:txBody>
                    <a:bodyPr/>
                    <a:lstStyle/>
                    <a:p>
                      <a:pPr algn="r" fontAlgn="ctr"/>
                      <a:r>
                        <a:rPr lang="mk-MK" sz="1000" b="0" i="0" u="none" strike="noStrike">
                          <a:solidFill>
                            <a:srgbClr val="000000"/>
                          </a:solidFill>
                          <a:latin typeface="Calibri"/>
                        </a:rPr>
                        <a:t>30.351</a:t>
                      </a:r>
                    </a:p>
                  </a:txBody>
                  <a:tcPr marL="5477" marR="5477" marT="5477" marB="0" anchor="ctr">
                    <a:lnL>
                      <a:noFill/>
                    </a:lnL>
                    <a:lnR>
                      <a:noFill/>
                    </a:lnR>
                    <a:lnT>
                      <a:noFill/>
                    </a:lnT>
                    <a:lnB>
                      <a:noFill/>
                    </a:lnB>
                    <a:solidFill>
                      <a:srgbClr val="F2DDDC"/>
                    </a:solidFill>
                  </a:tcPr>
                </a:tc>
                <a:tc>
                  <a:txBody>
                    <a:bodyPr/>
                    <a:lstStyle/>
                    <a:p>
                      <a:pPr algn="ctr" fontAlgn="ctr"/>
                      <a:r>
                        <a:rPr lang="mk-MK" sz="1000" b="0" i="0" u="none" strike="noStrike">
                          <a:solidFill>
                            <a:srgbClr val="000000"/>
                          </a:solidFill>
                          <a:latin typeface="Calibri"/>
                        </a:rPr>
                        <a:t>70</a:t>
                      </a:r>
                    </a:p>
                  </a:txBody>
                  <a:tcPr marL="5477" marR="5477" marT="5477" marB="0" anchor="ctr">
                    <a:lnL>
                      <a:noFill/>
                    </a:lnL>
                    <a:lnR>
                      <a:noFill/>
                    </a:lnR>
                    <a:lnT>
                      <a:noFill/>
                    </a:lnT>
                    <a:lnB>
                      <a:noFill/>
                    </a:lnB>
                    <a:solidFill>
                      <a:srgbClr val="F2DDDC"/>
                    </a:solidFill>
                  </a:tcPr>
                </a:tc>
                <a:tc>
                  <a:txBody>
                    <a:bodyPr/>
                    <a:lstStyle/>
                    <a:p>
                      <a:pPr algn="ctr" fontAlgn="ctr"/>
                      <a:r>
                        <a:rPr lang="mk-MK" sz="1000" b="0" i="0" u="none" strike="noStrike">
                          <a:solidFill>
                            <a:srgbClr val="000000"/>
                          </a:solidFill>
                          <a:latin typeface="Calibri"/>
                        </a:rPr>
                        <a:t>30</a:t>
                      </a:r>
                    </a:p>
                  </a:txBody>
                  <a:tcPr marL="5477" marR="5477" marT="5477" marB="0" anchor="ctr">
                    <a:lnL>
                      <a:noFill/>
                    </a:lnL>
                    <a:lnR>
                      <a:noFill/>
                    </a:lnR>
                    <a:lnT>
                      <a:noFill/>
                    </a:lnT>
                    <a:lnB>
                      <a:noFill/>
                    </a:lnB>
                    <a:solidFill>
                      <a:srgbClr val="F2DDDC"/>
                    </a:solidFill>
                  </a:tcPr>
                </a:tc>
                <a:tc>
                  <a:txBody>
                    <a:bodyPr/>
                    <a:lstStyle/>
                    <a:p>
                      <a:pPr algn="r" fontAlgn="ctr"/>
                      <a:r>
                        <a:rPr lang="mk-MK" sz="1000" b="0" i="0" u="none" strike="noStrike">
                          <a:solidFill>
                            <a:srgbClr val="000000"/>
                          </a:solidFill>
                          <a:latin typeface="Calibri"/>
                        </a:rPr>
                        <a:t>2.124.570</a:t>
                      </a:r>
                    </a:p>
                  </a:txBody>
                  <a:tcPr marL="5477" marR="5477" marT="5477" marB="0" anchor="ctr">
                    <a:lnL>
                      <a:noFill/>
                    </a:lnL>
                    <a:lnR>
                      <a:noFill/>
                    </a:lnR>
                    <a:lnT>
                      <a:noFill/>
                    </a:lnT>
                    <a:lnB>
                      <a:noFill/>
                    </a:lnB>
                    <a:solidFill>
                      <a:srgbClr val="F2DDDC"/>
                    </a:solidFill>
                  </a:tcPr>
                </a:tc>
                <a:tc>
                  <a:txBody>
                    <a:bodyPr/>
                    <a:lstStyle/>
                    <a:p>
                      <a:pPr algn="r" fontAlgn="ctr"/>
                      <a:r>
                        <a:rPr lang="mk-MK" sz="1000" b="0" i="0" u="none" strike="noStrike">
                          <a:solidFill>
                            <a:srgbClr val="000000"/>
                          </a:solidFill>
                          <a:latin typeface="Calibri"/>
                        </a:rPr>
                        <a:t>910.530</a:t>
                      </a:r>
                    </a:p>
                  </a:txBody>
                  <a:tcPr marL="5477" marR="5477" marT="5477" marB="0" anchor="ctr">
                    <a:lnL>
                      <a:noFill/>
                    </a:lnL>
                    <a:lnR>
                      <a:noFill/>
                    </a:lnR>
                    <a:lnT>
                      <a:noFill/>
                    </a:lnT>
                    <a:lnB>
                      <a:noFill/>
                    </a:lnB>
                    <a:solidFill>
                      <a:srgbClr val="F2DDDC"/>
                    </a:solidFill>
                  </a:tcPr>
                </a:tc>
              </a:tr>
              <a:tr h="320953">
                <a:tc>
                  <a:txBody>
                    <a:bodyPr/>
                    <a:lstStyle/>
                    <a:p>
                      <a:pPr algn="l" fontAlgn="ctr"/>
                      <a:r>
                        <a:rPr lang="ru-RU" sz="1000" b="0" i="0" u="none" strike="noStrike" dirty="0">
                          <a:solidFill>
                            <a:srgbClr val="000000"/>
                          </a:solidFill>
                          <a:latin typeface="Calibri"/>
                        </a:rPr>
                        <a:t>Респираторни инфекции/воспаленија без компликации умерени компл</a:t>
                      </a:r>
                    </a:p>
                  </a:txBody>
                  <a:tcPr marL="5477" marR="5477" marT="5477" marB="0" anchor="ctr">
                    <a:lnL>
                      <a:noFill/>
                    </a:lnL>
                    <a:lnR>
                      <a:noFill/>
                    </a:lnR>
                    <a:lnT>
                      <a:noFill/>
                    </a:lnT>
                    <a:lnB>
                      <a:noFill/>
                    </a:lnB>
                    <a:solidFill>
                      <a:srgbClr val="F2DDDC"/>
                    </a:solidFill>
                  </a:tcPr>
                </a:tc>
                <a:tc>
                  <a:txBody>
                    <a:bodyPr/>
                    <a:lstStyle/>
                    <a:p>
                      <a:pPr algn="r" fontAlgn="ctr"/>
                      <a:r>
                        <a:rPr lang="mk-MK" sz="1000" b="0" i="0" u="none" strike="noStrike">
                          <a:solidFill>
                            <a:srgbClr val="000000"/>
                          </a:solidFill>
                          <a:latin typeface="Calibri"/>
                        </a:rPr>
                        <a:t>13.620</a:t>
                      </a:r>
                    </a:p>
                  </a:txBody>
                  <a:tcPr marL="5477" marR="5477" marT="5477" marB="0" anchor="ctr">
                    <a:lnL>
                      <a:noFill/>
                    </a:lnL>
                    <a:lnR>
                      <a:noFill/>
                    </a:lnR>
                    <a:lnT>
                      <a:noFill/>
                    </a:lnT>
                    <a:lnB>
                      <a:noFill/>
                    </a:lnB>
                    <a:solidFill>
                      <a:srgbClr val="F2DDDC"/>
                    </a:solidFill>
                  </a:tcPr>
                </a:tc>
                <a:tc>
                  <a:txBody>
                    <a:bodyPr/>
                    <a:lstStyle/>
                    <a:p>
                      <a:pPr algn="ctr" fontAlgn="ctr"/>
                      <a:r>
                        <a:rPr lang="mk-MK" sz="1000" b="0" i="0" u="none" strike="noStrike">
                          <a:solidFill>
                            <a:srgbClr val="000000"/>
                          </a:solidFill>
                          <a:latin typeface="Calibri"/>
                        </a:rPr>
                        <a:t>46</a:t>
                      </a:r>
                    </a:p>
                  </a:txBody>
                  <a:tcPr marL="5477" marR="5477" marT="5477" marB="0" anchor="ctr">
                    <a:lnL>
                      <a:noFill/>
                    </a:lnL>
                    <a:lnR>
                      <a:noFill/>
                    </a:lnR>
                    <a:lnT>
                      <a:noFill/>
                    </a:lnT>
                    <a:lnB>
                      <a:noFill/>
                    </a:lnB>
                    <a:solidFill>
                      <a:srgbClr val="F2DDDC"/>
                    </a:solidFill>
                  </a:tcPr>
                </a:tc>
                <a:tc>
                  <a:txBody>
                    <a:bodyPr/>
                    <a:lstStyle/>
                    <a:p>
                      <a:pPr algn="ctr" fontAlgn="ctr"/>
                      <a:r>
                        <a:rPr lang="mk-MK" sz="1000" b="0" i="0" u="none" strike="noStrike">
                          <a:solidFill>
                            <a:srgbClr val="000000"/>
                          </a:solidFill>
                          <a:latin typeface="Calibri"/>
                        </a:rPr>
                        <a:t>26</a:t>
                      </a:r>
                    </a:p>
                  </a:txBody>
                  <a:tcPr marL="5477" marR="5477" marT="5477" marB="0" anchor="ctr">
                    <a:lnL>
                      <a:noFill/>
                    </a:lnL>
                    <a:lnR>
                      <a:noFill/>
                    </a:lnR>
                    <a:lnT>
                      <a:noFill/>
                    </a:lnT>
                    <a:lnB>
                      <a:noFill/>
                    </a:lnB>
                    <a:solidFill>
                      <a:srgbClr val="F2DDDC"/>
                    </a:solidFill>
                  </a:tcPr>
                </a:tc>
                <a:tc>
                  <a:txBody>
                    <a:bodyPr/>
                    <a:lstStyle/>
                    <a:p>
                      <a:pPr algn="r" fontAlgn="ctr"/>
                      <a:r>
                        <a:rPr lang="mk-MK" sz="1000" b="0" i="0" u="none" strike="noStrike">
                          <a:solidFill>
                            <a:srgbClr val="000000"/>
                          </a:solidFill>
                          <a:latin typeface="Calibri"/>
                        </a:rPr>
                        <a:t>626.520</a:t>
                      </a:r>
                    </a:p>
                  </a:txBody>
                  <a:tcPr marL="5477" marR="5477" marT="5477" marB="0" anchor="ctr">
                    <a:lnL>
                      <a:noFill/>
                    </a:lnL>
                    <a:lnR>
                      <a:noFill/>
                    </a:lnR>
                    <a:lnT>
                      <a:noFill/>
                    </a:lnT>
                    <a:lnB>
                      <a:noFill/>
                    </a:lnB>
                    <a:solidFill>
                      <a:srgbClr val="F2DDDC"/>
                    </a:solidFill>
                  </a:tcPr>
                </a:tc>
                <a:tc>
                  <a:txBody>
                    <a:bodyPr/>
                    <a:lstStyle/>
                    <a:p>
                      <a:pPr algn="r" fontAlgn="ctr"/>
                      <a:r>
                        <a:rPr lang="mk-MK" sz="1000" b="0" i="0" u="none" strike="noStrike">
                          <a:solidFill>
                            <a:srgbClr val="000000"/>
                          </a:solidFill>
                          <a:latin typeface="Calibri"/>
                        </a:rPr>
                        <a:t>354.120</a:t>
                      </a:r>
                    </a:p>
                  </a:txBody>
                  <a:tcPr marL="5477" marR="5477" marT="5477" marB="0" anchor="ctr">
                    <a:lnL>
                      <a:noFill/>
                    </a:lnL>
                    <a:lnR>
                      <a:noFill/>
                    </a:lnR>
                    <a:lnT>
                      <a:noFill/>
                    </a:lnT>
                    <a:lnB>
                      <a:noFill/>
                    </a:lnB>
                    <a:solidFill>
                      <a:srgbClr val="F2DDDC"/>
                    </a:solidFill>
                  </a:tcPr>
                </a:tc>
              </a:tr>
              <a:tr h="165592">
                <a:tc>
                  <a:txBody>
                    <a:bodyPr/>
                    <a:lstStyle/>
                    <a:p>
                      <a:pPr algn="l" fontAlgn="ctr"/>
                      <a:r>
                        <a:rPr lang="ru-RU" sz="1000" b="0" i="0" u="none" strike="noStrike" dirty="0">
                          <a:solidFill>
                            <a:srgbClr val="000000"/>
                          </a:solidFill>
                          <a:latin typeface="Calibri"/>
                        </a:rPr>
                        <a:t>Хронична опструктивна болест на дишните патишта</a:t>
                      </a:r>
                    </a:p>
                  </a:txBody>
                  <a:tcPr marL="5477" marR="5477" marT="5477" marB="0" anchor="ctr">
                    <a:lnL>
                      <a:noFill/>
                    </a:lnL>
                    <a:lnR>
                      <a:noFill/>
                    </a:lnR>
                    <a:lnT>
                      <a:noFill/>
                    </a:lnT>
                    <a:lnB>
                      <a:noFill/>
                    </a:lnB>
                    <a:solidFill>
                      <a:srgbClr val="F2DDDC"/>
                    </a:solidFill>
                  </a:tcPr>
                </a:tc>
                <a:tc>
                  <a:txBody>
                    <a:bodyPr/>
                    <a:lstStyle/>
                    <a:p>
                      <a:pPr algn="r" fontAlgn="ctr"/>
                      <a:r>
                        <a:rPr lang="mk-MK" sz="1000" b="0" i="0" u="none" strike="noStrike">
                          <a:solidFill>
                            <a:srgbClr val="000000"/>
                          </a:solidFill>
                          <a:latin typeface="Calibri"/>
                        </a:rPr>
                        <a:t>36.589</a:t>
                      </a:r>
                    </a:p>
                  </a:txBody>
                  <a:tcPr marL="5477" marR="5477" marT="5477" marB="0" anchor="ctr">
                    <a:lnL>
                      <a:noFill/>
                    </a:lnL>
                    <a:lnR>
                      <a:noFill/>
                    </a:lnR>
                    <a:lnT>
                      <a:noFill/>
                    </a:lnT>
                    <a:lnB>
                      <a:noFill/>
                    </a:lnB>
                    <a:solidFill>
                      <a:srgbClr val="F2DDDC"/>
                    </a:solidFill>
                  </a:tcPr>
                </a:tc>
                <a:tc>
                  <a:txBody>
                    <a:bodyPr/>
                    <a:lstStyle/>
                    <a:p>
                      <a:pPr algn="ctr" fontAlgn="ctr"/>
                      <a:r>
                        <a:rPr lang="mk-MK" sz="1000" b="0" i="0" u="none" strike="noStrike">
                          <a:solidFill>
                            <a:srgbClr val="000000"/>
                          </a:solidFill>
                          <a:latin typeface="Calibri"/>
                        </a:rPr>
                        <a:t>205</a:t>
                      </a:r>
                    </a:p>
                  </a:txBody>
                  <a:tcPr marL="5477" marR="5477" marT="5477" marB="0" anchor="ctr">
                    <a:lnL>
                      <a:noFill/>
                    </a:lnL>
                    <a:lnR>
                      <a:noFill/>
                    </a:lnR>
                    <a:lnT>
                      <a:noFill/>
                    </a:lnT>
                    <a:lnB>
                      <a:noFill/>
                    </a:lnB>
                    <a:solidFill>
                      <a:srgbClr val="F2DDDC"/>
                    </a:solidFill>
                  </a:tcPr>
                </a:tc>
                <a:tc>
                  <a:txBody>
                    <a:bodyPr/>
                    <a:lstStyle/>
                    <a:p>
                      <a:pPr algn="ctr" fontAlgn="ctr"/>
                      <a:r>
                        <a:rPr lang="mk-MK" sz="1000" b="0" i="0" u="none" strike="noStrike">
                          <a:solidFill>
                            <a:srgbClr val="000000"/>
                          </a:solidFill>
                          <a:latin typeface="Calibri"/>
                        </a:rPr>
                        <a:t>400</a:t>
                      </a:r>
                    </a:p>
                  </a:txBody>
                  <a:tcPr marL="5477" marR="5477" marT="5477" marB="0" anchor="ctr">
                    <a:lnL>
                      <a:noFill/>
                    </a:lnL>
                    <a:lnR>
                      <a:noFill/>
                    </a:lnR>
                    <a:lnT>
                      <a:noFill/>
                    </a:lnT>
                    <a:lnB>
                      <a:noFill/>
                    </a:lnB>
                    <a:solidFill>
                      <a:srgbClr val="F2DDDC"/>
                    </a:solidFill>
                  </a:tcPr>
                </a:tc>
                <a:tc>
                  <a:txBody>
                    <a:bodyPr/>
                    <a:lstStyle/>
                    <a:p>
                      <a:pPr algn="r" fontAlgn="ctr"/>
                      <a:r>
                        <a:rPr lang="mk-MK" sz="1000" b="0" i="0" u="none" strike="noStrike">
                          <a:solidFill>
                            <a:srgbClr val="000000"/>
                          </a:solidFill>
                          <a:latin typeface="Calibri"/>
                        </a:rPr>
                        <a:t>7.500.745</a:t>
                      </a:r>
                    </a:p>
                  </a:txBody>
                  <a:tcPr marL="5477" marR="5477" marT="5477" marB="0" anchor="ctr">
                    <a:lnL>
                      <a:noFill/>
                    </a:lnL>
                    <a:lnR>
                      <a:noFill/>
                    </a:lnR>
                    <a:lnT>
                      <a:noFill/>
                    </a:lnT>
                    <a:lnB>
                      <a:noFill/>
                    </a:lnB>
                    <a:solidFill>
                      <a:srgbClr val="F2DDDC"/>
                    </a:solidFill>
                  </a:tcPr>
                </a:tc>
                <a:tc>
                  <a:txBody>
                    <a:bodyPr/>
                    <a:lstStyle/>
                    <a:p>
                      <a:pPr algn="r" fontAlgn="ctr"/>
                      <a:r>
                        <a:rPr lang="mk-MK" sz="1000" b="0" i="0" u="none" strike="noStrike">
                          <a:solidFill>
                            <a:srgbClr val="000000"/>
                          </a:solidFill>
                          <a:latin typeface="Calibri"/>
                        </a:rPr>
                        <a:t>14.635.600</a:t>
                      </a:r>
                    </a:p>
                  </a:txBody>
                  <a:tcPr marL="5477" marR="5477" marT="5477" marB="0" anchor="ctr">
                    <a:lnL>
                      <a:noFill/>
                    </a:lnL>
                    <a:lnR>
                      <a:noFill/>
                    </a:lnR>
                    <a:lnT>
                      <a:noFill/>
                    </a:lnT>
                    <a:lnB>
                      <a:noFill/>
                    </a:lnB>
                    <a:solidFill>
                      <a:srgbClr val="F2DDDC"/>
                    </a:solidFill>
                  </a:tcPr>
                </a:tc>
              </a:tr>
              <a:tr h="320953">
                <a:tc>
                  <a:txBody>
                    <a:bodyPr/>
                    <a:lstStyle/>
                    <a:p>
                      <a:pPr algn="l" fontAlgn="ctr"/>
                      <a:r>
                        <a:rPr lang="ru-RU" sz="1000" b="0" i="0" u="none" strike="noStrike" dirty="0">
                          <a:solidFill>
                            <a:srgbClr val="000000"/>
                          </a:solidFill>
                          <a:latin typeface="Calibri"/>
                        </a:rPr>
                        <a:t>Хронична опструктивна болест на дишните патиштасо катастрофални комликации</a:t>
                      </a:r>
                    </a:p>
                  </a:txBody>
                  <a:tcPr marL="5477" marR="5477" marT="5477" marB="0" anchor="ctr">
                    <a:lnL>
                      <a:noFill/>
                    </a:lnL>
                    <a:lnR>
                      <a:noFill/>
                    </a:lnR>
                    <a:lnT>
                      <a:noFill/>
                    </a:lnT>
                    <a:lnB>
                      <a:noFill/>
                    </a:lnB>
                    <a:solidFill>
                      <a:srgbClr val="F2DDDC"/>
                    </a:solidFill>
                  </a:tcPr>
                </a:tc>
                <a:tc>
                  <a:txBody>
                    <a:bodyPr/>
                    <a:lstStyle/>
                    <a:p>
                      <a:pPr algn="r" fontAlgn="ctr"/>
                      <a:r>
                        <a:rPr lang="mk-MK" sz="1000" b="0" i="0" u="none" strike="noStrike">
                          <a:solidFill>
                            <a:srgbClr val="000000"/>
                          </a:solidFill>
                          <a:latin typeface="Calibri"/>
                        </a:rPr>
                        <a:t>20.482</a:t>
                      </a:r>
                    </a:p>
                  </a:txBody>
                  <a:tcPr marL="5477" marR="5477" marT="5477" marB="0" anchor="ctr">
                    <a:lnL>
                      <a:noFill/>
                    </a:lnL>
                    <a:lnR>
                      <a:noFill/>
                    </a:lnR>
                    <a:lnT>
                      <a:noFill/>
                    </a:lnT>
                    <a:lnB>
                      <a:noFill/>
                    </a:lnB>
                    <a:solidFill>
                      <a:srgbClr val="F2DDDC"/>
                    </a:solidFill>
                  </a:tcPr>
                </a:tc>
                <a:tc>
                  <a:txBody>
                    <a:bodyPr/>
                    <a:lstStyle/>
                    <a:p>
                      <a:pPr algn="ctr" fontAlgn="ctr"/>
                      <a:r>
                        <a:rPr lang="mk-MK" sz="1000" b="0" i="0" u="none" strike="noStrike">
                          <a:solidFill>
                            <a:srgbClr val="000000"/>
                          </a:solidFill>
                          <a:latin typeface="Calibri"/>
                        </a:rPr>
                        <a:t>393</a:t>
                      </a:r>
                    </a:p>
                  </a:txBody>
                  <a:tcPr marL="5477" marR="5477" marT="5477" marB="0" anchor="ctr">
                    <a:lnL>
                      <a:noFill/>
                    </a:lnL>
                    <a:lnR>
                      <a:noFill/>
                    </a:lnR>
                    <a:lnT>
                      <a:noFill/>
                    </a:lnT>
                    <a:lnB>
                      <a:noFill/>
                    </a:lnB>
                    <a:solidFill>
                      <a:srgbClr val="F2DDDC"/>
                    </a:solidFill>
                  </a:tcPr>
                </a:tc>
                <a:tc>
                  <a:txBody>
                    <a:bodyPr/>
                    <a:lstStyle/>
                    <a:p>
                      <a:pPr algn="ctr" fontAlgn="ctr"/>
                      <a:r>
                        <a:rPr lang="mk-MK" sz="1000" b="0" i="0" u="none" strike="noStrike">
                          <a:solidFill>
                            <a:srgbClr val="000000"/>
                          </a:solidFill>
                          <a:latin typeface="Calibri"/>
                        </a:rPr>
                        <a:t>328</a:t>
                      </a:r>
                    </a:p>
                  </a:txBody>
                  <a:tcPr marL="5477" marR="5477" marT="5477" marB="0" anchor="ctr">
                    <a:lnL>
                      <a:noFill/>
                    </a:lnL>
                    <a:lnR>
                      <a:noFill/>
                    </a:lnR>
                    <a:lnT>
                      <a:noFill/>
                    </a:lnT>
                    <a:lnB>
                      <a:noFill/>
                    </a:lnB>
                    <a:solidFill>
                      <a:srgbClr val="F2DDDC"/>
                    </a:solidFill>
                  </a:tcPr>
                </a:tc>
                <a:tc>
                  <a:txBody>
                    <a:bodyPr/>
                    <a:lstStyle/>
                    <a:p>
                      <a:pPr algn="r" fontAlgn="ctr"/>
                      <a:r>
                        <a:rPr lang="mk-MK" sz="1000" b="0" i="0" u="none" strike="noStrike" dirty="0">
                          <a:solidFill>
                            <a:srgbClr val="000000"/>
                          </a:solidFill>
                          <a:latin typeface="Calibri"/>
                        </a:rPr>
                        <a:t>8.049.426</a:t>
                      </a:r>
                    </a:p>
                  </a:txBody>
                  <a:tcPr marL="5477" marR="5477" marT="5477" marB="0" anchor="ctr">
                    <a:lnL>
                      <a:noFill/>
                    </a:lnL>
                    <a:lnR>
                      <a:noFill/>
                    </a:lnR>
                    <a:lnT>
                      <a:noFill/>
                    </a:lnT>
                    <a:lnB>
                      <a:noFill/>
                    </a:lnB>
                    <a:solidFill>
                      <a:srgbClr val="F2DDDC"/>
                    </a:solidFill>
                  </a:tcPr>
                </a:tc>
                <a:tc>
                  <a:txBody>
                    <a:bodyPr/>
                    <a:lstStyle/>
                    <a:p>
                      <a:pPr algn="r" fontAlgn="ctr"/>
                      <a:r>
                        <a:rPr lang="mk-MK" sz="1000" b="0" i="0" u="none" strike="noStrike">
                          <a:solidFill>
                            <a:srgbClr val="000000"/>
                          </a:solidFill>
                          <a:latin typeface="Calibri"/>
                        </a:rPr>
                        <a:t>6.718.096</a:t>
                      </a:r>
                    </a:p>
                  </a:txBody>
                  <a:tcPr marL="5477" marR="5477" marT="5477" marB="0" anchor="ctr">
                    <a:lnL>
                      <a:noFill/>
                    </a:lnL>
                    <a:lnR>
                      <a:noFill/>
                    </a:lnR>
                    <a:lnT>
                      <a:noFill/>
                    </a:lnT>
                    <a:lnB>
                      <a:noFill/>
                    </a:lnB>
                    <a:solidFill>
                      <a:srgbClr val="F2DDDC"/>
                    </a:solidFill>
                  </a:tcPr>
                </a:tc>
              </a:tr>
              <a:tr h="320953">
                <a:tc>
                  <a:txBody>
                    <a:bodyPr/>
                    <a:lstStyle/>
                    <a:p>
                      <a:pPr algn="l" fontAlgn="ctr"/>
                      <a:r>
                        <a:rPr lang="ru-RU" sz="1000" b="0" i="0" u="none" strike="noStrike" dirty="0">
                          <a:solidFill>
                            <a:srgbClr val="000000"/>
                          </a:solidFill>
                          <a:latin typeface="Calibri"/>
                        </a:rPr>
                        <a:t>Бронхитис и астма, возраст &gt;49 со компликации без катастро</a:t>
                      </a:r>
                    </a:p>
                  </a:txBody>
                  <a:tcPr marL="5477" marR="5477" marT="5477" marB="0" anchor="ctr">
                    <a:lnL>
                      <a:noFill/>
                    </a:lnL>
                    <a:lnR>
                      <a:noFill/>
                    </a:lnR>
                    <a:lnT>
                      <a:noFill/>
                    </a:lnT>
                    <a:lnB>
                      <a:noFill/>
                    </a:lnB>
                    <a:solidFill>
                      <a:srgbClr val="F2DDDC"/>
                    </a:solidFill>
                  </a:tcPr>
                </a:tc>
                <a:tc>
                  <a:txBody>
                    <a:bodyPr/>
                    <a:lstStyle/>
                    <a:p>
                      <a:pPr algn="r" fontAlgn="ctr"/>
                      <a:r>
                        <a:rPr lang="mk-MK" sz="1000" b="0" i="0" u="none" strike="noStrike">
                          <a:solidFill>
                            <a:srgbClr val="000000"/>
                          </a:solidFill>
                          <a:latin typeface="Calibri"/>
                        </a:rPr>
                        <a:t>21.938</a:t>
                      </a:r>
                    </a:p>
                  </a:txBody>
                  <a:tcPr marL="5477" marR="5477" marT="5477" marB="0" anchor="ctr">
                    <a:lnL>
                      <a:noFill/>
                    </a:lnL>
                    <a:lnR>
                      <a:noFill/>
                    </a:lnR>
                    <a:lnT>
                      <a:noFill/>
                    </a:lnT>
                    <a:lnB>
                      <a:noFill/>
                    </a:lnB>
                    <a:solidFill>
                      <a:srgbClr val="F2DDDC"/>
                    </a:solidFill>
                  </a:tcPr>
                </a:tc>
                <a:tc>
                  <a:txBody>
                    <a:bodyPr/>
                    <a:lstStyle/>
                    <a:p>
                      <a:pPr algn="ctr" fontAlgn="ctr"/>
                      <a:r>
                        <a:rPr lang="mk-MK" sz="1000" b="0" i="0" u="none" strike="noStrike">
                          <a:solidFill>
                            <a:srgbClr val="000000"/>
                          </a:solidFill>
                          <a:latin typeface="Calibri"/>
                        </a:rPr>
                        <a:t>54</a:t>
                      </a:r>
                    </a:p>
                  </a:txBody>
                  <a:tcPr marL="5477" marR="5477" marT="5477" marB="0" anchor="ctr">
                    <a:lnL>
                      <a:noFill/>
                    </a:lnL>
                    <a:lnR>
                      <a:noFill/>
                    </a:lnR>
                    <a:lnT>
                      <a:noFill/>
                    </a:lnT>
                    <a:lnB>
                      <a:noFill/>
                    </a:lnB>
                    <a:solidFill>
                      <a:srgbClr val="F2DDDC"/>
                    </a:solidFill>
                  </a:tcPr>
                </a:tc>
                <a:tc>
                  <a:txBody>
                    <a:bodyPr/>
                    <a:lstStyle/>
                    <a:p>
                      <a:pPr algn="ctr" fontAlgn="ctr"/>
                      <a:r>
                        <a:rPr lang="mk-MK" sz="1000" b="0" i="0" u="none" strike="noStrike">
                          <a:solidFill>
                            <a:srgbClr val="000000"/>
                          </a:solidFill>
                          <a:latin typeface="Calibri"/>
                        </a:rPr>
                        <a:t>45</a:t>
                      </a:r>
                    </a:p>
                  </a:txBody>
                  <a:tcPr marL="5477" marR="5477" marT="5477" marB="0" anchor="ctr">
                    <a:lnL>
                      <a:noFill/>
                    </a:lnL>
                    <a:lnR>
                      <a:noFill/>
                    </a:lnR>
                    <a:lnT>
                      <a:noFill/>
                    </a:lnT>
                    <a:lnB>
                      <a:noFill/>
                    </a:lnB>
                    <a:solidFill>
                      <a:srgbClr val="F2DDDC"/>
                    </a:solidFill>
                  </a:tcPr>
                </a:tc>
                <a:tc>
                  <a:txBody>
                    <a:bodyPr/>
                    <a:lstStyle/>
                    <a:p>
                      <a:pPr algn="r" fontAlgn="ctr"/>
                      <a:r>
                        <a:rPr lang="mk-MK" sz="1000" b="0" i="0" u="none" strike="noStrike">
                          <a:solidFill>
                            <a:srgbClr val="000000"/>
                          </a:solidFill>
                          <a:latin typeface="Calibri"/>
                        </a:rPr>
                        <a:t>1.184.652</a:t>
                      </a:r>
                    </a:p>
                  </a:txBody>
                  <a:tcPr marL="5477" marR="5477" marT="5477" marB="0" anchor="ctr">
                    <a:lnL>
                      <a:noFill/>
                    </a:lnL>
                    <a:lnR>
                      <a:noFill/>
                    </a:lnR>
                    <a:lnT>
                      <a:noFill/>
                    </a:lnT>
                    <a:lnB>
                      <a:noFill/>
                    </a:lnB>
                    <a:solidFill>
                      <a:srgbClr val="F2DDDC"/>
                    </a:solidFill>
                  </a:tcPr>
                </a:tc>
                <a:tc>
                  <a:txBody>
                    <a:bodyPr/>
                    <a:lstStyle/>
                    <a:p>
                      <a:pPr algn="r" fontAlgn="ctr"/>
                      <a:r>
                        <a:rPr lang="mk-MK" sz="1000" b="0" i="0" u="none" strike="noStrike">
                          <a:solidFill>
                            <a:srgbClr val="000000"/>
                          </a:solidFill>
                          <a:latin typeface="Calibri"/>
                        </a:rPr>
                        <a:t>987.210</a:t>
                      </a:r>
                    </a:p>
                  </a:txBody>
                  <a:tcPr marL="5477" marR="5477" marT="5477" marB="0" anchor="ctr">
                    <a:lnL>
                      <a:noFill/>
                    </a:lnL>
                    <a:lnR>
                      <a:noFill/>
                    </a:lnR>
                    <a:lnT>
                      <a:noFill/>
                    </a:lnT>
                    <a:lnB>
                      <a:noFill/>
                    </a:lnB>
                    <a:solidFill>
                      <a:srgbClr val="F2DDDC"/>
                    </a:solidFill>
                  </a:tcPr>
                </a:tc>
              </a:tr>
              <a:tr h="165592">
                <a:tc>
                  <a:txBody>
                    <a:bodyPr/>
                    <a:lstStyle/>
                    <a:p>
                      <a:pPr algn="l" fontAlgn="ctr"/>
                      <a:r>
                        <a:rPr lang="ru-RU" sz="1000" b="0" i="0" u="none" strike="noStrike" dirty="0">
                          <a:solidFill>
                            <a:srgbClr val="000000"/>
                          </a:solidFill>
                          <a:latin typeface="Calibri"/>
                        </a:rPr>
                        <a:t>Бронхитис и астма, возраст &gt;49 или со компликации</a:t>
                      </a:r>
                    </a:p>
                  </a:txBody>
                  <a:tcPr marL="5477" marR="5477" marT="5477" marB="0" anchor="ctr">
                    <a:lnL>
                      <a:noFill/>
                    </a:lnL>
                    <a:lnR>
                      <a:noFill/>
                    </a:lnR>
                    <a:lnT>
                      <a:noFill/>
                    </a:lnT>
                    <a:lnB>
                      <a:noFill/>
                    </a:lnB>
                    <a:solidFill>
                      <a:srgbClr val="F2DDDC"/>
                    </a:solidFill>
                  </a:tcPr>
                </a:tc>
                <a:tc>
                  <a:txBody>
                    <a:bodyPr/>
                    <a:lstStyle/>
                    <a:p>
                      <a:pPr algn="r" fontAlgn="ctr"/>
                      <a:r>
                        <a:rPr lang="mk-MK" sz="1000" b="0" i="0" u="none" strike="noStrike">
                          <a:solidFill>
                            <a:srgbClr val="000000"/>
                          </a:solidFill>
                          <a:latin typeface="Calibri"/>
                        </a:rPr>
                        <a:t>16.594</a:t>
                      </a:r>
                    </a:p>
                  </a:txBody>
                  <a:tcPr marL="5477" marR="5477" marT="5477" marB="0" anchor="ctr">
                    <a:lnL>
                      <a:noFill/>
                    </a:lnL>
                    <a:lnR>
                      <a:noFill/>
                    </a:lnR>
                    <a:lnT>
                      <a:noFill/>
                    </a:lnT>
                    <a:lnB>
                      <a:noFill/>
                    </a:lnB>
                    <a:solidFill>
                      <a:srgbClr val="F2DDDC"/>
                    </a:solidFill>
                  </a:tcPr>
                </a:tc>
                <a:tc>
                  <a:txBody>
                    <a:bodyPr/>
                    <a:lstStyle/>
                    <a:p>
                      <a:pPr algn="ctr" fontAlgn="ctr"/>
                      <a:r>
                        <a:rPr lang="mk-MK" sz="1000" b="0" i="0" u="none" strike="noStrike">
                          <a:solidFill>
                            <a:srgbClr val="000000"/>
                          </a:solidFill>
                          <a:latin typeface="Calibri"/>
                        </a:rPr>
                        <a:t>60</a:t>
                      </a:r>
                    </a:p>
                  </a:txBody>
                  <a:tcPr marL="5477" marR="5477" marT="5477" marB="0" anchor="ctr">
                    <a:lnL>
                      <a:noFill/>
                    </a:lnL>
                    <a:lnR>
                      <a:noFill/>
                    </a:lnR>
                    <a:lnT>
                      <a:noFill/>
                    </a:lnT>
                    <a:lnB>
                      <a:noFill/>
                    </a:lnB>
                    <a:solidFill>
                      <a:srgbClr val="F2DDDC"/>
                    </a:solidFill>
                  </a:tcPr>
                </a:tc>
                <a:tc>
                  <a:txBody>
                    <a:bodyPr/>
                    <a:lstStyle/>
                    <a:p>
                      <a:pPr algn="ctr" fontAlgn="ctr"/>
                      <a:r>
                        <a:rPr lang="mk-MK" sz="1000" b="0" i="0" u="none" strike="noStrike">
                          <a:solidFill>
                            <a:srgbClr val="000000"/>
                          </a:solidFill>
                          <a:latin typeface="Calibri"/>
                        </a:rPr>
                        <a:t>65</a:t>
                      </a:r>
                    </a:p>
                  </a:txBody>
                  <a:tcPr marL="5477" marR="5477" marT="5477" marB="0" anchor="ctr">
                    <a:lnL>
                      <a:noFill/>
                    </a:lnL>
                    <a:lnR>
                      <a:noFill/>
                    </a:lnR>
                    <a:lnT>
                      <a:noFill/>
                    </a:lnT>
                    <a:lnB>
                      <a:noFill/>
                    </a:lnB>
                    <a:solidFill>
                      <a:srgbClr val="F2DDDC"/>
                    </a:solidFill>
                  </a:tcPr>
                </a:tc>
                <a:tc>
                  <a:txBody>
                    <a:bodyPr/>
                    <a:lstStyle/>
                    <a:p>
                      <a:pPr algn="r" fontAlgn="ctr"/>
                      <a:r>
                        <a:rPr lang="mk-MK" sz="1000" b="0" i="0" u="none" strike="noStrike">
                          <a:solidFill>
                            <a:srgbClr val="000000"/>
                          </a:solidFill>
                          <a:latin typeface="Calibri"/>
                        </a:rPr>
                        <a:t>995.640</a:t>
                      </a:r>
                    </a:p>
                  </a:txBody>
                  <a:tcPr marL="5477" marR="5477" marT="5477" marB="0" anchor="ctr">
                    <a:lnL>
                      <a:noFill/>
                    </a:lnL>
                    <a:lnR>
                      <a:noFill/>
                    </a:lnR>
                    <a:lnT>
                      <a:noFill/>
                    </a:lnT>
                    <a:lnB>
                      <a:noFill/>
                    </a:lnB>
                    <a:solidFill>
                      <a:srgbClr val="F2DDDC"/>
                    </a:solidFill>
                  </a:tcPr>
                </a:tc>
                <a:tc>
                  <a:txBody>
                    <a:bodyPr/>
                    <a:lstStyle/>
                    <a:p>
                      <a:pPr algn="r" fontAlgn="ctr"/>
                      <a:r>
                        <a:rPr lang="mk-MK" sz="1000" b="0" i="0" u="none" strike="noStrike">
                          <a:solidFill>
                            <a:srgbClr val="000000"/>
                          </a:solidFill>
                          <a:latin typeface="Calibri"/>
                        </a:rPr>
                        <a:t>1.078.610</a:t>
                      </a:r>
                    </a:p>
                  </a:txBody>
                  <a:tcPr marL="5477" marR="5477" marT="5477" marB="0" anchor="ctr">
                    <a:lnL>
                      <a:noFill/>
                    </a:lnL>
                    <a:lnR>
                      <a:noFill/>
                    </a:lnR>
                    <a:lnT>
                      <a:noFill/>
                    </a:lnT>
                    <a:lnB>
                      <a:noFill/>
                    </a:lnB>
                    <a:solidFill>
                      <a:srgbClr val="F2DDDC"/>
                    </a:solidFill>
                  </a:tcPr>
                </a:tc>
              </a:tr>
              <a:tr h="165592">
                <a:tc>
                  <a:txBody>
                    <a:bodyPr/>
                    <a:lstStyle/>
                    <a:p>
                      <a:pPr algn="l" fontAlgn="ctr"/>
                      <a:r>
                        <a:rPr lang="ru-RU" sz="1000" b="0" i="0" u="none" strike="noStrike" dirty="0">
                          <a:solidFill>
                            <a:srgbClr val="000000"/>
                          </a:solidFill>
                          <a:latin typeface="Calibri"/>
                        </a:rPr>
                        <a:t>Бронхитис и астма, возраст &lt;50 без компликации</a:t>
                      </a:r>
                    </a:p>
                  </a:txBody>
                  <a:tcPr marL="5477" marR="5477" marT="5477" marB="0" anchor="ctr">
                    <a:lnL>
                      <a:noFill/>
                    </a:lnL>
                    <a:lnR>
                      <a:noFill/>
                    </a:lnR>
                    <a:lnT>
                      <a:noFill/>
                    </a:lnT>
                    <a:lnB>
                      <a:noFill/>
                    </a:lnB>
                    <a:solidFill>
                      <a:srgbClr val="F2DDDC"/>
                    </a:solidFill>
                  </a:tcPr>
                </a:tc>
                <a:tc>
                  <a:txBody>
                    <a:bodyPr/>
                    <a:lstStyle/>
                    <a:p>
                      <a:pPr algn="r" fontAlgn="ctr"/>
                      <a:r>
                        <a:rPr lang="mk-MK" sz="1000" b="0" i="0" u="none" strike="noStrike">
                          <a:solidFill>
                            <a:srgbClr val="000000"/>
                          </a:solidFill>
                          <a:latin typeface="Calibri"/>
                        </a:rPr>
                        <a:t>10.576</a:t>
                      </a:r>
                    </a:p>
                  </a:txBody>
                  <a:tcPr marL="5477" marR="5477" marT="5477" marB="0" anchor="ctr">
                    <a:lnL>
                      <a:noFill/>
                    </a:lnL>
                    <a:lnR>
                      <a:noFill/>
                    </a:lnR>
                    <a:lnT>
                      <a:noFill/>
                    </a:lnT>
                    <a:lnB>
                      <a:noFill/>
                    </a:lnB>
                    <a:solidFill>
                      <a:srgbClr val="F2DDDC"/>
                    </a:solidFill>
                  </a:tcPr>
                </a:tc>
                <a:tc>
                  <a:txBody>
                    <a:bodyPr/>
                    <a:lstStyle/>
                    <a:p>
                      <a:pPr algn="ctr" fontAlgn="ctr"/>
                      <a:r>
                        <a:rPr lang="mk-MK" sz="1000" b="0" i="0" u="none" strike="noStrike">
                          <a:solidFill>
                            <a:srgbClr val="000000"/>
                          </a:solidFill>
                          <a:latin typeface="Calibri"/>
                        </a:rPr>
                        <a:t>23</a:t>
                      </a:r>
                    </a:p>
                  </a:txBody>
                  <a:tcPr marL="5477" marR="5477" marT="5477" marB="0" anchor="ctr">
                    <a:lnL>
                      <a:noFill/>
                    </a:lnL>
                    <a:lnR>
                      <a:noFill/>
                    </a:lnR>
                    <a:lnT>
                      <a:noFill/>
                    </a:lnT>
                    <a:lnB>
                      <a:noFill/>
                    </a:lnB>
                    <a:solidFill>
                      <a:srgbClr val="F2DDDC"/>
                    </a:solidFill>
                  </a:tcPr>
                </a:tc>
                <a:tc>
                  <a:txBody>
                    <a:bodyPr/>
                    <a:lstStyle/>
                    <a:p>
                      <a:pPr algn="ctr" fontAlgn="ctr"/>
                      <a:r>
                        <a:rPr lang="mk-MK" sz="1000" b="0" i="0" u="none" strike="noStrike">
                          <a:solidFill>
                            <a:srgbClr val="000000"/>
                          </a:solidFill>
                          <a:latin typeface="Calibri"/>
                        </a:rPr>
                        <a:t>24</a:t>
                      </a:r>
                    </a:p>
                  </a:txBody>
                  <a:tcPr marL="5477" marR="5477" marT="5477" marB="0" anchor="ctr">
                    <a:lnL>
                      <a:noFill/>
                    </a:lnL>
                    <a:lnR>
                      <a:noFill/>
                    </a:lnR>
                    <a:lnT>
                      <a:noFill/>
                    </a:lnT>
                    <a:lnB>
                      <a:noFill/>
                    </a:lnB>
                    <a:solidFill>
                      <a:srgbClr val="F2DDDC"/>
                    </a:solidFill>
                  </a:tcPr>
                </a:tc>
                <a:tc>
                  <a:txBody>
                    <a:bodyPr/>
                    <a:lstStyle/>
                    <a:p>
                      <a:pPr algn="r" fontAlgn="ctr"/>
                      <a:r>
                        <a:rPr lang="mk-MK" sz="1000" b="0" i="0" u="none" strike="noStrike">
                          <a:solidFill>
                            <a:srgbClr val="000000"/>
                          </a:solidFill>
                          <a:latin typeface="Calibri"/>
                        </a:rPr>
                        <a:t>243.248</a:t>
                      </a:r>
                    </a:p>
                  </a:txBody>
                  <a:tcPr marL="5477" marR="5477" marT="5477" marB="0" anchor="ctr">
                    <a:lnL>
                      <a:noFill/>
                    </a:lnL>
                    <a:lnR>
                      <a:noFill/>
                    </a:lnR>
                    <a:lnT>
                      <a:noFill/>
                    </a:lnT>
                    <a:lnB>
                      <a:noFill/>
                    </a:lnB>
                    <a:solidFill>
                      <a:srgbClr val="F2DDDC"/>
                    </a:solidFill>
                  </a:tcPr>
                </a:tc>
                <a:tc>
                  <a:txBody>
                    <a:bodyPr/>
                    <a:lstStyle/>
                    <a:p>
                      <a:pPr algn="r" fontAlgn="ctr"/>
                      <a:r>
                        <a:rPr lang="mk-MK" sz="1000" b="0" i="0" u="none" strike="noStrike">
                          <a:solidFill>
                            <a:srgbClr val="000000"/>
                          </a:solidFill>
                          <a:latin typeface="Calibri"/>
                        </a:rPr>
                        <a:t>253.824</a:t>
                      </a:r>
                    </a:p>
                  </a:txBody>
                  <a:tcPr marL="5477" marR="5477" marT="5477" marB="0" anchor="ctr">
                    <a:lnL>
                      <a:noFill/>
                    </a:lnL>
                    <a:lnR>
                      <a:noFill/>
                    </a:lnR>
                    <a:lnT>
                      <a:noFill/>
                    </a:lnT>
                    <a:lnB>
                      <a:noFill/>
                    </a:lnB>
                    <a:solidFill>
                      <a:srgbClr val="F2DDDC"/>
                    </a:solidFill>
                  </a:tcPr>
                </a:tc>
              </a:tr>
              <a:tr h="320953">
                <a:tc>
                  <a:txBody>
                    <a:bodyPr/>
                    <a:lstStyle/>
                    <a:p>
                      <a:pPr algn="l" fontAlgn="ctr"/>
                      <a:r>
                        <a:rPr lang="ru-RU" sz="1000" b="0" i="0" u="none" strike="noStrike" dirty="0">
                          <a:solidFill>
                            <a:srgbClr val="000000"/>
                          </a:solidFill>
                          <a:latin typeface="Calibri"/>
                        </a:rPr>
                        <a:t>Респираторни неоплазми со катастрофални компликации</a:t>
                      </a:r>
                    </a:p>
                  </a:txBody>
                  <a:tcPr marL="5477" marR="5477" marT="5477" marB="0" anchor="ctr">
                    <a:lnL>
                      <a:noFill/>
                    </a:lnL>
                    <a:lnR>
                      <a:noFill/>
                    </a:lnR>
                    <a:lnT>
                      <a:noFill/>
                    </a:lnT>
                    <a:lnB>
                      <a:noFill/>
                    </a:lnB>
                    <a:solidFill>
                      <a:srgbClr val="F2DDDC"/>
                    </a:solidFill>
                  </a:tcPr>
                </a:tc>
                <a:tc>
                  <a:txBody>
                    <a:bodyPr/>
                    <a:lstStyle/>
                    <a:p>
                      <a:pPr algn="r" fontAlgn="ctr"/>
                      <a:r>
                        <a:rPr lang="mk-MK" sz="1000" b="0" i="0" u="none" strike="noStrike">
                          <a:solidFill>
                            <a:srgbClr val="000000"/>
                          </a:solidFill>
                          <a:latin typeface="Calibri"/>
                        </a:rPr>
                        <a:t>49.656</a:t>
                      </a:r>
                    </a:p>
                  </a:txBody>
                  <a:tcPr marL="5477" marR="5477" marT="5477" marB="0" anchor="ctr">
                    <a:lnL>
                      <a:noFill/>
                    </a:lnL>
                    <a:lnR>
                      <a:noFill/>
                    </a:lnR>
                    <a:lnT>
                      <a:noFill/>
                    </a:lnT>
                    <a:lnB>
                      <a:noFill/>
                    </a:lnB>
                    <a:solidFill>
                      <a:srgbClr val="F2DDDC"/>
                    </a:solidFill>
                  </a:tcPr>
                </a:tc>
                <a:tc>
                  <a:txBody>
                    <a:bodyPr/>
                    <a:lstStyle/>
                    <a:p>
                      <a:pPr algn="ctr" fontAlgn="ctr"/>
                      <a:r>
                        <a:rPr lang="mk-MK" sz="1000" b="0" i="0" u="none" strike="noStrike">
                          <a:solidFill>
                            <a:srgbClr val="000000"/>
                          </a:solidFill>
                          <a:latin typeface="Calibri"/>
                        </a:rPr>
                        <a:t>3</a:t>
                      </a:r>
                    </a:p>
                  </a:txBody>
                  <a:tcPr marL="5477" marR="5477" marT="5477" marB="0" anchor="ctr">
                    <a:lnL>
                      <a:noFill/>
                    </a:lnL>
                    <a:lnR>
                      <a:noFill/>
                    </a:lnR>
                    <a:lnT>
                      <a:noFill/>
                    </a:lnT>
                    <a:lnB>
                      <a:noFill/>
                    </a:lnB>
                    <a:solidFill>
                      <a:srgbClr val="F2DDDC"/>
                    </a:solidFill>
                  </a:tcPr>
                </a:tc>
                <a:tc>
                  <a:txBody>
                    <a:bodyPr/>
                    <a:lstStyle/>
                    <a:p>
                      <a:pPr algn="ctr" fontAlgn="ctr"/>
                      <a:r>
                        <a:rPr lang="mk-MK" sz="1000" b="0" i="0" u="none" strike="noStrike">
                          <a:solidFill>
                            <a:srgbClr val="000000"/>
                          </a:solidFill>
                          <a:latin typeface="Calibri"/>
                        </a:rPr>
                        <a:t>1</a:t>
                      </a:r>
                    </a:p>
                  </a:txBody>
                  <a:tcPr marL="5477" marR="5477" marT="5477" marB="0" anchor="ctr">
                    <a:lnL>
                      <a:noFill/>
                    </a:lnL>
                    <a:lnR>
                      <a:noFill/>
                    </a:lnR>
                    <a:lnT>
                      <a:noFill/>
                    </a:lnT>
                    <a:lnB>
                      <a:noFill/>
                    </a:lnB>
                    <a:solidFill>
                      <a:srgbClr val="F2DDDC"/>
                    </a:solidFill>
                  </a:tcPr>
                </a:tc>
                <a:tc>
                  <a:txBody>
                    <a:bodyPr/>
                    <a:lstStyle/>
                    <a:p>
                      <a:pPr algn="r" fontAlgn="ctr"/>
                      <a:r>
                        <a:rPr lang="mk-MK" sz="1000" b="0" i="0" u="none" strike="noStrike">
                          <a:solidFill>
                            <a:srgbClr val="000000"/>
                          </a:solidFill>
                          <a:latin typeface="Calibri"/>
                        </a:rPr>
                        <a:t>148.968</a:t>
                      </a:r>
                    </a:p>
                  </a:txBody>
                  <a:tcPr marL="5477" marR="5477" marT="5477" marB="0" anchor="ctr">
                    <a:lnL>
                      <a:noFill/>
                    </a:lnL>
                    <a:lnR>
                      <a:noFill/>
                    </a:lnR>
                    <a:lnT>
                      <a:noFill/>
                    </a:lnT>
                    <a:lnB>
                      <a:noFill/>
                    </a:lnB>
                    <a:solidFill>
                      <a:srgbClr val="F2DDDC"/>
                    </a:solidFill>
                  </a:tcPr>
                </a:tc>
                <a:tc>
                  <a:txBody>
                    <a:bodyPr/>
                    <a:lstStyle/>
                    <a:p>
                      <a:pPr algn="r" fontAlgn="ctr"/>
                      <a:r>
                        <a:rPr lang="mk-MK" sz="1000" b="0" i="0" u="none" strike="noStrike">
                          <a:solidFill>
                            <a:srgbClr val="000000"/>
                          </a:solidFill>
                          <a:latin typeface="Calibri"/>
                        </a:rPr>
                        <a:t>49.656</a:t>
                      </a:r>
                    </a:p>
                  </a:txBody>
                  <a:tcPr marL="5477" marR="5477" marT="5477" marB="0" anchor="ctr">
                    <a:lnL>
                      <a:noFill/>
                    </a:lnL>
                    <a:lnR>
                      <a:noFill/>
                    </a:lnR>
                    <a:lnT>
                      <a:noFill/>
                    </a:lnT>
                    <a:lnB>
                      <a:noFill/>
                    </a:lnB>
                    <a:solidFill>
                      <a:srgbClr val="F2DDDC"/>
                    </a:solidFill>
                  </a:tcPr>
                </a:tc>
              </a:tr>
              <a:tr h="165592">
                <a:tc>
                  <a:txBody>
                    <a:bodyPr/>
                    <a:lstStyle/>
                    <a:p>
                      <a:pPr algn="l" fontAlgn="ctr"/>
                      <a:r>
                        <a:rPr lang="ru-RU" sz="1000" b="0" i="0" u="none" strike="noStrike" dirty="0">
                          <a:solidFill>
                            <a:srgbClr val="000000"/>
                          </a:solidFill>
                          <a:latin typeface="Calibri"/>
                        </a:rPr>
                        <a:t>Респираторни неоплазми со тешки или умерени комп-</a:t>
                      </a:r>
                    </a:p>
                  </a:txBody>
                  <a:tcPr marL="5477" marR="5477" marT="5477" marB="0" anchor="ctr">
                    <a:lnL>
                      <a:noFill/>
                    </a:lnL>
                    <a:lnR>
                      <a:noFill/>
                    </a:lnR>
                    <a:lnT>
                      <a:noFill/>
                    </a:lnT>
                    <a:lnB>
                      <a:noFill/>
                    </a:lnB>
                    <a:solidFill>
                      <a:srgbClr val="F2DDDC"/>
                    </a:solidFill>
                  </a:tcPr>
                </a:tc>
                <a:tc>
                  <a:txBody>
                    <a:bodyPr/>
                    <a:lstStyle/>
                    <a:p>
                      <a:pPr algn="r" fontAlgn="ctr"/>
                      <a:r>
                        <a:rPr lang="mk-MK" sz="1000" b="0" i="0" u="none" strike="noStrike">
                          <a:solidFill>
                            <a:srgbClr val="000000"/>
                          </a:solidFill>
                          <a:latin typeface="Calibri"/>
                        </a:rPr>
                        <a:t>34.548</a:t>
                      </a:r>
                    </a:p>
                  </a:txBody>
                  <a:tcPr marL="5477" marR="5477" marT="5477" marB="0" anchor="ctr">
                    <a:lnL>
                      <a:noFill/>
                    </a:lnL>
                    <a:lnR>
                      <a:noFill/>
                    </a:lnR>
                    <a:lnT>
                      <a:noFill/>
                    </a:lnT>
                    <a:lnB>
                      <a:noFill/>
                    </a:lnB>
                    <a:solidFill>
                      <a:srgbClr val="F2DDDC"/>
                    </a:solidFill>
                  </a:tcPr>
                </a:tc>
                <a:tc>
                  <a:txBody>
                    <a:bodyPr/>
                    <a:lstStyle/>
                    <a:p>
                      <a:pPr algn="ctr" fontAlgn="ctr"/>
                      <a:r>
                        <a:rPr lang="mk-MK" sz="1000" b="0" i="0" u="none" strike="noStrike">
                          <a:solidFill>
                            <a:srgbClr val="000000"/>
                          </a:solidFill>
                          <a:latin typeface="Calibri"/>
                        </a:rPr>
                        <a:t>19</a:t>
                      </a:r>
                    </a:p>
                  </a:txBody>
                  <a:tcPr marL="5477" marR="5477" marT="5477" marB="0" anchor="ctr">
                    <a:lnL>
                      <a:noFill/>
                    </a:lnL>
                    <a:lnR>
                      <a:noFill/>
                    </a:lnR>
                    <a:lnT>
                      <a:noFill/>
                    </a:lnT>
                    <a:lnB>
                      <a:noFill/>
                    </a:lnB>
                    <a:solidFill>
                      <a:srgbClr val="F2DDDC"/>
                    </a:solidFill>
                  </a:tcPr>
                </a:tc>
                <a:tc>
                  <a:txBody>
                    <a:bodyPr/>
                    <a:lstStyle/>
                    <a:p>
                      <a:pPr algn="ctr" fontAlgn="ctr"/>
                      <a:r>
                        <a:rPr lang="mk-MK" sz="1000" b="0" i="0" u="none" strike="noStrike">
                          <a:solidFill>
                            <a:srgbClr val="000000"/>
                          </a:solidFill>
                          <a:latin typeface="Calibri"/>
                        </a:rPr>
                        <a:t>5</a:t>
                      </a:r>
                    </a:p>
                  </a:txBody>
                  <a:tcPr marL="5477" marR="5477" marT="5477" marB="0" anchor="ctr">
                    <a:lnL>
                      <a:noFill/>
                    </a:lnL>
                    <a:lnR>
                      <a:noFill/>
                    </a:lnR>
                    <a:lnT>
                      <a:noFill/>
                    </a:lnT>
                    <a:lnB>
                      <a:noFill/>
                    </a:lnB>
                    <a:solidFill>
                      <a:srgbClr val="F2DDDC"/>
                    </a:solidFill>
                  </a:tcPr>
                </a:tc>
                <a:tc>
                  <a:txBody>
                    <a:bodyPr/>
                    <a:lstStyle/>
                    <a:p>
                      <a:pPr algn="r" fontAlgn="ctr"/>
                      <a:r>
                        <a:rPr lang="mk-MK" sz="1000" b="0" i="0" u="none" strike="noStrike">
                          <a:solidFill>
                            <a:srgbClr val="000000"/>
                          </a:solidFill>
                          <a:latin typeface="Calibri"/>
                        </a:rPr>
                        <a:t>656.412</a:t>
                      </a:r>
                    </a:p>
                  </a:txBody>
                  <a:tcPr marL="5477" marR="5477" marT="5477" marB="0" anchor="ctr">
                    <a:lnL>
                      <a:noFill/>
                    </a:lnL>
                    <a:lnR>
                      <a:noFill/>
                    </a:lnR>
                    <a:lnT>
                      <a:noFill/>
                    </a:lnT>
                    <a:lnB>
                      <a:noFill/>
                    </a:lnB>
                    <a:solidFill>
                      <a:srgbClr val="F2DDDC"/>
                    </a:solidFill>
                  </a:tcPr>
                </a:tc>
                <a:tc>
                  <a:txBody>
                    <a:bodyPr/>
                    <a:lstStyle/>
                    <a:p>
                      <a:pPr algn="r" fontAlgn="ctr"/>
                      <a:r>
                        <a:rPr lang="mk-MK" sz="1000" b="0" i="0" u="none" strike="noStrike">
                          <a:solidFill>
                            <a:srgbClr val="000000"/>
                          </a:solidFill>
                          <a:latin typeface="Calibri"/>
                        </a:rPr>
                        <a:t>172.740</a:t>
                      </a:r>
                    </a:p>
                  </a:txBody>
                  <a:tcPr marL="5477" marR="5477" marT="5477" marB="0" anchor="ctr">
                    <a:lnL>
                      <a:noFill/>
                    </a:lnL>
                    <a:lnR>
                      <a:noFill/>
                    </a:lnR>
                    <a:lnT>
                      <a:noFill/>
                    </a:lnT>
                    <a:lnB>
                      <a:noFill/>
                    </a:lnB>
                    <a:solidFill>
                      <a:srgbClr val="F2DDDC"/>
                    </a:solidFill>
                  </a:tcPr>
                </a:tc>
              </a:tr>
              <a:tr h="165592">
                <a:tc>
                  <a:txBody>
                    <a:bodyPr/>
                    <a:lstStyle/>
                    <a:p>
                      <a:pPr algn="l" fontAlgn="ctr"/>
                      <a:r>
                        <a:rPr lang="mk-MK" sz="1000" b="0" i="0" u="none" strike="noStrike" dirty="0">
                          <a:solidFill>
                            <a:srgbClr val="000000"/>
                          </a:solidFill>
                          <a:latin typeface="Calibri"/>
                        </a:rPr>
                        <a:t>Респираторни неоплазми без компликацииликации</a:t>
                      </a:r>
                    </a:p>
                  </a:txBody>
                  <a:tcPr marL="5477" marR="5477" marT="5477" marB="0" anchor="ctr">
                    <a:lnL>
                      <a:noFill/>
                    </a:lnL>
                    <a:lnR>
                      <a:noFill/>
                    </a:lnR>
                    <a:lnT>
                      <a:noFill/>
                    </a:lnT>
                    <a:lnB>
                      <a:noFill/>
                    </a:lnB>
                    <a:solidFill>
                      <a:srgbClr val="F2DDDC"/>
                    </a:solidFill>
                  </a:tcPr>
                </a:tc>
                <a:tc>
                  <a:txBody>
                    <a:bodyPr/>
                    <a:lstStyle/>
                    <a:p>
                      <a:pPr algn="r" fontAlgn="ctr"/>
                      <a:r>
                        <a:rPr lang="mk-MK" sz="1000" b="0" i="0" u="none" strike="noStrike">
                          <a:solidFill>
                            <a:srgbClr val="000000"/>
                          </a:solidFill>
                          <a:latin typeface="Calibri"/>
                        </a:rPr>
                        <a:t>23.933</a:t>
                      </a:r>
                    </a:p>
                  </a:txBody>
                  <a:tcPr marL="5477" marR="5477" marT="5477" marB="0" anchor="ctr">
                    <a:lnL>
                      <a:noFill/>
                    </a:lnL>
                    <a:lnR>
                      <a:noFill/>
                    </a:lnR>
                    <a:lnT>
                      <a:noFill/>
                    </a:lnT>
                    <a:lnB>
                      <a:noFill/>
                    </a:lnB>
                    <a:solidFill>
                      <a:srgbClr val="F2DDDC"/>
                    </a:solidFill>
                  </a:tcPr>
                </a:tc>
                <a:tc>
                  <a:txBody>
                    <a:bodyPr/>
                    <a:lstStyle/>
                    <a:p>
                      <a:pPr algn="ctr" fontAlgn="ctr"/>
                      <a:r>
                        <a:rPr lang="mk-MK" sz="1000" b="0" i="0" u="none" strike="noStrike">
                          <a:solidFill>
                            <a:srgbClr val="000000"/>
                          </a:solidFill>
                          <a:latin typeface="Calibri"/>
                        </a:rPr>
                        <a:t>3</a:t>
                      </a:r>
                    </a:p>
                  </a:txBody>
                  <a:tcPr marL="5477" marR="5477" marT="5477" marB="0" anchor="ctr">
                    <a:lnL>
                      <a:noFill/>
                    </a:lnL>
                    <a:lnR>
                      <a:noFill/>
                    </a:lnR>
                    <a:lnT>
                      <a:noFill/>
                    </a:lnT>
                    <a:lnB>
                      <a:noFill/>
                    </a:lnB>
                    <a:solidFill>
                      <a:srgbClr val="F2DDDC"/>
                    </a:solidFill>
                  </a:tcPr>
                </a:tc>
                <a:tc>
                  <a:txBody>
                    <a:bodyPr/>
                    <a:lstStyle/>
                    <a:p>
                      <a:pPr algn="ctr" fontAlgn="ctr"/>
                      <a:r>
                        <a:rPr lang="mk-MK" sz="1000" b="0" i="0" u="none" strike="noStrike">
                          <a:solidFill>
                            <a:srgbClr val="000000"/>
                          </a:solidFill>
                          <a:latin typeface="Calibri"/>
                        </a:rPr>
                        <a:t>1</a:t>
                      </a:r>
                    </a:p>
                  </a:txBody>
                  <a:tcPr marL="5477" marR="5477" marT="5477" marB="0" anchor="ctr">
                    <a:lnL>
                      <a:noFill/>
                    </a:lnL>
                    <a:lnR>
                      <a:noFill/>
                    </a:lnR>
                    <a:lnT>
                      <a:noFill/>
                    </a:lnT>
                    <a:lnB>
                      <a:noFill/>
                    </a:lnB>
                    <a:solidFill>
                      <a:srgbClr val="F2DDDC"/>
                    </a:solidFill>
                  </a:tcPr>
                </a:tc>
                <a:tc>
                  <a:txBody>
                    <a:bodyPr/>
                    <a:lstStyle/>
                    <a:p>
                      <a:pPr algn="r" fontAlgn="ctr"/>
                      <a:r>
                        <a:rPr lang="mk-MK" sz="1000" b="0" i="0" u="none" strike="noStrike">
                          <a:solidFill>
                            <a:srgbClr val="000000"/>
                          </a:solidFill>
                          <a:latin typeface="Calibri"/>
                        </a:rPr>
                        <a:t>71.799</a:t>
                      </a:r>
                    </a:p>
                  </a:txBody>
                  <a:tcPr marL="5477" marR="5477" marT="5477" marB="0" anchor="ctr">
                    <a:lnL>
                      <a:noFill/>
                    </a:lnL>
                    <a:lnR>
                      <a:noFill/>
                    </a:lnR>
                    <a:lnT>
                      <a:noFill/>
                    </a:lnT>
                    <a:lnB>
                      <a:noFill/>
                    </a:lnB>
                    <a:solidFill>
                      <a:srgbClr val="F2DDDC"/>
                    </a:solidFill>
                  </a:tcPr>
                </a:tc>
                <a:tc>
                  <a:txBody>
                    <a:bodyPr/>
                    <a:lstStyle/>
                    <a:p>
                      <a:pPr algn="r" fontAlgn="ctr"/>
                      <a:r>
                        <a:rPr lang="mk-MK" sz="1000" b="0" i="0" u="none" strike="noStrike">
                          <a:solidFill>
                            <a:srgbClr val="000000"/>
                          </a:solidFill>
                          <a:latin typeface="Calibri"/>
                        </a:rPr>
                        <a:t>23.933</a:t>
                      </a:r>
                    </a:p>
                  </a:txBody>
                  <a:tcPr marL="5477" marR="5477" marT="5477" marB="0" anchor="ctr">
                    <a:lnL>
                      <a:noFill/>
                    </a:lnL>
                    <a:lnR>
                      <a:noFill/>
                    </a:lnR>
                    <a:lnT>
                      <a:noFill/>
                    </a:lnT>
                    <a:lnB>
                      <a:noFill/>
                    </a:lnB>
                    <a:solidFill>
                      <a:srgbClr val="F2DDDC"/>
                    </a:solidFill>
                  </a:tcPr>
                </a:tc>
              </a:tr>
              <a:tr h="165592">
                <a:tc>
                  <a:txBody>
                    <a:bodyPr/>
                    <a:lstStyle/>
                    <a:p>
                      <a:pPr algn="l" fontAlgn="ctr"/>
                      <a:r>
                        <a:rPr lang="ru-RU" sz="1000" b="0" i="0" u="none" strike="noStrike" dirty="0">
                          <a:solidFill>
                            <a:srgbClr val="000000"/>
                          </a:solidFill>
                          <a:latin typeface="Calibri"/>
                        </a:rPr>
                        <a:t>Срцева слабост и шок со катастрофални компликации</a:t>
                      </a:r>
                    </a:p>
                  </a:txBody>
                  <a:tcPr marL="5477" marR="5477" marT="5477" marB="0" anchor="ctr">
                    <a:lnL>
                      <a:noFill/>
                    </a:lnL>
                    <a:lnR>
                      <a:noFill/>
                    </a:lnR>
                    <a:lnT>
                      <a:noFill/>
                    </a:lnT>
                    <a:lnB>
                      <a:noFill/>
                    </a:lnB>
                    <a:solidFill>
                      <a:srgbClr val="F2DDDC"/>
                    </a:solidFill>
                  </a:tcPr>
                </a:tc>
                <a:tc>
                  <a:txBody>
                    <a:bodyPr/>
                    <a:lstStyle/>
                    <a:p>
                      <a:pPr algn="r" fontAlgn="ctr"/>
                      <a:r>
                        <a:rPr lang="mk-MK" sz="1000" b="0" i="0" u="none" strike="noStrike">
                          <a:solidFill>
                            <a:srgbClr val="000000"/>
                          </a:solidFill>
                          <a:latin typeface="Calibri"/>
                        </a:rPr>
                        <a:t>51.784</a:t>
                      </a:r>
                    </a:p>
                  </a:txBody>
                  <a:tcPr marL="5477" marR="5477" marT="5477" marB="0" anchor="ctr">
                    <a:lnL>
                      <a:noFill/>
                    </a:lnL>
                    <a:lnR>
                      <a:noFill/>
                    </a:lnR>
                    <a:lnT>
                      <a:noFill/>
                    </a:lnT>
                    <a:lnB>
                      <a:noFill/>
                    </a:lnB>
                    <a:solidFill>
                      <a:srgbClr val="F2DDDC"/>
                    </a:solidFill>
                  </a:tcPr>
                </a:tc>
                <a:tc>
                  <a:txBody>
                    <a:bodyPr/>
                    <a:lstStyle/>
                    <a:p>
                      <a:pPr algn="ctr" fontAlgn="ctr"/>
                      <a:r>
                        <a:rPr lang="mk-MK" sz="1000" b="0" i="0" u="none" strike="noStrike">
                          <a:solidFill>
                            <a:srgbClr val="000000"/>
                          </a:solidFill>
                          <a:latin typeface="Calibri"/>
                        </a:rPr>
                        <a:t>5</a:t>
                      </a:r>
                    </a:p>
                  </a:txBody>
                  <a:tcPr marL="5477" marR="5477" marT="5477" marB="0" anchor="ctr">
                    <a:lnL>
                      <a:noFill/>
                    </a:lnL>
                    <a:lnR>
                      <a:noFill/>
                    </a:lnR>
                    <a:lnT>
                      <a:noFill/>
                    </a:lnT>
                    <a:lnB>
                      <a:noFill/>
                    </a:lnB>
                    <a:solidFill>
                      <a:srgbClr val="F2DDDC"/>
                    </a:solidFill>
                  </a:tcPr>
                </a:tc>
                <a:tc>
                  <a:txBody>
                    <a:bodyPr/>
                    <a:lstStyle/>
                    <a:p>
                      <a:pPr algn="ctr" fontAlgn="ctr"/>
                      <a:r>
                        <a:rPr lang="mk-MK" sz="1000" b="0" i="0" u="none" strike="noStrike">
                          <a:solidFill>
                            <a:srgbClr val="000000"/>
                          </a:solidFill>
                          <a:latin typeface="Calibri"/>
                        </a:rPr>
                        <a:t>6</a:t>
                      </a:r>
                    </a:p>
                  </a:txBody>
                  <a:tcPr marL="5477" marR="5477" marT="5477" marB="0" anchor="ctr">
                    <a:lnL>
                      <a:noFill/>
                    </a:lnL>
                    <a:lnR>
                      <a:noFill/>
                    </a:lnR>
                    <a:lnT>
                      <a:noFill/>
                    </a:lnT>
                    <a:lnB>
                      <a:noFill/>
                    </a:lnB>
                    <a:solidFill>
                      <a:srgbClr val="F2DDDC"/>
                    </a:solidFill>
                  </a:tcPr>
                </a:tc>
                <a:tc>
                  <a:txBody>
                    <a:bodyPr/>
                    <a:lstStyle/>
                    <a:p>
                      <a:pPr algn="r" fontAlgn="ctr"/>
                      <a:r>
                        <a:rPr lang="mk-MK" sz="1000" b="0" i="0" u="none" strike="noStrike">
                          <a:solidFill>
                            <a:srgbClr val="000000"/>
                          </a:solidFill>
                          <a:latin typeface="Calibri"/>
                        </a:rPr>
                        <a:t>258.920</a:t>
                      </a:r>
                    </a:p>
                  </a:txBody>
                  <a:tcPr marL="5477" marR="5477" marT="5477" marB="0" anchor="ctr">
                    <a:lnL>
                      <a:noFill/>
                    </a:lnL>
                    <a:lnR>
                      <a:noFill/>
                    </a:lnR>
                    <a:lnT>
                      <a:noFill/>
                    </a:lnT>
                    <a:lnB>
                      <a:noFill/>
                    </a:lnB>
                    <a:solidFill>
                      <a:srgbClr val="F2DDDC"/>
                    </a:solidFill>
                  </a:tcPr>
                </a:tc>
                <a:tc>
                  <a:txBody>
                    <a:bodyPr/>
                    <a:lstStyle/>
                    <a:p>
                      <a:pPr algn="r" fontAlgn="ctr"/>
                      <a:r>
                        <a:rPr lang="mk-MK" sz="1000" b="0" i="0" u="none" strike="noStrike">
                          <a:solidFill>
                            <a:srgbClr val="000000"/>
                          </a:solidFill>
                          <a:latin typeface="Calibri"/>
                        </a:rPr>
                        <a:t>310.704</a:t>
                      </a:r>
                    </a:p>
                  </a:txBody>
                  <a:tcPr marL="5477" marR="5477" marT="5477" marB="0" anchor="ctr">
                    <a:lnL>
                      <a:noFill/>
                    </a:lnL>
                    <a:lnR>
                      <a:noFill/>
                    </a:lnR>
                    <a:lnT>
                      <a:noFill/>
                    </a:lnT>
                    <a:lnB>
                      <a:noFill/>
                    </a:lnB>
                    <a:solidFill>
                      <a:srgbClr val="F2DDDC"/>
                    </a:solidFill>
                  </a:tcPr>
                </a:tc>
              </a:tr>
              <a:tr h="165592">
                <a:tc>
                  <a:txBody>
                    <a:bodyPr/>
                    <a:lstStyle/>
                    <a:p>
                      <a:pPr algn="l" fontAlgn="ctr"/>
                      <a:r>
                        <a:rPr lang="ru-RU" sz="1000" b="0" i="0" u="none" strike="noStrike" dirty="0">
                          <a:solidFill>
                            <a:srgbClr val="000000"/>
                          </a:solidFill>
                          <a:latin typeface="Calibri"/>
                        </a:rPr>
                        <a:t>Срцева слабост и шок без катастрофални комплика-</a:t>
                      </a:r>
                    </a:p>
                  </a:txBody>
                  <a:tcPr marL="5477" marR="5477" marT="5477" marB="0" anchor="ctr">
                    <a:lnL>
                      <a:noFill/>
                    </a:lnL>
                    <a:lnR>
                      <a:noFill/>
                    </a:lnR>
                    <a:lnT>
                      <a:noFill/>
                    </a:lnT>
                    <a:lnB>
                      <a:noFill/>
                    </a:lnB>
                    <a:solidFill>
                      <a:srgbClr val="F2DDDC"/>
                    </a:solidFill>
                  </a:tcPr>
                </a:tc>
                <a:tc>
                  <a:txBody>
                    <a:bodyPr/>
                    <a:lstStyle/>
                    <a:p>
                      <a:pPr algn="r" fontAlgn="ctr"/>
                      <a:r>
                        <a:rPr lang="mk-MK" sz="1000" b="0" i="0" u="none" strike="noStrike">
                          <a:solidFill>
                            <a:srgbClr val="000000"/>
                          </a:solidFill>
                          <a:latin typeface="Calibri"/>
                        </a:rPr>
                        <a:t>25.237</a:t>
                      </a:r>
                    </a:p>
                  </a:txBody>
                  <a:tcPr marL="5477" marR="5477" marT="5477" marB="0" anchor="ctr">
                    <a:lnL>
                      <a:noFill/>
                    </a:lnL>
                    <a:lnR>
                      <a:noFill/>
                    </a:lnR>
                    <a:lnT>
                      <a:noFill/>
                    </a:lnT>
                    <a:lnB>
                      <a:noFill/>
                    </a:lnB>
                    <a:solidFill>
                      <a:srgbClr val="F2DDDC"/>
                    </a:solidFill>
                  </a:tcPr>
                </a:tc>
                <a:tc>
                  <a:txBody>
                    <a:bodyPr/>
                    <a:lstStyle/>
                    <a:p>
                      <a:pPr algn="ctr" fontAlgn="ctr"/>
                      <a:r>
                        <a:rPr lang="mk-MK" sz="1000" b="0" i="0" u="none" strike="noStrike">
                          <a:solidFill>
                            <a:srgbClr val="000000"/>
                          </a:solidFill>
                          <a:latin typeface="Calibri"/>
                        </a:rPr>
                        <a:t>15</a:t>
                      </a:r>
                    </a:p>
                  </a:txBody>
                  <a:tcPr marL="5477" marR="5477" marT="5477" marB="0" anchor="ctr">
                    <a:lnL>
                      <a:noFill/>
                    </a:lnL>
                    <a:lnR>
                      <a:noFill/>
                    </a:lnR>
                    <a:lnT>
                      <a:noFill/>
                    </a:lnT>
                    <a:lnB>
                      <a:noFill/>
                    </a:lnB>
                    <a:solidFill>
                      <a:srgbClr val="F2DDDC"/>
                    </a:solidFill>
                  </a:tcPr>
                </a:tc>
                <a:tc>
                  <a:txBody>
                    <a:bodyPr/>
                    <a:lstStyle/>
                    <a:p>
                      <a:pPr algn="ctr" fontAlgn="ctr"/>
                      <a:r>
                        <a:rPr lang="mk-MK" sz="1000" b="0" i="0" u="none" strike="noStrike">
                          <a:solidFill>
                            <a:srgbClr val="000000"/>
                          </a:solidFill>
                          <a:latin typeface="Calibri"/>
                        </a:rPr>
                        <a:t>50</a:t>
                      </a:r>
                    </a:p>
                  </a:txBody>
                  <a:tcPr marL="5477" marR="5477" marT="5477" marB="0" anchor="ctr">
                    <a:lnL>
                      <a:noFill/>
                    </a:lnL>
                    <a:lnR>
                      <a:noFill/>
                    </a:lnR>
                    <a:lnT>
                      <a:noFill/>
                    </a:lnT>
                    <a:lnB>
                      <a:noFill/>
                    </a:lnB>
                    <a:solidFill>
                      <a:srgbClr val="F2DDDC"/>
                    </a:solidFill>
                  </a:tcPr>
                </a:tc>
                <a:tc>
                  <a:txBody>
                    <a:bodyPr/>
                    <a:lstStyle/>
                    <a:p>
                      <a:pPr algn="r" fontAlgn="ctr"/>
                      <a:r>
                        <a:rPr lang="mk-MK" sz="1000" b="0" i="0" u="none" strike="noStrike">
                          <a:solidFill>
                            <a:srgbClr val="000000"/>
                          </a:solidFill>
                          <a:latin typeface="Calibri"/>
                        </a:rPr>
                        <a:t>378.555</a:t>
                      </a:r>
                    </a:p>
                  </a:txBody>
                  <a:tcPr marL="5477" marR="5477" marT="5477" marB="0" anchor="ctr">
                    <a:lnL>
                      <a:noFill/>
                    </a:lnL>
                    <a:lnR>
                      <a:noFill/>
                    </a:lnR>
                    <a:lnT>
                      <a:noFill/>
                    </a:lnT>
                    <a:lnB>
                      <a:noFill/>
                    </a:lnB>
                    <a:solidFill>
                      <a:srgbClr val="F2DDDC"/>
                    </a:solidFill>
                  </a:tcPr>
                </a:tc>
                <a:tc>
                  <a:txBody>
                    <a:bodyPr/>
                    <a:lstStyle/>
                    <a:p>
                      <a:pPr algn="r" fontAlgn="ctr"/>
                      <a:r>
                        <a:rPr lang="mk-MK" sz="1000" b="0" i="0" u="none" strike="noStrike">
                          <a:solidFill>
                            <a:srgbClr val="000000"/>
                          </a:solidFill>
                          <a:latin typeface="Calibri"/>
                        </a:rPr>
                        <a:t>1.261.850</a:t>
                      </a:r>
                    </a:p>
                  </a:txBody>
                  <a:tcPr marL="5477" marR="5477" marT="5477" marB="0" anchor="ctr">
                    <a:lnL>
                      <a:noFill/>
                    </a:lnL>
                    <a:lnR>
                      <a:noFill/>
                    </a:lnR>
                    <a:lnT>
                      <a:noFill/>
                    </a:lnT>
                    <a:lnB>
                      <a:noFill/>
                    </a:lnB>
                    <a:solidFill>
                      <a:srgbClr val="F2DDDC"/>
                    </a:solidFill>
                  </a:tcPr>
                </a:tc>
              </a:tr>
              <a:tr h="165592">
                <a:tc>
                  <a:txBody>
                    <a:bodyPr/>
                    <a:lstStyle/>
                    <a:p>
                      <a:pPr algn="l" fontAlgn="ctr"/>
                      <a:r>
                        <a:rPr lang="mk-MK" sz="1000" b="0" i="0" u="none" strike="noStrike" dirty="0">
                          <a:solidFill>
                            <a:srgbClr val="000000"/>
                          </a:solidFill>
                          <a:latin typeface="Calibri"/>
                        </a:rPr>
                        <a:t>Коронарна атеросклероза со компликацииции</a:t>
                      </a:r>
                    </a:p>
                  </a:txBody>
                  <a:tcPr marL="5477" marR="5477" marT="5477" marB="0" anchor="ctr">
                    <a:lnL>
                      <a:noFill/>
                    </a:lnL>
                    <a:lnR>
                      <a:noFill/>
                    </a:lnR>
                    <a:lnT>
                      <a:noFill/>
                    </a:lnT>
                    <a:lnB>
                      <a:noFill/>
                    </a:lnB>
                    <a:solidFill>
                      <a:srgbClr val="F2DDDC"/>
                    </a:solidFill>
                  </a:tcPr>
                </a:tc>
                <a:tc>
                  <a:txBody>
                    <a:bodyPr/>
                    <a:lstStyle/>
                    <a:p>
                      <a:pPr algn="r" fontAlgn="ctr"/>
                      <a:r>
                        <a:rPr lang="mk-MK" sz="1000" b="0" i="0" u="none" strike="noStrike">
                          <a:solidFill>
                            <a:srgbClr val="000000"/>
                          </a:solidFill>
                          <a:latin typeface="Calibri"/>
                        </a:rPr>
                        <a:t>11.987</a:t>
                      </a:r>
                    </a:p>
                  </a:txBody>
                  <a:tcPr marL="5477" marR="5477" marT="5477" marB="0" anchor="ctr">
                    <a:lnL>
                      <a:noFill/>
                    </a:lnL>
                    <a:lnR>
                      <a:noFill/>
                    </a:lnR>
                    <a:lnT>
                      <a:noFill/>
                    </a:lnT>
                    <a:lnB>
                      <a:noFill/>
                    </a:lnB>
                    <a:solidFill>
                      <a:srgbClr val="F2DDDC"/>
                    </a:solidFill>
                  </a:tcPr>
                </a:tc>
                <a:tc>
                  <a:txBody>
                    <a:bodyPr/>
                    <a:lstStyle/>
                    <a:p>
                      <a:pPr algn="ctr" fontAlgn="ctr"/>
                      <a:r>
                        <a:rPr lang="mk-MK" sz="1000" b="0" i="0" u="none" strike="noStrike">
                          <a:solidFill>
                            <a:srgbClr val="000000"/>
                          </a:solidFill>
                          <a:latin typeface="Calibri"/>
                        </a:rPr>
                        <a:t>110</a:t>
                      </a:r>
                    </a:p>
                  </a:txBody>
                  <a:tcPr marL="5477" marR="5477" marT="5477" marB="0" anchor="ctr">
                    <a:lnL>
                      <a:noFill/>
                    </a:lnL>
                    <a:lnR>
                      <a:noFill/>
                    </a:lnR>
                    <a:lnT>
                      <a:noFill/>
                    </a:lnT>
                    <a:lnB>
                      <a:noFill/>
                    </a:lnB>
                    <a:solidFill>
                      <a:srgbClr val="F2DDDC"/>
                    </a:solidFill>
                  </a:tcPr>
                </a:tc>
                <a:tc>
                  <a:txBody>
                    <a:bodyPr/>
                    <a:lstStyle/>
                    <a:p>
                      <a:pPr algn="ctr" fontAlgn="ctr"/>
                      <a:r>
                        <a:rPr lang="mk-MK" sz="1000" b="0" i="0" u="none" strike="noStrike">
                          <a:solidFill>
                            <a:srgbClr val="000000"/>
                          </a:solidFill>
                          <a:latin typeface="Calibri"/>
                        </a:rPr>
                        <a:t>56</a:t>
                      </a:r>
                    </a:p>
                  </a:txBody>
                  <a:tcPr marL="5477" marR="5477" marT="5477" marB="0" anchor="ctr">
                    <a:lnL>
                      <a:noFill/>
                    </a:lnL>
                    <a:lnR>
                      <a:noFill/>
                    </a:lnR>
                    <a:lnT>
                      <a:noFill/>
                    </a:lnT>
                    <a:lnB>
                      <a:noFill/>
                    </a:lnB>
                    <a:solidFill>
                      <a:srgbClr val="F2DDDC"/>
                    </a:solidFill>
                  </a:tcPr>
                </a:tc>
                <a:tc>
                  <a:txBody>
                    <a:bodyPr/>
                    <a:lstStyle/>
                    <a:p>
                      <a:pPr algn="r" fontAlgn="ctr"/>
                      <a:r>
                        <a:rPr lang="mk-MK" sz="1000" b="0" i="0" u="none" strike="noStrike">
                          <a:solidFill>
                            <a:srgbClr val="000000"/>
                          </a:solidFill>
                          <a:latin typeface="Calibri"/>
                        </a:rPr>
                        <a:t>1.318.570</a:t>
                      </a:r>
                    </a:p>
                  </a:txBody>
                  <a:tcPr marL="5477" marR="5477" marT="5477" marB="0" anchor="ctr">
                    <a:lnL>
                      <a:noFill/>
                    </a:lnL>
                    <a:lnR>
                      <a:noFill/>
                    </a:lnR>
                    <a:lnT>
                      <a:noFill/>
                    </a:lnT>
                    <a:lnB>
                      <a:noFill/>
                    </a:lnB>
                    <a:solidFill>
                      <a:srgbClr val="F2DDDC"/>
                    </a:solidFill>
                  </a:tcPr>
                </a:tc>
                <a:tc>
                  <a:txBody>
                    <a:bodyPr/>
                    <a:lstStyle/>
                    <a:p>
                      <a:pPr algn="r" fontAlgn="ctr"/>
                      <a:r>
                        <a:rPr lang="mk-MK" sz="1000" b="0" i="0" u="none" strike="noStrike">
                          <a:solidFill>
                            <a:srgbClr val="000000"/>
                          </a:solidFill>
                          <a:latin typeface="Calibri"/>
                        </a:rPr>
                        <a:t>671.272</a:t>
                      </a:r>
                    </a:p>
                  </a:txBody>
                  <a:tcPr marL="5477" marR="5477" marT="5477" marB="0" anchor="ctr">
                    <a:lnL>
                      <a:noFill/>
                    </a:lnL>
                    <a:lnR>
                      <a:noFill/>
                    </a:lnR>
                    <a:lnT>
                      <a:noFill/>
                    </a:lnT>
                    <a:lnB>
                      <a:noFill/>
                    </a:lnB>
                    <a:solidFill>
                      <a:srgbClr val="F2DDDC"/>
                    </a:solidFill>
                  </a:tcPr>
                </a:tc>
              </a:tr>
              <a:tr h="165592">
                <a:tc>
                  <a:txBody>
                    <a:bodyPr/>
                    <a:lstStyle/>
                    <a:p>
                      <a:pPr algn="l" fontAlgn="ctr"/>
                      <a:r>
                        <a:rPr lang="mk-MK" sz="1000" b="0" i="0" u="none" strike="noStrike" dirty="0">
                          <a:solidFill>
                            <a:srgbClr val="000000"/>
                          </a:solidFill>
                          <a:latin typeface="Calibri"/>
                        </a:rPr>
                        <a:t>Коронарна атеросклероза без компликации</a:t>
                      </a:r>
                    </a:p>
                  </a:txBody>
                  <a:tcPr marL="5477" marR="5477" marT="5477" marB="0" anchor="ctr">
                    <a:lnL>
                      <a:noFill/>
                    </a:lnL>
                    <a:lnR>
                      <a:noFill/>
                    </a:lnR>
                    <a:lnT>
                      <a:noFill/>
                    </a:lnT>
                    <a:lnB>
                      <a:noFill/>
                    </a:lnB>
                    <a:solidFill>
                      <a:srgbClr val="F2DDDC"/>
                    </a:solidFill>
                  </a:tcPr>
                </a:tc>
                <a:tc>
                  <a:txBody>
                    <a:bodyPr/>
                    <a:lstStyle/>
                    <a:p>
                      <a:pPr algn="r" fontAlgn="ctr"/>
                      <a:r>
                        <a:rPr lang="mk-MK" sz="1000" b="0" i="0" u="none" strike="noStrike">
                          <a:solidFill>
                            <a:srgbClr val="000000"/>
                          </a:solidFill>
                          <a:latin typeface="Calibri"/>
                        </a:rPr>
                        <a:t>8.777</a:t>
                      </a:r>
                    </a:p>
                  </a:txBody>
                  <a:tcPr marL="5477" marR="5477" marT="5477" marB="0" anchor="ctr">
                    <a:lnL>
                      <a:noFill/>
                    </a:lnL>
                    <a:lnR>
                      <a:noFill/>
                    </a:lnR>
                    <a:lnT>
                      <a:noFill/>
                    </a:lnT>
                    <a:lnB>
                      <a:noFill/>
                    </a:lnB>
                    <a:solidFill>
                      <a:srgbClr val="F2DDDC"/>
                    </a:solidFill>
                  </a:tcPr>
                </a:tc>
                <a:tc>
                  <a:txBody>
                    <a:bodyPr/>
                    <a:lstStyle/>
                    <a:p>
                      <a:pPr algn="ctr" fontAlgn="ctr"/>
                      <a:r>
                        <a:rPr lang="mk-MK" sz="1000" b="0" i="0" u="none" strike="noStrike">
                          <a:solidFill>
                            <a:srgbClr val="000000"/>
                          </a:solidFill>
                          <a:latin typeface="Calibri"/>
                        </a:rPr>
                        <a:t>66</a:t>
                      </a:r>
                    </a:p>
                  </a:txBody>
                  <a:tcPr marL="5477" marR="5477" marT="5477" marB="0" anchor="ctr">
                    <a:lnL>
                      <a:noFill/>
                    </a:lnL>
                    <a:lnR>
                      <a:noFill/>
                    </a:lnR>
                    <a:lnT>
                      <a:noFill/>
                    </a:lnT>
                    <a:lnB>
                      <a:noFill/>
                    </a:lnB>
                    <a:solidFill>
                      <a:srgbClr val="F2DDDC"/>
                    </a:solidFill>
                  </a:tcPr>
                </a:tc>
                <a:tc>
                  <a:txBody>
                    <a:bodyPr/>
                    <a:lstStyle/>
                    <a:p>
                      <a:pPr algn="ctr" fontAlgn="ctr"/>
                      <a:r>
                        <a:rPr lang="mk-MK" sz="1000" b="0" i="0" u="none" strike="noStrike">
                          <a:solidFill>
                            <a:srgbClr val="000000"/>
                          </a:solidFill>
                          <a:latin typeface="Calibri"/>
                        </a:rPr>
                        <a:t>43</a:t>
                      </a:r>
                    </a:p>
                  </a:txBody>
                  <a:tcPr marL="5477" marR="5477" marT="5477" marB="0" anchor="ctr">
                    <a:lnL>
                      <a:noFill/>
                    </a:lnL>
                    <a:lnR>
                      <a:noFill/>
                    </a:lnR>
                    <a:lnT>
                      <a:noFill/>
                    </a:lnT>
                    <a:lnB>
                      <a:noFill/>
                    </a:lnB>
                    <a:solidFill>
                      <a:srgbClr val="F2DDDC"/>
                    </a:solidFill>
                  </a:tcPr>
                </a:tc>
                <a:tc>
                  <a:txBody>
                    <a:bodyPr/>
                    <a:lstStyle/>
                    <a:p>
                      <a:pPr algn="r" fontAlgn="ctr"/>
                      <a:r>
                        <a:rPr lang="mk-MK" sz="1000" b="0" i="0" u="none" strike="noStrike">
                          <a:solidFill>
                            <a:srgbClr val="000000"/>
                          </a:solidFill>
                          <a:latin typeface="Calibri"/>
                        </a:rPr>
                        <a:t>579.282</a:t>
                      </a:r>
                    </a:p>
                  </a:txBody>
                  <a:tcPr marL="5477" marR="5477" marT="5477" marB="0" anchor="ctr">
                    <a:lnL>
                      <a:noFill/>
                    </a:lnL>
                    <a:lnR>
                      <a:noFill/>
                    </a:lnR>
                    <a:lnT>
                      <a:noFill/>
                    </a:lnT>
                    <a:lnB>
                      <a:noFill/>
                    </a:lnB>
                    <a:solidFill>
                      <a:srgbClr val="F2DDDC"/>
                    </a:solidFill>
                  </a:tcPr>
                </a:tc>
                <a:tc>
                  <a:txBody>
                    <a:bodyPr/>
                    <a:lstStyle/>
                    <a:p>
                      <a:pPr algn="r" fontAlgn="ctr"/>
                      <a:r>
                        <a:rPr lang="mk-MK" sz="1000" b="0" i="0" u="none" strike="noStrike">
                          <a:solidFill>
                            <a:srgbClr val="000000"/>
                          </a:solidFill>
                          <a:latin typeface="Calibri"/>
                        </a:rPr>
                        <a:t>377.411</a:t>
                      </a:r>
                    </a:p>
                  </a:txBody>
                  <a:tcPr marL="5477" marR="5477" marT="5477" marB="0" anchor="ctr">
                    <a:lnL>
                      <a:noFill/>
                    </a:lnL>
                    <a:lnR>
                      <a:noFill/>
                    </a:lnR>
                    <a:lnT>
                      <a:noFill/>
                    </a:lnT>
                    <a:lnB>
                      <a:noFill/>
                    </a:lnB>
                    <a:solidFill>
                      <a:srgbClr val="F2DDDC"/>
                    </a:solidFill>
                  </a:tcPr>
                </a:tc>
              </a:tr>
              <a:tr h="165592">
                <a:tc>
                  <a:txBody>
                    <a:bodyPr/>
                    <a:lstStyle/>
                    <a:p>
                      <a:pPr algn="l" fontAlgn="ctr"/>
                      <a:r>
                        <a:rPr lang="mk-MK" sz="1000" b="0" i="0" u="none" strike="noStrike" dirty="0">
                          <a:solidFill>
                            <a:srgbClr val="000000"/>
                          </a:solidFill>
                          <a:latin typeface="Calibri"/>
                        </a:rPr>
                        <a:t>Хипертензија со компликации</a:t>
                      </a:r>
                    </a:p>
                  </a:txBody>
                  <a:tcPr marL="5477" marR="5477" marT="5477" marB="0" anchor="ctr">
                    <a:lnL>
                      <a:noFill/>
                    </a:lnL>
                    <a:lnR>
                      <a:noFill/>
                    </a:lnR>
                    <a:lnT>
                      <a:noFill/>
                    </a:lnT>
                    <a:lnB>
                      <a:noFill/>
                    </a:lnB>
                    <a:solidFill>
                      <a:srgbClr val="F2DDDC"/>
                    </a:solidFill>
                  </a:tcPr>
                </a:tc>
                <a:tc>
                  <a:txBody>
                    <a:bodyPr/>
                    <a:lstStyle/>
                    <a:p>
                      <a:pPr algn="r" fontAlgn="ctr"/>
                      <a:r>
                        <a:rPr lang="mk-MK" sz="1000" b="0" i="0" u="none" strike="noStrike">
                          <a:solidFill>
                            <a:srgbClr val="000000"/>
                          </a:solidFill>
                          <a:latin typeface="Calibri"/>
                        </a:rPr>
                        <a:t>17.872</a:t>
                      </a:r>
                    </a:p>
                  </a:txBody>
                  <a:tcPr marL="5477" marR="5477" marT="5477" marB="0" anchor="ctr">
                    <a:lnL>
                      <a:noFill/>
                    </a:lnL>
                    <a:lnR>
                      <a:noFill/>
                    </a:lnR>
                    <a:lnT>
                      <a:noFill/>
                    </a:lnT>
                    <a:lnB>
                      <a:noFill/>
                    </a:lnB>
                    <a:solidFill>
                      <a:srgbClr val="F2DDDC"/>
                    </a:solidFill>
                  </a:tcPr>
                </a:tc>
                <a:tc>
                  <a:txBody>
                    <a:bodyPr/>
                    <a:lstStyle/>
                    <a:p>
                      <a:pPr algn="ctr" fontAlgn="ctr"/>
                      <a:r>
                        <a:rPr lang="mk-MK" sz="1000" b="0" i="0" u="none" strike="noStrike">
                          <a:solidFill>
                            <a:srgbClr val="000000"/>
                          </a:solidFill>
                          <a:latin typeface="Calibri"/>
                        </a:rPr>
                        <a:t>13</a:t>
                      </a:r>
                    </a:p>
                  </a:txBody>
                  <a:tcPr marL="5477" marR="5477" marT="5477" marB="0" anchor="ctr">
                    <a:lnL>
                      <a:noFill/>
                    </a:lnL>
                    <a:lnR>
                      <a:noFill/>
                    </a:lnR>
                    <a:lnT>
                      <a:noFill/>
                    </a:lnT>
                    <a:lnB>
                      <a:noFill/>
                    </a:lnB>
                    <a:solidFill>
                      <a:srgbClr val="F2DDDC"/>
                    </a:solidFill>
                  </a:tcPr>
                </a:tc>
                <a:tc>
                  <a:txBody>
                    <a:bodyPr/>
                    <a:lstStyle/>
                    <a:p>
                      <a:pPr algn="ctr" fontAlgn="ctr"/>
                      <a:r>
                        <a:rPr lang="mk-MK" sz="1000" b="0" i="0" u="none" strike="noStrike">
                          <a:solidFill>
                            <a:srgbClr val="000000"/>
                          </a:solidFill>
                          <a:latin typeface="Calibri"/>
                        </a:rPr>
                        <a:t>11</a:t>
                      </a:r>
                    </a:p>
                  </a:txBody>
                  <a:tcPr marL="5477" marR="5477" marT="5477" marB="0" anchor="ctr">
                    <a:lnL>
                      <a:noFill/>
                    </a:lnL>
                    <a:lnR>
                      <a:noFill/>
                    </a:lnR>
                    <a:lnT>
                      <a:noFill/>
                    </a:lnT>
                    <a:lnB>
                      <a:noFill/>
                    </a:lnB>
                    <a:solidFill>
                      <a:srgbClr val="F2DDDC"/>
                    </a:solidFill>
                  </a:tcPr>
                </a:tc>
                <a:tc>
                  <a:txBody>
                    <a:bodyPr/>
                    <a:lstStyle/>
                    <a:p>
                      <a:pPr algn="r" fontAlgn="ctr"/>
                      <a:r>
                        <a:rPr lang="mk-MK" sz="1000" b="0" i="0" u="none" strike="noStrike">
                          <a:solidFill>
                            <a:srgbClr val="000000"/>
                          </a:solidFill>
                          <a:latin typeface="Calibri"/>
                        </a:rPr>
                        <a:t>232.336</a:t>
                      </a:r>
                    </a:p>
                  </a:txBody>
                  <a:tcPr marL="5477" marR="5477" marT="5477" marB="0" anchor="ctr">
                    <a:lnL>
                      <a:noFill/>
                    </a:lnL>
                    <a:lnR>
                      <a:noFill/>
                    </a:lnR>
                    <a:lnT>
                      <a:noFill/>
                    </a:lnT>
                    <a:lnB>
                      <a:noFill/>
                    </a:lnB>
                    <a:solidFill>
                      <a:srgbClr val="F2DDDC"/>
                    </a:solidFill>
                  </a:tcPr>
                </a:tc>
                <a:tc>
                  <a:txBody>
                    <a:bodyPr/>
                    <a:lstStyle/>
                    <a:p>
                      <a:pPr algn="r" fontAlgn="ctr"/>
                      <a:r>
                        <a:rPr lang="mk-MK" sz="1000" b="0" i="0" u="none" strike="noStrike">
                          <a:solidFill>
                            <a:srgbClr val="000000"/>
                          </a:solidFill>
                          <a:latin typeface="Calibri"/>
                        </a:rPr>
                        <a:t>196.592</a:t>
                      </a:r>
                    </a:p>
                  </a:txBody>
                  <a:tcPr marL="5477" marR="5477" marT="5477" marB="0" anchor="ctr">
                    <a:lnL>
                      <a:noFill/>
                    </a:lnL>
                    <a:lnR>
                      <a:noFill/>
                    </a:lnR>
                    <a:lnT>
                      <a:noFill/>
                    </a:lnT>
                    <a:lnB>
                      <a:noFill/>
                    </a:lnB>
                    <a:solidFill>
                      <a:srgbClr val="F2DDDC"/>
                    </a:solidFill>
                  </a:tcPr>
                </a:tc>
              </a:tr>
              <a:tr h="165592">
                <a:tc>
                  <a:txBody>
                    <a:bodyPr/>
                    <a:lstStyle/>
                    <a:p>
                      <a:pPr algn="l" fontAlgn="ctr"/>
                      <a:r>
                        <a:rPr lang="mk-MK" sz="1000" b="0" i="0" u="none" strike="noStrike" dirty="0">
                          <a:solidFill>
                            <a:srgbClr val="000000"/>
                          </a:solidFill>
                          <a:latin typeface="Calibri"/>
                        </a:rPr>
                        <a:t>Хипертензија без компликации</a:t>
                      </a:r>
                    </a:p>
                  </a:txBody>
                  <a:tcPr marL="5477" marR="5477" marT="5477" marB="0" anchor="ctr">
                    <a:lnL>
                      <a:noFill/>
                    </a:lnL>
                    <a:lnR>
                      <a:noFill/>
                    </a:lnR>
                    <a:lnT>
                      <a:noFill/>
                    </a:lnT>
                    <a:lnB>
                      <a:noFill/>
                    </a:lnB>
                    <a:solidFill>
                      <a:srgbClr val="F2DDDC"/>
                    </a:solidFill>
                  </a:tcPr>
                </a:tc>
                <a:tc>
                  <a:txBody>
                    <a:bodyPr/>
                    <a:lstStyle/>
                    <a:p>
                      <a:pPr algn="r" fontAlgn="ctr"/>
                      <a:r>
                        <a:rPr lang="mk-MK" sz="1000" b="0" i="0" u="none" strike="noStrike">
                          <a:solidFill>
                            <a:srgbClr val="000000"/>
                          </a:solidFill>
                          <a:latin typeface="Calibri"/>
                        </a:rPr>
                        <a:t>7.289</a:t>
                      </a:r>
                    </a:p>
                  </a:txBody>
                  <a:tcPr marL="5477" marR="5477" marT="5477" marB="0" anchor="ctr">
                    <a:lnL>
                      <a:noFill/>
                    </a:lnL>
                    <a:lnR>
                      <a:noFill/>
                    </a:lnR>
                    <a:lnT>
                      <a:noFill/>
                    </a:lnT>
                    <a:lnB>
                      <a:noFill/>
                    </a:lnB>
                    <a:solidFill>
                      <a:srgbClr val="F2DDDC"/>
                    </a:solidFill>
                  </a:tcPr>
                </a:tc>
                <a:tc>
                  <a:txBody>
                    <a:bodyPr/>
                    <a:lstStyle/>
                    <a:p>
                      <a:pPr algn="ctr" fontAlgn="ctr"/>
                      <a:r>
                        <a:rPr lang="mk-MK" sz="1000" b="0" i="0" u="none" strike="noStrike">
                          <a:solidFill>
                            <a:srgbClr val="000000"/>
                          </a:solidFill>
                          <a:latin typeface="Calibri"/>
                        </a:rPr>
                        <a:t>13</a:t>
                      </a:r>
                    </a:p>
                  </a:txBody>
                  <a:tcPr marL="5477" marR="5477" marT="5477" marB="0" anchor="ctr">
                    <a:lnL>
                      <a:noFill/>
                    </a:lnL>
                    <a:lnR>
                      <a:noFill/>
                    </a:lnR>
                    <a:lnT>
                      <a:noFill/>
                    </a:lnT>
                    <a:lnB>
                      <a:noFill/>
                    </a:lnB>
                    <a:solidFill>
                      <a:srgbClr val="F2DDDC"/>
                    </a:solidFill>
                  </a:tcPr>
                </a:tc>
                <a:tc>
                  <a:txBody>
                    <a:bodyPr/>
                    <a:lstStyle/>
                    <a:p>
                      <a:pPr algn="ctr" fontAlgn="ctr"/>
                      <a:r>
                        <a:rPr lang="mk-MK" sz="1000" b="0" i="0" u="none" strike="noStrike">
                          <a:solidFill>
                            <a:srgbClr val="000000"/>
                          </a:solidFill>
                          <a:latin typeface="Calibri"/>
                        </a:rPr>
                        <a:t>20</a:t>
                      </a:r>
                    </a:p>
                  </a:txBody>
                  <a:tcPr marL="5477" marR="5477" marT="5477" marB="0" anchor="ctr">
                    <a:lnL>
                      <a:noFill/>
                    </a:lnL>
                    <a:lnR>
                      <a:noFill/>
                    </a:lnR>
                    <a:lnT>
                      <a:noFill/>
                    </a:lnT>
                    <a:lnB>
                      <a:noFill/>
                    </a:lnB>
                    <a:solidFill>
                      <a:srgbClr val="F2DDDC"/>
                    </a:solidFill>
                  </a:tcPr>
                </a:tc>
                <a:tc>
                  <a:txBody>
                    <a:bodyPr/>
                    <a:lstStyle/>
                    <a:p>
                      <a:pPr algn="r" fontAlgn="ctr"/>
                      <a:r>
                        <a:rPr lang="mk-MK" sz="1000" b="0" i="0" u="none" strike="noStrike">
                          <a:solidFill>
                            <a:srgbClr val="000000"/>
                          </a:solidFill>
                          <a:latin typeface="Calibri"/>
                        </a:rPr>
                        <a:t>94.757</a:t>
                      </a:r>
                    </a:p>
                  </a:txBody>
                  <a:tcPr marL="5477" marR="5477" marT="5477" marB="0" anchor="ctr">
                    <a:lnL>
                      <a:noFill/>
                    </a:lnL>
                    <a:lnR>
                      <a:noFill/>
                    </a:lnR>
                    <a:lnT>
                      <a:noFill/>
                    </a:lnT>
                    <a:lnB>
                      <a:noFill/>
                    </a:lnB>
                    <a:solidFill>
                      <a:srgbClr val="F2DDDC"/>
                    </a:solidFill>
                  </a:tcPr>
                </a:tc>
                <a:tc>
                  <a:txBody>
                    <a:bodyPr/>
                    <a:lstStyle/>
                    <a:p>
                      <a:pPr algn="r" fontAlgn="ctr"/>
                      <a:r>
                        <a:rPr lang="mk-MK" sz="1000" b="0" i="0" u="none" strike="noStrike">
                          <a:solidFill>
                            <a:srgbClr val="000000"/>
                          </a:solidFill>
                          <a:latin typeface="Calibri"/>
                        </a:rPr>
                        <a:t>145.780</a:t>
                      </a:r>
                    </a:p>
                  </a:txBody>
                  <a:tcPr marL="5477" marR="5477" marT="5477" marB="0" anchor="ctr">
                    <a:lnL>
                      <a:noFill/>
                    </a:lnL>
                    <a:lnR>
                      <a:noFill/>
                    </a:lnR>
                    <a:lnT>
                      <a:noFill/>
                    </a:lnT>
                    <a:lnB>
                      <a:noFill/>
                    </a:lnB>
                    <a:solidFill>
                      <a:srgbClr val="F2DDDC"/>
                    </a:solidFill>
                  </a:tcPr>
                </a:tc>
              </a:tr>
              <a:tr h="320953">
                <a:tc>
                  <a:txBody>
                    <a:bodyPr/>
                    <a:lstStyle/>
                    <a:p>
                      <a:pPr algn="l" fontAlgn="ctr"/>
                      <a:r>
                        <a:rPr lang="ru-RU" sz="1000" b="0" i="0" u="none" strike="noStrike" dirty="0">
                          <a:solidFill>
                            <a:srgbClr val="000000"/>
                          </a:solidFill>
                          <a:latin typeface="Calibri"/>
                        </a:rPr>
                        <a:t>Нестабилна ангина без катастрофални или тешки комликации</a:t>
                      </a:r>
                    </a:p>
                  </a:txBody>
                  <a:tcPr marL="5477" marR="5477" marT="5477" marB="0" anchor="ctr">
                    <a:lnL>
                      <a:noFill/>
                    </a:lnL>
                    <a:lnR>
                      <a:noFill/>
                    </a:lnR>
                    <a:lnT>
                      <a:noFill/>
                    </a:lnT>
                    <a:lnB>
                      <a:noFill/>
                    </a:lnB>
                    <a:solidFill>
                      <a:srgbClr val="F2DDDC"/>
                    </a:solidFill>
                  </a:tcPr>
                </a:tc>
                <a:tc>
                  <a:txBody>
                    <a:bodyPr/>
                    <a:lstStyle/>
                    <a:p>
                      <a:pPr algn="r" fontAlgn="ctr"/>
                      <a:r>
                        <a:rPr lang="mk-MK" sz="1000" b="0" i="0" u="none" strike="noStrike">
                          <a:solidFill>
                            <a:srgbClr val="000000"/>
                          </a:solidFill>
                          <a:latin typeface="Calibri"/>
                        </a:rPr>
                        <a:t>12.681</a:t>
                      </a:r>
                    </a:p>
                  </a:txBody>
                  <a:tcPr marL="5477" marR="5477" marT="5477" marB="0" anchor="ctr">
                    <a:lnL>
                      <a:noFill/>
                    </a:lnL>
                    <a:lnR>
                      <a:noFill/>
                    </a:lnR>
                    <a:lnT>
                      <a:noFill/>
                    </a:lnT>
                    <a:lnB>
                      <a:noFill/>
                    </a:lnB>
                    <a:solidFill>
                      <a:srgbClr val="F2DDDC"/>
                    </a:solidFill>
                  </a:tcPr>
                </a:tc>
                <a:tc>
                  <a:txBody>
                    <a:bodyPr/>
                    <a:lstStyle/>
                    <a:p>
                      <a:pPr algn="ctr" fontAlgn="ctr"/>
                      <a:r>
                        <a:rPr lang="mk-MK" sz="1000" b="0" i="0" u="none" strike="noStrike">
                          <a:solidFill>
                            <a:srgbClr val="000000"/>
                          </a:solidFill>
                          <a:latin typeface="Calibri"/>
                        </a:rPr>
                        <a:t>11</a:t>
                      </a:r>
                    </a:p>
                  </a:txBody>
                  <a:tcPr marL="5477" marR="5477" marT="5477" marB="0" anchor="ctr">
                    <a:lnL>
                      <a:noFill/>
                    </a:lnL>
                    <a:lnR>
                      <a:noFill/>
                    </a:lnR>
                    <a:lnT>
                      <a:noFill/>
                    </a:lnT>
                    <a:lnB>
                      <a:noFill/>
                    </a:lnB>
                    <a:solidFill>
                      <a:srgbClr val="F2DDDC"/>
                    </a:solidFill>
                  </a:tcPr>
                </a:tc>
                <a:tc>
                  <a:txBody>
                    <a:bodyPr/>
                    <a:lstStyle/>
                    <a:p>
                      <a:pPr algn="ctr" fontAlgn="ctr"/>
                      <a:r>
                        <a:rPr lang="mk-MK" sz="1000" b="0" i="0" u="none" strike="noStrike">
                          <a:solidFill>
                            <a:srgbClr val="000000"/>
                          </a:solidFill>
                          <a:latin typeface="Calibri"/>
                        </a:rPr>
                        <a:t>4</a:t>
                      </a:r>
                    </a:p>
                  </a:txBody>
                  <a:tcPr marL="5477" marR="5477" marT="5477" marB="0" anchor="ctr">
                    <a:lnL>
                      <a:noFill/>
                    </a:lnL>
                    <a:lnR>
                      <a:noFill/>
                    </a:lnR>
                    <a:lnT>
                      <a:noFill/>
                    </a:lnT>
                    <a:lnB>
                      <a:noFill/>
                    </a:lnB>
                    <a:solidFill>
                      <a:srgbClr val="F2DDDC"/>
                    </a:solidFill>
                  </a:tcPr>
                </a:tc>
                <a:tc>
                  <a:txBody>
                    <a:bodyPr/>
                    <a:lstStyle/>
                    <a:p>
                      <a:pPr algn="r" fontAlgn="ctr"/>
                      <a:r>
                        <a:rPr lang="mk-MK" sz="1000" b="0" i="0" u="none" strike="noStrike">
                          <a:solidFill>
                            <a:srgbClr val="000000"/>
                          </a:solidFill>
                          <a:latin typeface="Calibri"/>
                        </a:rPr>
                        <a:t>139.491</a:t>
                      </a:r>
                    </a:p>
                  </a:txBody>
                  <a:tcPr marL="5477" marR="5477" marT="5477" marB="0" anchor="ctr">
                    <a:lnL>
                      <a:noFill/>
                    </a:lnL>
                    <a:lnR>
                      <a:noFill/>
                    </a:lnR>
                    <a:lnT>
                      <a:noFill/>
                    </a:lnT>
                    <a:lnB>
                      <a:noFill/>
                    </a:lnB>
                    <a:solidFill>
                      <a:srgbClr val="F2DDDC"/>
                    </a:solidFill>
                  </a:tcPr>
                </a:tc>
                <a:tc>
                  <a:txBody>
                    <a:bodyPr/>
                    <a:lstStyle/>
                    <a:p>
                      <a:pPr algn="r" fontAlgn="ctr"/>
                      <a:r>
                        <a:rPr lang="mk-MK" sz="1000" b="0" i="0" u="none" strike="noStrike">
                          <a:solidFill>
                            <a:srgbClr val="000000"/>
                          </a:solidFill>
                          <a:latin typeface="Calibri"/>
                        </a:rPr>
                        <a:t>50.724</a:t>
                      </a:r>
                    </a:p>
                  </a:txBody>
                  <a:tcPr marL="5477" marR="5477" marT="5477" marB="0" anchor="ctr">
                    <a:lnL>
                      <a:noFill/>
                    </a:lnL>
                    <a:lnR>
                      <a:noFill/>
                    </a:lnR>
                    <a:lnT>
                      <a:noFill/>
                    </a:lnT>
                    <a:lnB>
                      <a:noFill/>
                    </a:lnB>
                    <a:solidFill>
                      <a:srgbClr val="F2DDDC"/>
                    </a:solidFill>
                  </a:tcPr>
                </a:tc>
              </a:tr>
              <a:tr h="320953">
                <a:tc>
                  <a:txBody>
                    <a:bodyPr/>
                    <a:lstStyle/>
                    <a:p>
                      <a:pPr algn="l" fontAlgn="ctr"/>
                      <a:r>
                        <a:rPr lang="ru-RU" sz="1000" b="0" i="0" u="none" strike="noStrike" dirty="0">
                          <a:solidFill>
                            <a:srgbClr val="000000"/>
                          </a:solidFill>
                          <a:latin typeface="Calibri"/>
                        </a:rPr>
                        <a:t>Други дијагнози на циркулаторниот систем без катаст-компликации</a:t>
                      </a:r>
                    </a:p>
                  </a:txBody>
                  <a:tcPr marL="5477" marR="5477" marT="5477" marB="0" anchor="ctr">
                    <a:lnL>
                      <a:noFill/>
                    </a:lnL>
                    <a:lnR>
                      <a:noFill/>
                    </a:lnR>
                    <a:lnT>
                      <a:noFill/>
                    </a:lnT>
                    <a:lnB>
                      <a:noFill/>
                    </a:lnB>
                    <a:solidFill>
                      <a:srgbClr val="F2DDDC"/>
                    </a:solidFill>
                  </a:tcPr>
                </a:tc>
                <a:tc>
                  <a:txBody>
                    <a:bodyPr/>
                    <a:lstStyle/>
                    <a:p>
                      <a:pPr algn="r" fontAlgn="ctr"/>
                      <a:r>
                        <a:rPr lang="mk-MK" sz="1000" b="0" i="0" u="none" strike="noStrike">
                          <a:solidFill>
                            <a:srgbClr val="000000"/>
                          </a:solidFill>
                          <a:latin typeface="Calibri"/>
                        </a:rPr>
                        <a:t>11.944</a:t>
                      </a:r>
                    </a:p>
                  </a:txBody>
                  <a:tcPr marL="5477" marR="5477" marT="5477" marB="0" anchor="ctr">
                    <a:lnL>
                      <a:noFill/>
                    </a:lnL>
                    <a:lnR>
                      <a:noFill/>
                    </a:lnR>
                    <a:lnT>
                      <a:noFill/>
                    </a:lnT>
                    <a:lnB>
                      <a:noFill/>
                    </a:lnB>
                    <a:solidFill>
                      <a:srgbClr val="F2DDDC"/>
                    </a:solidFill>
                  </a:tcPr>
                </a:tc>
                <a:tc>
                  <a:txBody>
                    <a:bodyPr/>
                    <a:lstStyle/>
                    <a:p>
                      <a:pPr algn="ctr" fontAlgn="ctr"/>
                      <a:r>
                        <a:rPr lang="mk-MK" sz="1000" b="0" i="0" u="none" strike="noStrike">
                          <a:solidFill>
                            <a:srgbClr val="000000"/>
                          </a:solidFill>
                          <a:latin typeface="Calibri"/>
                        </a:rPr>
                        <a:t>16</a:t>
                      </a:r>
                    </a:p>
                  </a:txBody>
                  <a:tcPr marL="5477" marR="5477" marT="5477" marB="0" anchor="ctr">
                    <a:lnL>
                      <a:noFill/>
                    </a:lnL>
                    <a:lnR>
                      <a:noFill/>
                    </a:lnR>
                    <a:lnT>
                      <a:noFill/>
                    </a:lnT>
                    <a:lnB>
                      <a:noFill/>
                    </a:lnB>
                    <a:solidFill>
                      <a:srgbClr val="F2DDDC"/>
                    </a:solidFill>
                  </a:tcPr>
                </a:tc>
                <a:tc>
                  <a:txBody>
                    <a:bodyPr/>
                    <a:lstStyle/>
                    <a:p>
                      <a:pPr algn="ctr" fontAlgn="ctr"/>
                      <a:r>
                        <a:rPr lang="mk-MK" sz="1000" b="0" i="0" u="none" strike="noStrike">
                          <a:solidFill>
                            <a:srgbClr val="000000"/>
                          </a:solidFill>
                          <a:latin typeface="Calibri"/>
                        </a:rPr>
                        <a:t>12</a:t>
                      </a:r>
                    </a:p>
                  </a:txBody>
                  <a:tcPr marL="5477" marR="5477" marT="5477" marB="0" anchor="ctr">
                    <a:lnL>
                      <a:noFill/>
                    </a:lnL>
                    <a:lnR>
                      <a:noFill/>
                    </a:lnR>
                    <a:lnT>
                      <a:noFill/>
                    </a:lnT>
                    <a:lnB>
                      <a:noFill/>
                    </a:lnB>
                    <a:solidFill>
                      <a:srgbClr val="F2DDDC"/>
                    </a:solidFill>
                  </a:tcPr>
                </a:tc>
                <a:tc>
                  <a:txBody>
                    <a:bodyPr/>
                    <a:lstStyle/>
                    <a:p>
                      <a:pPr algn="r" fontAlgn="ctr"/>
                      <a:r>
                        <a:rPr lang="mk-MK" sz="1000" b="0" i="0" u="none" strike="noStrike">
                          <a:solidFill>
                            <a:srgbClr val="000000"/>
                          </a:solidFill>
                          <a:latin typeface="Calibri"/>
                        </a:rPr>
                        <a:t>191.104</a:t>
                      </a:r>
                    </a:p>
                  </a:txBody>
                  <a:tcPr marL="5477" marR="5477" marT="5477" marB="0" anchor="ctr">
                    <a:lnL>
                      <a:noFill/>
                    </a:lnL>
                    <a:lnR>
                      <a:noFill/>
                    </a:lnR>
                    <a:lnT>
                      <a:noFill/>
                    </a:lnT>
                    <a:lnB>
                      <a:noFill/>
                    </a:lnB>
                    <a:solidFill>
                      <a:srgbClr val="F2DDDC"/>
                    </a:solidFill>
                  </a:tcPr>
                </a:tc>
                <a:tc>
                  <a:txBody>
                    <a:bodyPr/>
                    <a:lstStyle/>
                    <a:p>
                      <a:pPr algn="r" fontAlgn="ctr"/>
                      <a:r>
                        <a:rPr lang="mk-MK" sz="1000" b="0" i="0" u="none" strike="noStrike">
                          <a:solidFill>
                            <a:srgbClr val="000000"/>
                          </a:solidFill>
                          <a:latin typeface="Calibri"/>
                        </a:rPr>
                        <a:t>143.328</a:t>
                      </a:r>
                    </a:p>
                  </a:txBody>
                  <a:tcPr marL="5477" marR="5477" marT="5477" marB="0" anchor="ctr">
                    <a:lnL>
                      <a:noFill/>
                    </a:lnL>
                    <a:lnR>
                      <a:noFill/>
                    </a:lnR>
                    <a:lnT>
                      <a:noFill/>
                    </a:lnT>
                    <a:lnB>
                      <a:noFill/>
                    </a:lnB>
                    <a:solidFill>
                      <a:srgbClr val="F2DDDC"/>
                    </a:solidFill>
                  </a:tcPr>
                </a:tc>
              </a:tr>
              <a:tr h="165592">
                <a:tc>
                  <a:txBody>
                    <a:bodyPr/>
                    <a:lstStyle/>
                    <a:p>
                      <a:pPr algn="l" fontAlgn="ctr"/>
                      <a:r>
                        <a:rPr lang="mk-MK" sz="1000" b="0" i="0" u="none" strike="noStrike">
                          <a:solidFill>
                            <a:srgbClr val="000000"/>
                          </a:solidFill>
                          <a:latin typeface="Calibri"/>
                        </a:rPr>
                        <a:t>Амбулантски прегледи</a:t>
                      </a:r>
                    </a:p>
                  </a:txBody>
                  <a:tcPr marL="5477" marR="5477" marT="5477" marB="0" anchor="ctr">
                    <a:lnL>
                      <a:noFill/>
                    </a:lnL>
                    <a:lnR>
                      <a:noFill/>
                    </a:lnR>
                    <a:lnT>
                      <a:noFill/>
                    </a:lnT>
                    <a:lnB>
                      <a:noFill/>
                    </a:lnB>
                    <a:solidFill>
                      <a:srgbClr val="F2DDDC"/>
                    </a:solidFill>
                  </a:tcPr>
                </a:tc>
                <a:tc>
                  <a:txBody>
                    <a:bodyPr/>
                    <a:lstStyle/>
                    <a:p>
                      <a:pPr algn="r" fontAlgn="ctr"/>
                      <a:r>
                        <a:rPr lang="mk-MK" sz="1000" b="0" i="0" u="none" strike="noStrike">
                          <a:solidFill>
                            <a:srgbClr val="000000"/>
                          </a:solidFill>
                          <a:latin typeface="Calibri"/>
                        </a:rPr>
                        <a:t>2.600</a:t>
                      </a:r>
                    </a:p>
                  </a:txBody>
                  <a:tcPr marL="5477" marR="5477" marT="5477" marB="0" anchor="ctr">
                    <a:lnL>
                      <a:noFill/>
                    </a:lnL>
                    <a:lnR>
                      <a:noFill/>
                    </a:lnR>
                    <a:lnT>
                      <a:noFill/>
                    </a:lnT>
                    <a:lnB>
                      <a:noFill/>
                    </a:lnB>
                    <a:solidFill>
                      <a:srgbClr val="F2DDDC"/>
                    </a:solidFill>
                  </a:tcPr>
                </a:tc>
                <a:tc>
                  <a:txBody>
                    <a:bodyPr/>
                    <a:lstStyle/>
                    <a:p>
                      <a:pPr algn="ctr" fontAlgn="ctr"/>
                      <a:r>
                        <a:rPr lang="mk-MK" sz="1000" b="0" i="0" u="none" strike="noStrike">
                          <a:solidFill>
                            <a:srgbClr val="000000"/>
                          </a:solidFill>
                          <a:latin typeface="Calibri"/>
                        </a:rPr>
                        <a:t>2770</a:t>
                      </a:r>
                    </a:p>
                  </a:txBody>
                  <a:tcPr marL="5477" marR="5477" marT="5477" marB="0" anchor="ctr">
                    <a:lnL>
                      <a:noFill/>
                    </a:lnL>
                    <a:lnR>
                      <a:noFill/>
                    </a:lnR>
                    <a:lnT>
                      <a:noFill/>
                    </a:lnT>
                    <a:lnB>
                      <a:noFill/>
                    </a:lnB>
                    <a:solidFill>
                      <a:srgbClr val="F2DDDC"/>
                    </a:solidFill>
                  </a:tcPr>
                </a:tc>
                <a:tc>
                  <a:txBody>
                    <a:bodyPr/>
                    <a:lstStyle/>
                    <a:p>
                      <a:pPr algn="ctr" fontAlgn="ctr"/>
                      <a:r>
                        <a:rPr lang="mk-MK" sz="1000" b="0" i="0" u="none" strike="noStrike">
                          <a:solidFill>
                            <a:srgbClr val="000000"/>
                          </a:solidFill>
                          <a:latin typeface="Calibri"/>
                        </a:rPr>
                        <a:t>3470</a:t>
                      </a:r>
                    </a:p>
                  </a:txBody>
                  <a:tcPr marL="5477" marR="5477" marT="5477" marB="0" anchor="ctr">
                    <a:lnL>
                      <a:noFill/>
                    </a:lnL>
                    <a:lnR>
                      <a:noFill/>
                    </a:lnR>
                    <a:lnT>
                      <a:noFill/>
                    </a:lnT>
                    <a:lnB>
                      <a:noFill/>
                    </a:lnB>
                    <a:solidFill>
                      <a:srgbClr val="F2DDDC"/>
                    </a:solidFill>
                  </a:tcPr>
                </a:tc>
                <a:tc>
                  <a:txBody>
                    <a:bodyPr/>
                    <a:lstStyle/>
                    <a:p>
                      <a:pPr algn="r" fontAlgn="ctr"/>
                      <a:r>
                        <a:rPr lang="mk-MK" sz="1000" b="0" i="0" u="none" strike="noStrike">
                          <a:solidFill>
                            <a:srgbClr val="000000"/>
                          </a:solidFill>
                          <a:latin typeface="Calibri"/>
                        </a:rPr>
                        <a:t>7.202.000</a:t>
                      </a:r>
                    </a:p>
                  </a:txBody>
                  <a:tcPr marL="5477" marR="5477" marT="5477" marB="0" anchor="ctr">
                    <a:lnL>
                      <a:noFill/>
                    </a:lnL>
                    <a:lnR>
                      <a:noFill/>
                    </a:lnR>
                    <a:lnT>
                      <a:noFill/>
                    </a:lnT>
                    <a:lnB>
                      <a:noFill/>
                    </a:lnB>
                    <a:solidFill>
                      <a:srgbClr val="F2DDDC"/>
                    </a:solidFill>
                  </a:tcPr>
                </a:tc>
                <a:tc>
                  <a:txBody>
                    <a:bodyPr/>
                    <a:lstStyle/>
                    <a:p>
                      <a:pPr algn="r" fontAlgn="ctr"/>
                      <a:r>
                        <a:rPr lang="mk-MK" sz="1000" b="0" i="0" u="none" strike="noStrike">
                          <a:solidFill>
                            <a:srgbClr val="000000"/>
                          </a:solidFill>
                          <a:latin typeface="Calibri"/>
                        </a:rPr>
                        <a:t>9.022.000</a:t>
                      </a:r>
                    </a:p>
                  </a:txBody>
                  <a:tcPr marL="5477" marR="5477" marT="5477" marB="0" anchor="ctr">
                    <a:lnL>
                      <a:noFill/>
                    </a:lnL>
                    <a:lnR>
                      <a:noFill/>
                    </a:lnR>
                    <a:lnT>
                      <a:noFill/>
                    </a:lnT>
                    <a:lnB>
                      <a:noFill/>
                    </a:lnB>
                    <a:solidFill>
                      <a:srgbClr val="F2DDDC"/>
                    </a:solidFill>
                  </a:tcPr>
                </a:tc>
              </a:tr>
              <a:tr h="165592">
                <a:tc>
                  <a:txBody>
                    <a:bodyPr/>
                    <a:lstStyle/>
                    <a:p>
                      <a:pPr algn="l" fontAlgn="ctr"/>
                      <a:r>
                        <a:rPr lang="ru-RU" sz="1000" b="0" i="0" u="none" strike="noStrike">
                          <a:solidFill>
                            <a:srgbClr val="000000"/>
                          </a:solidFill>
                          <a:latin typeface="Calibri"/>
                        </a:rPr>
                        <a:t>Пулмонарен едем и респираторна слабост</a:t>
                      </a:r>
                    </a:p>
                  </a:txBody>
                  <a:tcPr marL="5477" marR="5477" marT="5477" marB="0" anchor="ctr">
                    <a:lnL>
                      <a:noFill/>
                    </a:lnL>
                    <a:lnR>
                      <a:noFill/>
                    </a:lnR>
                    <a:lnT>
                      <a:noFill/>
                    </a:lnT>
                    <a:lnB>
                      <a:noFill/>
                    </a:lnB>
                    <a:solidFill>
                      <a:srgbClr val="F2DDDC"/>
                    </a:solidFill>
                  </a:tcPr>
                </a:tc>
                <a:tc>
                  <a:txBody>
                    <a:bodyPr/>
                    <a:lstStyle/>
                    <a:p>
                      <a:pPr algn="r" fontAlgn="ctr"/>
                      <a:r>
                        <a:rPr lang="mk-MK" sz="1000" b="0" i="0" u="none" strike="noStrike">
                          <a:solidFill>
                            <a:srgbClr val="000000"/>
                          </a:solidFill>
                          <a:latin typeface="Calibri"/>
                        </a:rPr>
                        <a:t>26.254</a:t>
                      </a:r>
                    </a:p>
                  </a:txBody>
                  <a:tcPr marL="5477" marR="5477" marT="5477" marB="0" anchor="ctr">
                    <a:lnL>
                      <a:noFill/>
                    </a:lnL>
                    <a:lnR>
                      <a:noFill/>
                    </a:lnR>
                    <a:lnT>
                      <a:noFill/>
                    </a:lnT>
                    <a:lnB>
                      <a:noFill/>
                    </a:lnB>
                    <a:solidFill>
                      <a:srgbClr val="F2DDDC"/>
                    </a:solidFill>
                  </a:tcPr>
                </a:tc>
                <a:tc>
                  <a:txBody>
                    <a:bodyPr/>
                    <a:lstStyle/>
                    <a:p>
                      <a:pPr algn="ctr" fontAlgn="ctr"/>
                      <a:r>
                        <a:rPr lang="mk-MK" sz="1000" b="0" i="0" u="none" strike="noStrike">
                          <a:solidFill>
                            <a:srgbClr val="000000"/>
                          </a:solidFill>
                          <a:latin typeface="Calibri"/>
                        </a:rPr>
                        <a:t>9</a:t>
                      </a:r>
                    </a:p>
                  </a:txBody>
                  <a:tcPr marL="5477" marR="5477" marT="5477" marB="0" anchor="ctr">
                    <a:lnL>
                      <a:noFill/>
                    </a:lnL>
                    <a:lnR>
                      <a:noFill/>
                    </a:lnR>
                    <a:lnT>
                      <a:noFill/>
                    </a:lnT>
                    <a:lnB>
                      <a:noFill/>
                    </a:lnB>
                    <a:solidFill>
                      <a:srgbClr val="F2DDDC"/>
                    </a:solidFill>
                  </a:tcPr>
                </a:tc>
                <a:tc>
                  <a:txBody>
                    <a:bodyPr/>
                    <a:lstStyle/>
                    <a:p>
                      <a:pPr algn="ctr" fontAlgn="ctr"/>
                      <a:r>
                        <a:rPr lang="mk-MK" sz="1000" b="0" i="0" u="none" strike="noStrike">
                          <a:solidFill>
                            <a:srgbClr val="000000"/>
                          </a:solidFill>
                          <a:latin typeface="Calibri"/>
                        </a:rPr>
                        <a:t>0</a:t>
                      </a:r>
                    </a:p>
                  </a:txBody>
                  <a:tcPr marL="5477" marR="5477" marT="5477" marB="0" anchor="ctr">
                    <a:lnL>
                      <a:noFill/>
                    </a:lnL>
                    <a:lnR>
                      <a:noFill/>
                    </a:lnR>
                    <a:lnT>
                      <a:noFill/>
                    </a:lnT>
                    <a:lnB>
                      <a:noFill/>
                    </a:lnB>
                    <a:solidFill>
                      <a:srgbClr val="F2DDDC"/>
                    </a:solidFill>
                  </a:tcPr>
                </a:tc>
                <a:tc>
                  <a:txBody>
                    <a:bodyPr/>
                    <a:lstStyle/>
                    <a:p>
                      <a:pPr algn="r" fontAlgn="ctr"/>
                      <a:r>
                        <a:rPr lang="mk-MK" sz="1000" b="0" i="0" u="none" strike="noStrike">
                          <a:solidFill>
                            <a:srgbClr val="000000"/>
                          </a:solidFill>
                          <a:latin typeface="Calibri"/>
                        </a:rPr>
                        <a:t>236.286</a:t>
                      </a:r>
                    </a:p>
                  </a:txBody>
                  <a:tcPr marL="5477" marR="5477" marT="5477" marB="0" anchor="ctr">
                    <a:lnL>
                      <a:noFill/>
                    </a:lnL>
                    <a:lnR>
                      <a:noFill/>
                    </a:lnR>
                    <a:lnT>
                      <a:noFill/>
                    </a:lnT>
                    <a:lnB>
                      <a:noFill/>
                    </a:lnB>
                    <a:solidFill>
                      <a:srgbClr val="F2DDDC"/>
                    </a:solidFill>
                  </a:tcPr>
                </a:tc>
                <a:tc>
                  <a:txBody>
                    <a:bodyPr/>
                    <a:lstStyle/>
                    <a:p>
                      <a:pPr algn="r" fontAlgn="ctr"/>
                      <a:r>
                        <a:rPr lang="mk-MK" sz="1000" b="0" i="0" u="none" strike="noStrike">
                          <a:solidFill>
                            <a:srgbClr val="000000"/>
                          </a:solidFill>
                          <a:latin typeface="Calibri"/>
                        </a:rPr>
                        <a:t>0</a:t>
                      </a:r>
                    </a:p>
                  </a:txBody>
                  <a:tcPr marL="5477" marR="5477" marT="5477" marB="0" anchor="ctr">
                    <a:lnL>
                      <a:noFill/>
                    </a:lnL>
                    <a:lnR>
                      <a:noFill/>
                    </a:lnR>
                    <a:lnT>
                      <a:noFill/>
                    </a:lnT>
                    <a:lnB>
                      <a:noFill/>
                    </a:lnB>
                    <a:solidFill>
                      <a:srgbClr val="F2DDDC"/>
                    </a:solidFill>
                  </a:tcPr>
                </a:tc>
              </a:tr>
              <a:tr h="165592">
                <a:tc>
                  <a:txBody>
                    <a:bodyPr/>
                    <a:lstStyle/>
                    <a:p>
                      <a:pPr algn="l" fontAlgn="ctr"/>
                      <a:r>
                        <a:rPr lang="mk-MK" sz="1000" b="1" i="0" u="none" strike="noStrike">
                          <a:solidFill>
                            <a:srgbClr val="EEECE1"/>
                          </a:solidFill>
                          <a:latin typeface="Calibri"/>
                        </a:rPr>
                        <a:t>Вкупно (без амб. пегледи)</a:t>
                      </a:r>
                    </a:p>
                  </a:txBody>
                  <a:tcPr marL="5477" marR="5477" marT="5477" marB="0" anchor="ctr">
                    <a:lnL>
                      <a:noFill/>
                    </a:lnL>
                    <a:lnR>
                      <a:noFill/>
                    </a:lnR>
                    <a:lnT>
                      <a:noFill/>
                    </a:lnT>
                    <a:lnB>
                      <a:noFill/>
                    </a:lnB>
                    <a:solidFill>
                      <a:srgbClr val="953735"/>
                    </a:solidFill>
                  </a:tcPr>
                </a:tc>
                <a:tc>
                  <a:txBody>
                    <a:bodyPr/>
                    <a:lstStyle/>
                    <a:p>
                      <a:pPr algn="l" fontAlgn="ctr"/>
                      <a:r>
                        <a:rPr lang="mk-MK" sz="1000" b="1" i="0" u="none" strike="noStrike">
                          <a:solidFill>
                            <a:srgbClr val="EEECE1"/>
                          </a:solidFill>
                          <a:latin typeface="Calibri"/>
                        </a:rPr>
                        <a:t> </a:t>
                      </a:r>
                    </a:p>
                  </a:txBody>
                  <a:tcPr marL="5477" marR="5477" marT="5477" marB="0" anchor="ctr">
                    <a:lnL>
                      <a:noFill/>
                    </a:lnL>
                    <a:lnR>
                      <a:noFill/>
                    </a:lnR>
                    <a:lnT>
                      <a:noFill/>
                    </a:lnT>
                    <a:lnB>
                      <a:noFill/>
                    </a:lnB>
                    <a:solidFill>
                      <a:srgbClr val="953735"/>
                    </a:solidFill>
                  </a:tcPr>
                </a:tc>
                <a:tc>
                  <a:txBody>
                    <a:bodyPr/>
                    <a:lstStyle/>
                    <a:p>
                      <a:pPr algn="ctr" fontAlgn="ctr"/>
                      <a:r>
                        <a:rPr lang="mk-MK" sz="1000" b="1" i="0" u="none" strike="noStrike" dirty="0">
                          <a:solidFill>
                            <a:srgbClr val="EEECE1"/>
                          </a:solidFill>
                          <a:latin typeface="Calibri"/>
                        </a:rPr>
                        <a:t>1.156</a:t>
                      </a:r>
                    </a:p>
                  </a:txBody>
                  <a:tcPr marL="5477" marR="5477" marT="5477" marB="0" anchor="ctr">
                    <a:lnL>
                      <a:noFill/>
                    </a:lnL>
                    <a:lnR>
                      <a:noFill/>
                    </a:lnR>
                    <a:lnT>
                      <a:noFill/>
                    </a:lnT>
                    <a:lnB>
                      <a:noFill/>
                    </a:lnB>
                    <a:solidFill>
                      <a:srgbClr val="953735"/>
                    </a:solidFill>
                  </a:tcPr>
                </a:tc>
                <a:tc>
                  <a:txBody>
                    <a:bodyPr/>
                    <a:lstStyle/>
                    <a:p>
                      <a:pPr algn="ctr" fontAlgn="ctr"/>
                      <a:r>
                        <a:rPr lang="mk-MK" sz="1000" b="1" i="0" u="none" strike="noStrike">
                          <a:solidFill>
                            <a:srgbClr val="EEECE1"/>
                          </a:solidFill>
                          <a:latin typeface="Calibri"/>
                        </a:rPr>
                        <a:t>1.139</a:t>
                      </a:r>
                    </a:p>
                  </a:txBody>
                  <a:tcPr marL="5477" marR="5477" marT="5477" marB="0" anchor="ctr">
                    <a:lnL>
                      <a:noFill/>
                    </a:lnL>
                    <a:lnR>
                      <a:noFill/>
                    </a:lnR>
                    <a:lnT>
                      <a:noFill/>
                    </a:lnT>
                    <a:lnB>
                      <a:noFill/>
                    </a:lnB>
                    <a:solidFill>
                      <a:srgbClr val="953735"/>
                    </a:solidFill>
                  </a:tcPr>
                </a:tc>
                <a:tc>
                  <a:txBody>
                    <a:bodyPr/>
                    <a:lstStyle/>
                    <a:p>
                      <a:pPr algn="r" fontAlgn="ctr"/>
                      <a:r>
                        <a:rPr lang="mk-MK" sz="1000" b="1" i="0" u="none" strike="noStrike">
                          <a:solidFill>
                            <a:srgbClr val="EEECE1"/>
                          </a:solidFill>
                          <a:latin typeface="Calibri"/>
                        </a:rPr>
                        <a:t>25.702.239</a:t>
                      </a:r>
                    </a:p>
                  </a:txBody>
                  <a:tcPr marL="5477" marR="5477" marT="5477" marB="0" anchor="ctr">
                    <a:lnL>
                      <a:noFill/>
                    </a:lnL>
                    <a:lnR>
                      <a:noFill/>
                    </a:lnR>
                    <a:lnT>
                      <a:noFill/>
                    </a:lnT>
                    <a:lnB>
                      <a:noFill/>
                    </a:lnB>
                    <a:solidFill>
                      <a:srgbClr val="953735"/>
                    </a:solidFill>
                  </a:tcPr>
                </a:tc>
                <a:tc>
                  <a:txBody>
                    <a:bodyPr/>
                    <a:lstStyle/>
                    <a:p>
                      <a:pPr algn="r" fontAlgn="ctr"/>
                      <a:r>
                        <a:rPr lang="mk-MK" sz="1000" b="1" i="0" u="none" strike="noStrike">
                          <a:solidFill>
                            <a:srgbClr val="EEECE1"/>
                          </a:solidFill>
                          <a:latin typeface="Calibri"/>
                        </a:rPr>
                        <a:t>28.680.962</a:t>
                      </a:r>
                    </a:p>
                  </a:txBody>
                  <a:tcPr marL="5477" marR="5477" marT="5477" marB="0" anchor="ctr">
                    <a:lnL>
                      <a:noFill/>
                    </a:lnL>
                    <a:lnR>
                      <a:noFill/>
                    </a:lnR>
                    <a:lnT>
                      <a:noFill/>
                    </a:lnT>
                    <a:lnB>
                      <a:noFill/>
                    </a:lnB>
                    <a:solidFill>
                      <a:srgbClr val="953735"/>
                    </a:solidFill>
                  </a:tcPr>
                </a:tc>
              </a:tr>
              <a:tr h="165592">
                <a:tc>
                  <a:txBody>
                    <a:bodyPr/>
                    <a:lstStyle/>
                    <a:p>
                      <a:pPr algn="r" fontAlgn="ctr"/>
                      <a:r>
                        <a:rPr lang="mk-MK" sz="1000" b="1" i="0" u="none" strike="noStrike">
                          <a:solidFill>
                            <a:srgbClr val="EEECE1"/>
                          </a:solidFill>
                          <a:latin typeface="Calibri"/>
                        </a:rPr>
                        <a:t>ВКУПНО</a:t>
                      </a:r>
                    </a:p>
                  </a:txBody>
                  <a:tcPr marL="5477" marR="5477" marT="5477" marB="0" anchor="ctr">
                    <a:lnL>
                      <a:noFill/>
                    </a:lnL>
                    <a:lnR>
                      <a:noFill/>
                    </a:lnR>
                    <a:lnT>
                      <a:noFill/>
                    </a:lnT>
                    <a:lnB>
                      <a:noFill/>
                    </a:lnB>
                    <a:solidFill>
                      <a:srgbClr val="632523"/>
                    </a:solidFill>
                  </a:tcPr>
                </a:tc>
                <a:tc>
                  <a:txBody>
                    <a:bodyPr/>
                    <a:lstStyle/>
                    <a:p>
                      <a:pPr algn="l" fontAlgn="ctr"/>
                      <a:r>
                        <a:rPr lang="mk-MK" sz="1000" b="1" i="0" u="none" strike="noStrike">
                          <a:solidFill>
                            <a:srgbClr val="EEECE1"/>
                          </a:solidFill>
                          <a:latin typeface="Calibri"/>
                        </a:rPr>
                        <a:t> </a:t>
                      </a:r>
                    </a:p>
                  </a:txBody>
                  <a:tcPr marL="5477" marR="5477" marT="5477" marB="0" anchor="ctr">
                    <a:lnL>
                      <a:noFill/>
                    </a:lnL>
                    <a:lnR>
                      <a:noFill/>
                    </a:lnR>
                    <a:lnT>
                      <a:noFill/>
                    </a:lnT>
                    <a:lnB>
                      <a:noFill/>
                    </a:lnB>
                    <a:solidFill>
                      <a:srgbClr val="632523"/>
                    </a:solidFill>
                  </a:tcPr>
                </a:tc>
                <a:tc>
                  <a:txBody>
                    <a:bodyPr/>
                    <a:lstStyle/>
                    <a:p>
                      <a:pPr algn="ctr" fontAlgn="ctr"/>
                      <a:r>
                        <a:rPr lang="mk-MK" sz="1000" b="1" i="0" u="none" strike="noStrike">
                          <a:solidFill>
                            <a:srgbClr val="EEECE1"/>
                          </a:solidFill>
                          <a:latin typeface="Calibri"/>
                        </a:rPr>
                        <a:t>3.926</a:t>
                      </a:r>
                    </a:p>
                  </a:txBody>
                  <a:tcPr marL="5477" marR="5477" marT="5477" marB="0" anchor="ctr">
                    <a:lnL>
                      <a:noFill/>
                    </a:lnL>
                    <a:lnR>
                      <a:noFill/>
                    </a:lnR>
                    <a:lnT>
                      <a:noFill/>
                    </a:lnT>
                    <a:lnB>
                      <a:noFill/>
                    </a:lnB>
                    <a:solidFill>
                      <a:srgbClr val="632523"/>
                    </a:solidFill>
                  </a:tcPr>
                </a:tc>
                <a:tc>
                  <a:txBody>
                    <a:bodyPr/>
                    <a:lstStyle/>
                    <a:p>
                      <a:pPr algn="ctr" fontAlgn="ctr"/>
                      <a:r>
                        <a:rPr lang="mk-MK" sz="1000" b="1" i="0" u="none" strike="noStrike" dirty="0">
                          <a:solidFill>
                            <a:srgbClr val="EEECE1"/>
                          </a:solidFill>
                          <a:latin typeface="Calibri"/>
                        </a:rPr>
                        <a:t>4.609</a:t>
                      </a:r>
                    </a:p>
                  </a:txBody>
                  <a:tcPr marL="5477" marR="5477" marT="5477" marB="0" anchor="ctr">
                    <a:lnL>
                      <a:noFill/>
                    </a:lnL>
                    <a:lnR>
                      <a:noFill/>
                    </a:lnR>
                    <a:lnT>
                      <a:noFill/>
                    </a:lnT>
                    <a:lnB>
                      <a:noFill/>
                    </a:lnB>
                    <a:solidFill>
                      <a:srgbClr val="632523"/>
                    </a:solidFill>
                  </a:tcPr>
                </a:tc>
                <a:tc>
                  <a:txBody>
                    <a:bodyPr/>
                    <a:lstStyle/>
                    <a:p>
                      <a:pPr algn="r" fontAlgn="ctr"/>
                      <a:r>
                        <a:rPr lang="mk-MK" sz="1000" b="1" i="0" u="none" strike="noStrike">
                          <a:solidFill>
                            <a:srgbClr val="EEECE1"/>
                          </a:solidFill>
                          <a:latin typeface="Calibri"/>
                        </a:rPr>
                        <a:t>32.904.239</a:t>
                      </a:r>
                    </a:p>
                  </a:txBody>
                  <a:tcPr marL="5477" marR="5477" marT="5477" marB="0" anchor="ctr">
                    <a:lnL>
                      <a:noFill/>
                    </a:lnL>
                    <a:lnR>
                      <a:noFill/>
                    </a:lnR>
                    <a:lnT>
                      <a:noFill/>
                    </a:lnT>
                    <a:lnB>
                      <a:noFill/>
                    </a:lnB>
                    <a:solidFill>
                      <a:srgbClr val="632523"/>
                    </a:solidFill>
                  </a:tcPr>
                </a:tc>
                <a:tc>
                  <a:txBody>
                    <a:bodyPr/>
                    <a:lstStyle/>
                    <a:p>
                      <a:pPr algn="r" fontAlgn="ctr"/>
                      <a:r>
                        <a:rPr lang="mk-MK" sz="1000" b="1" i="0" u="none" strike="noStrike">
                          <a:solidFill>
                            <a:srgbClr val="EEECE1"/>
                          </a:solidFill>
                          <a:latin typeface="Calibri"/>
                        </a:rPr>
                        <a:t>37.702.962</a:t>
                      </a:r>
                    </a:p>
                  </a:txBody>
                  <a:tcPr marL="5477" marR="5477" marT="5477" marB="0" anchor="ctr">
                    <a:lnL>
                      <a:noFill/>
                    </a:lnL>
                    <a:lnR>
                      <a:noFill/>
                    </a:lnR>
                    <a:lnT>
                      <a:noFill/>
                    </a:lnT>
                    <a:lnB>
                      <a:noFill/>
                    </a:lnB>
                    <a:solidFill>
                      <a:srgbClr val="632523"/>
                    </a:solidFill>
                  </a:tcPr>
                </a:tc>
              </a:tr>
              <a:tr h="165592">
                <a:tc>
                  <a:txBody>
                    <a:bodyPr/>
                    <a:lstStyle/>
                    <a:p>
                      <a:pPr algn="r" fontAlgn="ctr"/>
                      <a:r>
                        <a:rPr lang="mk-MK" sz="1000" b="1" i="0" u="none" strike="noStrike" dirty="0">
                          <a:solidFill>
                            <a:srgbClr val="EEECE1"/>
                          </a:solidFill>
                          <a:latin typeface="Calibri"/>
                        </a:rPr>
                        <a:t>Индекс на остварување</a:t>
                      </a:r>
                    </a:p>
                  </a:txBody>
                  <a:tcPr marL="5477" marR="5477" marT="5477" marB="0" anchor="ctr">
                    <a:lnL>
                      <a:noFill/>
                    </a:lnL>
                    <a:lnR>
                      <a:noFill/>
                    </a:lnR>
                    <a:lnT>
                      <a:noFill/>
                    </a:lnT>
                    <a:lnB>
                      <a:noFill/>
                    </a:lnB>
                    <a:solidFill>
                      <a:srgbClr val="632523"/>
                    </a:solidFill>
                  </a:tcPr>
                </a:tc>
                <a:tc>
                  <a:txBody>
                    <a:bodyPr/>
                    <a:lstStyle/>
                    <a:p>
                      <a:pPr algn="l" fontAlgn="ctr"/>
                      <a:r>
                        <a:rPr lang="mk-MK" sz="1000" b="1" i="0" u="none" strike="noStrike">
                          <a:solidFill>
                            <a:srgbClr val="EEECE1"/>
                          </a:solidFill>
                          <a:latin typeface="Calibri"/>
                        </a:rPr>
                        <a:t> </a:t>
                      </a:r>
                    </a:p>
                  </a:txBody>
                  <a:tcPr marL="5477" marR="5477" marT="5477" marB="0" anchor="ctr">
                    <a:lnL>
                      <a:noFill/>
                    </a:lnL>
                    <a:lnR>
                      <a:noFill/>
                    </a:lnR>
                    <a:lnT>
                      <a:noFill/>
                    </a:lnT>
                    <a:lnB>
                      <a:noFill/>
                    </a:lnB>
                    <a:solidFill>
                      <a:srgbClr val="632523"/>
                    </a:solidFill>
                  </a:tcPr>
                </a:tc>
                <a:tc>
                  <a:txBody>
                    <a:bodyPr/>
                    <a:lstStyle/>
                    <a:p>
                      <a:pPr algn="ctr" fontAlgn="ctr"/>
                      <a:r>
                        <a:rPr lang="mk-MK" sz="1000" b="1" i="0" u="none" strike="noStrike">
                          <a:solidFill>
                            <a:srgbClr val="EEECE1"/>
                          </a:solidFill>
                          <a:latin typeface="Calibri"/>
                        </a:rPr>
                        <a:t> </a:t>
                      </a:r>
                    </a:p>
                  </a:txBody>
                  <a:tcPr marL="5477" marR="5477" marT="5477" marB="0" anchor="ctr">
                    <a:lnL>
                      <a:noFill/>
                    </a:lnL>
                    <a:lnR>
                      <a:noFill/>
                    </a:lnR>
                    <a:lnT>
                      <a:noFill/>
                    </a:lnT>
                    <a:lnB>
                      <a:noFill/>
                    </a:lnB>
                    <a:solidFill>
                      <a:srgbClr val="632523"/>
                    </a:solidFill>
                  </a:tcPr>
                </a:tc>
                <a:tc>
                  <a:txBody>
                    <a:bodyPr/>
                    <a:lstStyle/>
                    <a:p>
                      <a:pPr algn="ctr" fontAlgn="ctr"/>
                      <a:r>
                        <a:rPr lang="mk-MK" sz="1000" b="1" i="0" u="none" strike="noStrike" dirty="0">
                          <a:solidFill>
                            <a:srgbClr val="EEECE1"/>
                          </a:solidFill>
                          <a:latin typeface="Calibri"/>
                        </a:rPr>
                        <a:t> </a:t>
                      </a:r>
                    </a:p>
                  </a:txBody>
                  <a:tcPr marL="5477" marR="5477" marT="5477" marB="0" anchor="ctr">
                    <a:lnL>
                      <a:noFill/>
                    </a:lnL>
                    <a:lnR>
                      <a:noFill/>
                    </a:lnR>
                    <a:lnT>
                      <a:noFill/>
                    </a:lnT>
                    <a:lnB>
                      <a:noFill/>
                    </a:lnB>
                    <a:solidFill>
                      <a:srgbClr val="632523"/>
                    </a:solidFill>
                  </a:tcPr>
                </a:tc>
                <a:tc>
                  <a:txBody>
                    <a:bodyPr/>
                    <a:lstStyle/>
                    <a:p>
                      <a:pPr algn="l" fontAlgn="ctr"/>
                      <a:r>
                        <a:rPr lang="mk-MK" sz="1000" b="1" i="0" u="none" strike="noStrike" dirty="0">
                          <a:solidFill>
                            <a:srgbClr val="EEECE1"/>
                          </a:solidFill>
                          <a:latin typeface="Calibri"/>
                        </a:rPr>
                        <a:t> </a:t>
                      </a:r>
                    </a:p>
                  </a:txBody>
                  <a:tcPr marL="5477" marR="5477" marT="5477" marB="0" anchor="ctr">
                    <a:lnL>
                      <a:noFill/>
                    </a:lnL>
                    <a:lnR>
                      <a:noFill/>
                    </a:lnR>
                    <a:lnT>
                      <a:noFill/>
                    </a:lnT>
                    <a:lnB>
                      <a:noFill/>
                    </a:lnB>
                    <a:solidFill>
                      <a:srgbClr val="632523"/>
                    </a:solidFill>
                  </a:tcPr>
                </a:tc>
                <a:tc>
                  <a:txBody>
                    <a:bodyPr/>
                    <a:lstStyle/>
                    <a:p>
                      <a:pPr algn="r" fontAlgn="ctr"/>
                      <a:r>
                        <a:rPr lang="mk-MK" sz="1000" b="1" i="0" u="none" strike="noStrike" dirty="0">
                          <a:solidFill>
                            <a:srgbClr val="EEECE1"/>
                          </a:solidFill>
                          <a:latin typeface="Calibri"/>
                        </a:rPr>
                        <a:t>1,15</a:t>
                      </a:r>
                    </a:p>
                  </a:txBody>
                  <a:tcPr marL="5477" marR="5477" marT="5477" marB="0" anchor="ctr">
                    <a:lnL>
                      <a:noFill/>
                    </a:lnL>
                    <a:lnR>
                      <a:noFill/>
                    </a:lnR>
                    <a:lnT>
                      <a:noFill/>
                    </a:lnT>
                    <a:lnB>
                      <a:noFill/>
                    </a:lnB>
                    <a:solidFill>
                      <a:srgbClr val="632523"/>
                    </a:solidFill>
                  </a:tcPr>
                </a:tc>
              </a:tr>
            </a:tbl>
          </a:graphicData>
        </a:graphic>
      </p:graphicFrame>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ppt_x"/>
                                          </p:val>
                                        </p:tav>
                                        <p:tav tm="100000">
                                          <p:val>
                                            <p:strVal val="#ppt_x"/>
                                          </p:val>
                                        </p:tav>
                                      </p:tavLst>
                                    </p:anim>
                                    <p:anim calcmode="lin" valueType="num">
                                      <p:cBhvr additive="base">
                                        <p:cTn id="8" dur="1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0066"/>
          </a:xfrm>
        </p:spPr>
        <p:style>
          <a:lnRef idx="0">
            <a:schemeClr val="accent5"/>
          </a:lnRef>
          <a:fillRef idx="3">
            <a:schemeClr val="accent5"/>
          </a:fillRef>
          <a:effectRef idx="3">
            <a:schemeClr val="accent5"/>
          </a:effectRef>
          <a:fontRef idx="minor">
            <a:schemeClr val="lt1"/>
          </a:fontRef>
        </p:style>
        <p:txBody>
          <a:bodyPr/>
          <a:lstStyle/>
          <a:p>
            <a:r>
              <a:rPr lang="mk-MK" sz="2000" dirty="0" smtClean="0"/>
              <a:t>Реализација </a:t>
            </a:r>
            <a:r>
              <a:rPr lang="ru-RU" sz="2000" dirty="0" smtClean="0"/>
              <a:t>на </a:t>
            </a:r>
            <a:r>
              <a:rPr lang="ru-RU" sz="2000" dirty="0" smtClean="0"/>
              <a:t>видот и обемот на здравствени услуги во 2010 година</a:t>
            </a:r>
            <a:endParaRPr lang="en-US" sz="2000" dirty="0"/>
          </a:p>
        </p:txBody>
      </p:sp>
      <p:graphicFrame>
        <p:nvGraphicFramePr>
          <p:cNvPr id="7" name="Table 6"/>
          <p:cNvGraphicFramePr>
            <a:graphicFrameLocks noGrp="1"/>
          </p:cNvGraphicFramePr>
          <p:nvPr/>
        </p:nvGraphicFramePr>
        <p:xfrm>
          <a:off x="323516" y="1124746"/>
          <a:ext cx="8568957" cy="5544614"/>
        </p:xfrm>
        <a:graphic>
          <a:graphicData uri="http://schemas.openxmlformats.org/drawingml/2006/table">
            <a:tbl>
              <a:tblPr/>
              <a:tblGrid>
                <a:gridCol w="25400"/>
                <a:gridCol w="25524"/>
                <a:gridCol w="71295"/>
                <a:gridCol w="183330"/>
                <a:gridCol w="34475"/>
                <a:gridCol w="611099"/>
                <a:gridCol w="50924"/>
                <a:gridCol w="450685"/>
                <a:gridCol w="267356"/>
                <a:gridCol w="346290"/>
                <a:gridCol w="91665"/>
                <a:gridCol w="91665"/>
                <a:gridCol w="132405"/>
                <a:gridCol w="34475"/>
                <a:gridCol w="285180"/>
                <a:gridCol w="34475"/>
                <a:gridCol w="325919"/>
                <a:gridCol w="34475"/>
                <a:gridCol w="267356"/>
                <a:gridCol w="34475"/>
                <a:gridCol w="328466"/>
                <a:gridCol w="34475"/>
                <a:gridCol w="267356"/>
                <a:gridCol w="34475"/>
                <a:gridCol w="34475"/>
                <a:gridCol w="315735"/>
                <a:gridCol w="34475"/>
                <a:gridCol w="264809"/>
                <a:gridCol w="34475"/>
                <a:gridCol w="315735"/>
                <a:gridCol w="34475"/>
                <a:gridCol w="34475"/>
                <a:gridCol w="387029"/>
                <a:gridCol w="34475"/>
                <a:gridCol w="420130"/>
                <a:gridCol w="34475"/>
                <a:gridCol w="359021"/>
                <a:gridCol w="34475"/>
                <a:gridCol w="366659"/>
                <a:gridCol w="34475"/>
                <a:gridCol w="34475"/>
                <a:gridCol w="379390"/>
                <a:gridCol w="34475"/>
                <a:gridCol w="376844"/>
                <a:gridCol w="34475"/>
                <a:gridCol w="34475"/>
                <a:gridCol w="417585"/>
                <a:gridCol w="34475"/>
                <a:gridCol w="420130"/>
              </a:tblGrid>
              <a:tr h="195527">
                <a:tc>
                  <a:txBody>
                    <a:bodyPr/>
                    <a:lstStyle/>
                    <a:p>
                      <a:pPr algn="ctr" fontAlgn="ctr"/>
                      <a:endParaRPr lang="en-US" sz="600" b="1" i="0" u="none" strike="noStrike" dirty="0">
                        <a:solidFill>
                          <a:srgbClr val="000000"/>
                        </a:solidFill>
                        <a:latin typeface="Arial"/>
                      </a:endParaRPr>
                    </a:p>
                  </a:txBody>
                  <a:tcPr marL="0" marR="0" marT="0" marB="0" anchor="ctr">
                    <a:lnL>
                      <a:noFill/>
                    </a:lnL>
                    <a:lnR>
                      <a:noFill/>
                    </a:lnR>
                    <a:lnT>
                      <a:noFill/>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gridSpan="2">
                  <a:txBody>
                    <a:bodyPr/>
                    <a:lstStyle/>
                    <a:p>
                      <a:endParaRPr lang="en-US" sz="600"/>
                    </a:p>
                  </a:txBody>
                  <a:tcPr marL="0" marR="0" marT="0" marB="0" anchor="ctr">
                    <a:lnL>
                      <a:noFill/>
                    </a:lnL>
                    <a:lnR>
                      <a:noFill/>
                    </a:lnR>
                    <a:lnT>
                      <a:noFill/>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pPr algn="ctr" fontAlgn="ctr"/>
                      <a:endParaRPr lang="en-US" sz="600" b="1" i="0" u="none" strike="noStrike">
                        <a:solidFill>
                          <a:srgbClr val="000000"/>
                        </a:solidFill>
                        <a:latin typeface="Arial"/>
                      </a:endParaRP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endParaRPr lang="en-US" sz="600" b="1" i="0" u="none" strike="noStrike">
                        <a:solidFill>
                          <a:srgbClr val="000000"/>
                        </a:solidFill>
                        <a:latin typeface="Arial"/>
                      </a:endParaRPr>
                    </a:p>
                  </a:txBody>
                  <a:tcPr marL="0" marR="0" marT="0" marB="0" anchor="ctr">
                    <a:lnL>
                      <a:noFill/>
                    </a:lnL>
                    <a:lnR>
                      <a:noFill/>
                    </a:lnR>
                    <a:lnT>
                      <a:noFill/>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1" i="0" u="none" strike="noStrike">
                        <a:solidFill>
                          <a:srgbClr val="000000"/>
                        </a:solidFill>
                        <a:latin typeface="Arial"/>
                      </a:endParaRPr>
                    </a:p>
                  </a:txBody>
                  <a:tcPr marL="0" marR="0" marT="0" marB="0" anchor="ctr">
                    <a:lnL>
                      <a:noFill/>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1" i="0" u="none" strike="noStrike">
                        <a:solidFill>
                          <a:srgbClr val="000000"/>
                        </a:solidFill>
                        <a:latin typeface="Arial"/>
                      </a:endParaRPr>
                    </a:p>
                  </a:txBody>
                  <a:tcPr marL="0" marR="0" marT="0" marB="0" anchor="ctr">
                    <a:lnL>
                      <a:noFill/>
                    </a:lnL>
                    <a:lnR>
                      <a:noFill/>
                    </a:lnR>
                    <a:lnT>
                      <a:noFill/>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1" i="0" u="none" strike="noStrike">
                        <a:solidFill>
                          <a:srgbClr val="000000"/>
                        </a:solidFill>
                        <a:latin typeface="Arial"/>
                      </a:endParaRPr>
                    </a:p>
                  </a:txBody>
                  <a:tcPr marL="0" marR="0" marT="0" marB="0" anchor="ctr">
                    <a:lnL>
                      <a:noFill/>
                    </a:lnL>
                    <a:lnR>
                      <a:noFill/>
                    </a:lnR>
                    <a:lnT>
                      <a:noFill/>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1" i="0" u="none" strike="noStrike">
                        <a:solidFill>
                          <a:srgbClr val="000000"/>
                        </a:solidFill>
                        <a:latin typeface="Arial"/>
                      </a:endParaRPr>
                    </a:p>
                  </a:txBody>
                  <a:tcPr marL="0" marR="0" marT="0" marB="0" anchor="ctr">
                    <a:lnL>
                      <a:noFill/>
                    </a:lnL>
                    <a:lnR>
                      <a:noFill/>
                    </a:lnR>
                    <a:lnT>
                      <a:noFill/>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1" i="0" u="none" strike="noStrike">
                        <a:solidFill>
                          <a:srgbClr val="000000"/>
                        </a:solidFill>
                        <a:latin typeface="Arial"/>
                      </a:endParaRPr>
                    </a:p>
                  </a:txBody>
                  <a:tcPr marL="0" marR="0" marT="0" marB="0" anchor="ctr">
                    <a:lnL>
                      <a:noFill/>
                    </a:lnL>
                    <a:lnR>
                      <a:noFill/>
                    </a:lnR>
                    <a:lnT>
                      <a:noFill/>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1" i="0" u="none" strike="noStrike">
                        <a:solidFill>
                          <a:srgbClr val="000000"/>
                        </a:solidFill>
                        <a:latin typeface="Arial"/>
                      </a:endParaRPr>
                    </a:p>
                  </a:txBody>
                  <a:tcPr marL="0" marR="0" marT="0" marB="0" anchor="ctr">
                    <a:lnL>
                      <a:noFill/>
                    </a:lnL>
                    <a:lnR>
                      <a:noFill/>
                    </a:lnR>
                    <a:lnT>
                      <a:noFill/>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1" i="0" u="none" strike="noStrike">
                        <a:solidFill>
                          <a:srgbClr val="000000"/>
                        </a:solidFill>
                        <a:latin typeface="Arial"/>
                      </a:endParaRPr>
                    </a:p>
                  </a:txBody>
                  <a:tcPr marL="0" marR="0" marT="0" marB="0" anchor="ctr">
                    <a:lnL>
                      <a:noFill/>
                    </a:lnL>
                    <a:lnR>
                      <a:noFill/>
                    </a:lnR>
                    <a:lnT>
                      <a:noFill/>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1" i="0" u="none" strike="noStrike">
                        <a:solidFill>
                          <a:srgbClr val="000000"/>
                        </a:solidFill>
                        <a:latin typeface="Arial"/>
                      </a:endParaRPr>
                    </a:p>
                  </a:txBody>
                  <a:tcPr marL="0" marR="0" marT="0" marB="0" anchor="ctr">
                    <a:lnL>
                      <a:noFill/>
                    </a:lnL>
                    <a:lnR>
                      <a:noFill/>
                    </a:lnR>
                    <a:lnT>
                      <a:noFill/>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1" i="0" u="none" strike="noStrike">
                        <a:solidFill>
                          <a:srgbClr val="000000"/>
                        </a:solidFill>
                        <a:latin typeface="Arial"/>
                      </a:endParaRPr>
                    </a:p>
                  </a:txBody>
                  <a:tcPr marL="0" marR="0" marT="0" marB="0" anchor="ctr">
                    <a:lnL>
                      <a:noFill/>
                    </a:lnL>
                    <a:lnR>
                      <a:noFill/>
                    </a:lnR>
                    <a:lnT>
                      <a:noFill/>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1" i="0" u="none" strike="noStrike">
                        <a:solidFill>
                          <a:srgbClr val="000000"/>
                        </a:solidFill>
                        <a:latin typeface="Arial"/>
                      </a:endParaRPr>
                    </a:p>
                  </a:txBody>
                  <a:tcPr marL="0" marR="0" marT="0" marB="0" anchor="ctr">
                    <a:lnL>
                      <a:noFill/>
                    </a:lnL>
                    <a:lnR w="6350" cap="flat" cmpd="sng" algn="ctr">
                      <a:solidFill>
                        <a:srgbClr val="000000"/>
                      </a:solidFill>
                      <a:prstDash val="solid"/>
                      <a:round/>
                      <a:headEnd type="none" w="med" len="med"/>
                      <a:tailEnd type="none" w="med" len="med"/>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gridSpan="16">
                  <a:txBody>
                    <a:bodyPr/>
                    <a:lstStyle/>
                    <a:p>
                      <a:pPr algn="ctr" fontAlgn="ctr"/>
                      <a:r>
                        <a:rPr lang="mk-MK" sz="600" b="1" i="0" u="none" strike="noStrike" dirty="0">
                          <a:solidFill>
                            <a:srgbClr val="000000"/>
                          </a:solidFill>
                          <a:latin typeface="Arial"/>
                        </a:rPr>
                        <a:t>Број на случаи-пациенти</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endParaRPr lang="en-US" sz="600" b="1"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gridSpan="18">
                  <a:txBody>
                    <a:bodyPr/>
                    <a:lstStyle/>
                    <a:p>
                      <a:pPr algn="ctr" fontAlgn="ctr"/>
                      <a:r>
                        <a:rPr lang="mk-MK" sz="600" b="1" i="0" u="none" strike="noStrike">
                          <a:solidFill>
                            <a:srgbClr val="000000"/>
                          </a:solidFill>
                          <a:latin typeface="Arial"/>
                        </a:rPr>
                        <a:t>Вкупно пресметковни износи/бодови</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46040">
                <a:tc gridSpan="4">
                  <a:txBody>
                    <a:bodyPr/>
                    <a:lstStyle/>
                    <a:p>
                      <a:pPr algn="ctr" fontAlgn="ctr"/>
                      <a:r>
                        <a:rPr lang="mk-MK" sz="600" b="1" i="0" u="none" strike="noStrike">
                          <a:solidFill>
                            <a:srgbClr val="000000"/>
                          </a:solidFill>
                          <a:latin typeface="Arial"/>
                        </a:rPr>
                        <a:t>Ред.број</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endParaRPr lang="en-US" sz="600" b="1"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gridSpan="5">
                  <a:txBody>
                    <a:bodyPr/>
                    <a:lstStyle/>
                    <a:p>
                      <a:pPr algn="ctr" fontAlgn="ctr"/>
                      <a:r>
                        <a:rPr lang="ru-RU" sz="600" b="1" i="0" u="none" strike="noStrike">
                          <a:solidFill>
                            <a:srgbClr val="000000"/>
                          </a:solidFill>
                          <a:latin typeface="Arial"/>
                        </a:rPr>
                        <a:t>Групи дијагнози по 10 МКБ  со слични дијагностичко-терапевтски процедури</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3">
                  <a:txBody>
                    <a:bodyPr/>
                    <a:lstStyle/>
                    <a:p>
                      <a:pPr algn="ctr" fontAlgn="ctr"/>
                      <a:r>
                        <a:rPr lang="mk-MK" sz="600" b="1" i="0" u="none" strike="noStrike">
                          <a:solidFill>
                            <a:srgbClr val="000000"/>
                          </a:solidFill>
                          <a:latin typeface="Arial"/>
                        </a:rPr>
                        <a:t>Прес. Износи</a:t>
                      </a:r>
                    </a:p>
                  </a:txBody>
                  <a:tcPr marL="0" marR="0" marT="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hMerge="1">
                  <a:txBody>
                    <a:bodyPr/>
                    <a:lstStyle/>
                    <a:p>
                      <a:endParaRPr lang="en-US"/>
                    </a:p>
                  </a:txBody>
                  <a:tcPr/>
                </a:tc>
                <a:tc>
                  <a:txBody>
                    <a:bodyPr/>
                    <a:lstStyle/>
                    <a:p>
                      <a:pPr algn="ctr" fontAlgn="ctr"/>
                      <a:endParaRPr lang="en-US" sz="600" b="1" i="0" u="none" strike="noStrike">
                        <a:solidFill>
                          <a:srgbClr val="000000"/>
                        </a:solidFill>
                        <a:latin typeface="Arial"/>
                      </a:endParaRPr>
                    </a:p>
                  </a:txBody>
                  <a:tcPr marL="0" marR="0" marT="0" marB="0" anchor="ctr">
                    <a:lnL>
                      <a:noFill/>
                    </a:lnL>
                    <a:lnR w="6350" cap="flat" cmpd="sng" algn="ctr">
                      <a:solidFill>
                        <a:srgbClr val="000000"/>
                      </a:solidFill>
                      <a:prstDash val="solid"/>
                      <a:round/>
                      <a:headEnd type="none" w="med" len="med"/>
                      <a:tailEnd type="none" w="med" len="med"/>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mk-MK" sz="600" b="1" i="0" u="none" strike="noStrike">
                          <a:solidFill>
                            <a:srgbClr val="000000"/>
                          </a:solidFill>
                          <a:latin typeface="Arial"/>
                        </a:rPr>
                        <a:t>1 Кв. План</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1"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mk-MK" sz="600" b="1" i="0" u="none" strike="noStrike">
                          <a:solidFill>
                            <a:srgbClr val="000000"/>
                          </a:solidFill>
                          <a:latin typeface="Arial"/>
                        </a:rPr>
                        <a:t>1 Кв. Реализ</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1"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mk-MK" sz="600" b="1" i="0" u="none" strike="noStrike">
                          <a:solidFill>
                            <a:srgbClr val="000000"/>
                          </a:solidFill>
                          <a:latin typeface="Arial"/>
                        </a:rPr>
                        <a:t>2 Кв. План</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1"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mk-MK" sz="600" b="1" i="0" u="none" strike="noStrike">
                          <a:solidFill>
                            <a:srgbClr val="000000"/>
                          </a:solidFill>
                          <a:latin typeface="Arial"/>
                        </a:rPr>
                        <a:t>2 Кв. Реализ</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gridSpan="2">
                  <a:txBody>
                    <a:bodyPr/>
                    <a:lstStyle/>
                    <a:p>
                      <a:pPr algn="ctr" fontAlgn="ctr"/>
                      <a:r>
                        <a:rPr lang="mk-MK" sz="600" b="1" i="0" u="none" strike="noStrike">
                          <a:solidFill>
                            <a:srgbClr val="000000"/>
                          </a:solidFill>
                          <a:latin typeface="Arial"/>
                        </a:rPr>
                        <a:t>3 Кв. План</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gridSpan="3">
                  <a:txBody>
                    <a:bodyPr/>
                    <a:lstStyle/>
                    <a:p>
                      <a:pPr algn="ctr" fontAlgn="ctr"/>
                      <a:r>
                        <a:rPr lang="mk-MK" sz="600" b="1" i="0" u="none" strike="noStrike">
                          <a:solidFill>
                            <a:srgbClr val="000000"/>
                          </a:solidFill>
                          <a:latin typeface="Arial"/>
                        </a:rPr>
                        <a:t>3 Кв. Реализ</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hMerge="1">
                  <a:txBody>
                    <a:bodyPr/>
                    <a:lstStyle/>
                    <a:p>
                      <a:endParaRPr lang="en-US"/>
                    </a:p>
                  </a:txBody>
                  <a:tcPr/>
                </a:tc>
                <a:tc gridSpan="2">
                  <a:txBody>
                    <a:bodyPr/>
                    <a:lstStyle/>
                    <a:p>
                      <a:pPr algn="ctr" fontAlgn="ctr"/>
                      <a:r>
                        <a:rPr lang="mk-MK" sz="600" b="1" i="0" u="none" strike="noStrike">
                          <a:solidFill>
                            <a:srgbClr val="000000"/>
                          </a:solidFill>
                          <a:latin typeface="Arial"/>
                        </a:rPr>
                        <a:t>4 Кв. План</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gridSpan="2">
                  <a:txBody>
                    <a:bodyPr/>
                    <a:lstStyle/>
                    <a:p>
                      <a:pPr algn="ctr" fontAlgn="ctr"/>
                      <a:r>
                        <a:rPr lang="mk-MK" sz="600" b="1" i="0" u="none" strike="noStrike">
                          <a:solidFill>
                            <a:srgbClr val="000000"/>
                          </a:solidFill>
                          <a:latin typeface="Arial"/>
                        </a:rPr>
                        <a:t>4 Кв. Реализ</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a:txBody>
                    <a:bodyPr/>
                    <a:lstStyle/>
                    <a:p>
                      <a:pPr algn="ctr" fontAlgn="ctr"/>
                      <a:endParaRPr lang="en-US" sz="600" b="1"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gridSpan="2">
                  <a:txBody>
                    <a:bodyPr/>
                    <a:lstStyle/>
                    <a:p>
                      <a:pPr algn="ctr" fontAlgn="ctr"/>
                      <a:r>
                        <a:rPr lang="mk-MK" sz="600" b="1" i="0" u="none" strike="noStrike">
                          <a:solidFill>
                            <a:srgbClr val="000000"/>
                          </a:solidFill>
                          <a:latin typeface="Arial"/>
                        </a:rPr>
                        <a:t>1 Кв. План</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gridSpan="2">
                  <a:txBody>
                    <a:bodyPr/>
                    <a:lstStyle/>
                    <a:p>
                      <a:pPr algn="ctr" fontAlgn="ctr"/>
                      <a:r>
                        <a:rPr lang="mk-MK" sz="600" b="1" i="0" u="none" strike="noStrike">
                          <a:solidFill>
                            <a:srgbClr val="000000"/>
                          </a:solidFill>
                          <a:latin typeface="Arial"/>
                        </a:rPr>
                        <a:t>1 Кв. Реализ</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gridSpan="2">
                  <a:txBody>
                    <a:bodyPr/>
                    <a:lstStyle/>
                    <a:p>
                      <a:pPr algn="ctr" fontAlgn="ctr"/>
                      <a:r>
                        <a:rPr lang="mk-MK" sz="600" b="1" i="0" u="none" strike="noStrike">
                          <a:solidFill>
                            <a:srgbClr val="000000"/>
                          </a:solidFill>
                          <a:latin typeface="Arial"/>
                        </a:rPr>
                        <a:t>2 Кв. План</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gridSpan="2">
                  <a:txBody>
                    <a:bodyPr/>
                    <a:lstStyle/>
                    <a:p>
                      <a:pPr algn="ctr" fontAlgn="ctr"/>
                      <a:r>
                        <a:rPr lang="mk-MK" sz="600" b="1" i="0" u="none" strike="noStrike">
                          <a:solidFill>
                            <a:srgbClr val="000000"/>
                          </a:solidFill>
                          <a:latin typeface="Arial"/>
                        </a:rPr>
                        <a:t>2 Кв. Реализ</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a:txBody>
                    <a:bodyPr/>
                    <a:lstStyle/>
                    <a:p>
                      <a:pPr algn="ctr" fontAlgn="ctr"/>
                      <a:endParaRPr lang="en-US" sz="600" b="1"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1" i="0" u="none" strike="noStrike">
                        <a:solidFill>
                          <a:srgbClr val="000000"/>
                        </a:solidFill>
                        <a:latin typeface="Arial"/>
                      </a:endParaRP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mk-MK" sz="600" b="1" i="0" u="none" strike="noStrike">
                          <a:solidFill>
                            <a:srgbClr val="000000"/>
                          </a:solidFill>
                          <a:latin typeface="Arial"/>
                        </a:rPr>
                        <a:t>3 Кв. План</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gridSpan="2">
                  <a:txBody>
                    <a:bodyPr/>
                    <a:lstStyle/>
                    <a:p>
                      <a:pPr algn="ctr" fontAlgn="ctr"/>
                      <a:r>
                        <a:rPr lang="mk-MK" sz="600" b="1" i="0" u="none" strike="noStrike">
                          <a:solidFill>
                            <a:srgbClr val="000000"/>
                          </a:solidFill>
                          <a:latin typeface="Arial"/>
                        </a:rPr>
                        <a:t>3 Кв. Реализ</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a:txBody>
                    <a:bodyPr/>
                    <a:lstStyle/>
                    <a:p>
                      <a:pPr algn="ctr" fontAlgn="ctr"/>
                      <a:endParaRPr lang="en-US" sz="600" b="1"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gridSpan="2">
                  <a:txBody>
                    <a:bodyPr/>
                    <a:lstStyle/>
                    <a:p>
                      <a:pPr algn="ctr" fontAlgn="ctr"/>
                      <a:r>
                        <a:rPr lang="mk-MK" sz="600" b="1" i="0" u="none" strike="noStrike">
                          <a:solidFill>
                            <a:srgbClr val="000000"/>
                          </a:solidFill>
                          <a:latin typeface="Arial"/>
                        </a:rPr>
                        <a:t>4 Кв. План</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gridSpan="2">
                  <a:txBody>
                    <a:bodyPr/>
                    <a:lstStyle/>
                    <a:p>
                      <a:pPr algn="ctr" fontAlgn="ctr"/>
                      <a:r>
                        <a:rPr lang="mk-MK" sz="600" b="1" i="0" u="none" strike="noStrike">
                          <a:solidFill>
                            <a:srgbClr val="000000"/>
                          </a:solidFill>
                          <a:latin typeface="Arial"/>
                        </a:rPr>
                        <a:t>4 Кв. Реализ</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r>
              <a:tr h="253200">
                <a:tc gridSpan="4">
                  <a:txBody>
                    <a:bodyPr/>
                    <a:lstStyle/>
                    <a:p>
                      <a:pPr algn="ctr" fontAlgn="ctr"/>
                      <a:r>
                        <a:rPr lang="en-US" sz="600" b="0" i="0" u="none" strike="noStrike" dirty="0">
                          <a:solidFill>
                            <a:srgbClr val="000000"/>
                          </a:solidFill>
                          <a:latin typeface="Arial"/>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hMerge="1">
                  <a:txBody>
                    <a:bodyPr/>
                    <a:lstStyle/>
                    <a:p>
                      <a:endParaRPr lang="en-US"/>
                    </a:p>
                  </a:txBody>
                  <a:tcPr/>
                </a:tc>
                <a:tc hMerge="1">
                  <a:txBody>
                    <a:bodyPr/>
                    <a:lstStyle/>
                    <a:p>
                      <a:endParaRPr lang="en-US"/>
                    </a:p>
                  </a:txBody>
                  <a:tcPr/>
                </a:tc>
                <a:tc gridSpan="6">
                  <a:txBody>
                    <a:bodyPr/>
                    <a:lstStyle/>
                    <a:p>
                      <a:pPr algn="l" fontAlgn="ctr"/>
                      <a:r>
                        <a:rPr lang="ru-RU" sz="600" b="0" i="0" u="none" strike="noStrike" dirty="0">
                          <a:solidFill>
                            <a:srgbClr val="000000"/>
                          </a:solidFill>
                          <a:latin typeface="Arial"/>
                        </a:rPr>
                        <a:t>Респираторни инфекции/воспаленија со тешки или умерени компликации</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3">
                  <a:txBody>
                    <a:bodyPr/>
                    <a:lstStyle/>
                    <a:p>
                      <a:pPr algn="r" fontAlgn="ctr"/>
                      <a:r>
                        <a:rPr lang="en-US" sz="600" b="0" i="0" u="none" strike="noStrike" dirty="0">
                          <a:solidFill>
                            <a:srgbClr val="000000"/>
                          </a:solidFill>
                          <a:latin typeface="Arial"/>
                        </a:rPr>
                        <a:t>23.663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hMerge="1">
                  <a:txBody>
                    <a:bodyPr/>
                    <a:lstStyle/>
                    <a:p>
                      <a:endParaRPr lang="en-US"/>
                    </a:p>
                  </a:txBody>
                  <a:tcPr/>
                </a:tc>
                <a:tc gridSpan="2">
                  <a:txBody>
                    <a:bodyPr/>
                    <a:lstStyle/>
                    <a:p>
                      <a:pPr algn="ctr" fontAlgn="ctr"/>
                      <a:r>
                        <a:rPr lang="en-US" sz="600" b="0" i="0" u="none" strike="noStrike" dirty="0">
                          <a:solidFill>
                            <a:srgbClr val="000000"/>
                          </a:solidFill>
                          <a:latin typeface="Arial"/>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dirty="0">
                          <a:solidFill>
                            <a:srgbClr val="000000"/>
                          </a:solidFill>
                          <a:latin typeface="Arial"/>
                        </a:rPr>
                        <a:t>10</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dirty="0">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dirty="0">
                          <a:solidFill>
                            <a:srgbClr val="000000"/>
                          </a:solidFill>
                          <a:latin typeface="Arial"/>
                        </a:rPr>
                        <a:t>9</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dirty="0">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dirty="0">
                          <a:solidFill>
                            <a:srgbClr val="000000"/>
                          </a:solidFill>
                          <a:latin typeface="Arial"/>
                        </a:rPr>
                        <a:t>7</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dirty="0">
                          <a:solidFill>
                            <a:srgbClr val="000000"/>
                          </a:solidFill>
                          <a:latin typeface="Arial"/>
                        </a:rPr>
                        <a:t>7</a:t>
                      </a:r>
                    </a:p>
                  </a:txBody>
                  <a:tcPr marL="0" marR="0" marT="0"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a:noFill/>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7</a:t>
                      </a:r>
                    </a:p>
                  </a:txBody>
                  <a:tcPr marL="0" marR="0" marT="0"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dirty="0">
                          <a:solidFill>
                            <a:srgbClr val="000000"/>
                          </a:solidFill>
                          <a:latin typeface="Arial"/>
                        </a:rPr>
                        <a:t>6</a:t>
                      </a:r>
                    </a:p>
                  </a:txBody>
                  <a:tcPr marL="0" marR="0" marT="0"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dirty="0">
                          <a:solidFill>
                            <a:srgbClr val="000000"/>
                          </a:solidFill>
                          <a:latin typeface="Arial"/>
                        </a:rPr>
                        <a:t>5</a:t>
                      </a:r>
                    </a:p>
                  </a:txBody>
                  <a:tcPr marL="0" marR="0" marT="0"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dirty="0">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165.641</a:t>
                      </a:r>
                    </a:p>
                  </a:txBody>
                  <a:tcPr marL="0" marR="0" marT="0"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236.630</a:t>
                      </a:r>
                    </a:p>
                  </a:txBody>
                  <a:tcPr marL="0" marR="0" marT="0"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212.967</a:t>
                      </a:r>
                    </a:p>
                  </a:txBody>
                  <a:tcPr marL="0" marR="0" marT="0"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dirty="0">
                          <a:solidFill>
                            <a:srgbClr val="000000"/>
                          </a:solidFill>
                          <a:latin typeface="Arial"/>
                        </a:rPr>
                        <a:t>165.641</a:t>
                      </a:r>
                    </a:p>
                  </a:txBody>
                  <a:tcPr marL="0" marR="0" marT="0"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dirty="0">
                        <a:solidFill>
                          <a:srgbClr val="000000"/>
                        </a:solidFill>
                        <a:latin typeface="Arial"/>
                      </a:endParaRPr>
                    </a:p>
                  </a:txBody>
                  <a:tcPr marL="0" marR="0" marT="0" marB="0" anchor="ctr">
                    <a:lnL>
                      <a:noFill/>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dirty="0">
                          <a:solidFill>
                            <a:srgbClr val="000000"/>
                          </a:solidFill>
                          <a:latin typeface="Arial"/>
                        </a:rPr>
                        <a:t>165.641</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165.641</a:t>
                      </a:r>
                    </a:p>
                  </a:txBody>
                  <a:tcPr marL="0" marR="0" marT="0"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dirty="0">
                          <a:solidFill>
                            <a:srgbClr val="000000"/>
                          </a:solidFill>
                          <a:latin typeface="Arial"/>
                        </a:rPr>
                        <a:t>141.978</a:t>
                      </a:r>
                    </a:p>
                  </a:txBody>
                  <a:tcPr marL="0" marR="0" marT="0"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dirty="0">
                          <a:solidFill>
                            <a:srgbClr val="000000"/>
                          </a:solidFill>
                          <a:latin typeface="Arial"/>
                        </a:rPr>
                        <a:t>118.315</a:t>
                      </a:r>
                    </a:p>
                  </a:txBody>
                  <a:tcPr marL="0" marR="0" marT="0"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r>
              <a:tr h="253200">
                <a:tc gridSpan="4">
                  <a:txBody>
                    <a:bodyPr/>
                    <a:lstStyle/>
                    <a:p>
                      <a:pPr algn="ctr" fontAlgn="ctr"/>
                      <a:r>
                        <a:rPr lang="en-US" sz="600" b="0" i="0" u="none" strike="noStrike">
                          <a:solidFill>
                            <a:srgbClr val="000000"/>
                          </a:solidFill>
                          <a:latin typeface="Arial"/>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hMerge="1">
                  <a:txBody>
                    <a:bodyPr/>
                    <a:lstStyle/>
                    <a:p>
                      <a:endParaRPr lang="en-US"/>
                    </a:p>
                  </a:txBody>
                  <a:tcPr/>
                </a:tc>
                <a:tc hMerge="1">
                  <a:txBody>
                    <a:bodyPr/>
                    <a:lstStyle/>
                    <a:p>
                      <a:endParaRPr lang="en-US"/>
                    </a:p>
                  </a:txBody>
                  <a:tcPr/>
                </a:tc>
                <a:tc gridSpan="6">
                  <a:txBody>
                    <a:bodyPr/>
                    <a:lstStyle/>
                    <a:p>
                      <a:pPr algn="l" fontAlgn="ctr"/>
                      <a:r>
                        <a:rPr lang="mk-MK" sz="600" b="0" i="0" u="none" strike="noStrike">
                          <a:solidFill>
                            <a:srgbClr val="000000"/>
                          </a:solidFill>
                          <a:latin typeface="Arial"/>
                        </a:rPr>
                        <a:t>Респираторни инфекции/воспаленија без компликации</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3">
                  <a:txBody>
                    <a:bodyPr/>
                    <a:lstStyle/>
                    <a:p>
                      <a:pPr algn="r" fontAlgn="ctr"/>
                      <a:r>
                        <a:rPr lang="en-US" sz="600" b="0" i="0" u="none" strike="noStrike">
                          <a:solidFill>
                            <a:srgbClr val="000000"/>
                          </a:solidFill>
                          <a:latin typeface="Arial"/>
                        </a:rPr>
                        <a:t>15.172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hMerge="1">
                  <a:txBody>
                    <a:bodyPr/>
                    <a:lstStyle/>
                    <a:p>
                      <a:endParaRPr lang="en-US"/>
                    </a:p>
                  </a:txBody>
                  <a:tcPr/>
                </a:tc>
                <a:tc gridSpan="2">
                  <a:txBody>
                    <a:bodyPr/>
                    <a:lstStyle/>
                    <a:p>
                      <a:pPr algn="ctr" fontAlgn="ctr"/>
                      <a:r>
                        <a:rPr lang="en-US" sz="600" b="0" i="0" u="none" strike="noStrike">
                          <a:solidFill>
                            <a:srgbClr val="000000"/>
                          </a:solidFill>
                          <a:latin typeface="Arial"/>
                        </a:rPr>
                        <a:t>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9</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7</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9</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6</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a:noFill/>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7</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6</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12</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a:noFill/>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151.720</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136.548</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106.204</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136.548</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a:noFill/>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91.032</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106.204</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a:noFill/>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91.032</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182.064</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r>
              <a:tr h="287147">
                <a:tc gridSpan="4">
                  <a:txBody>
                    <a:bodyPr/>
                    <a:lstStyle/>
                    <a:p>
                      <a:pPr algn="ctr" fontAlgn="ctr"/>
                      <a:r>
                        <a:rPr lang="en-US" sz="600" b="0" i="0" u="none" strike="noStrike">
                          <a:solidFill>
                            <a:srgbClr val="000000"/>
                          </a:solidFill>
                          <a:latin typeface="Arial"/>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hMerge="1">
                  <a:txBody>
                    <a:bodyPr/>
                    <a:lstStyle/>
                    <a:p>
                      <a:endParaRPr lang="en-US"/>
                    </a:p>
                  </a:txBody>
                  <a:tcPr/>
                </a:tc>
                <a:tc hMerge="1">
                  <a:txBody>
                    <a:bodyPr/>
                    <a:lstStyle/>
                    <a:p>
                      <a:endParaRPr lang="en-US"/>
                    </a:p>
                  </a:txBody>
                  <a:tcPr/>
                </a:tc>
                <a:tc gridSpan="6">
                  <a:txBody>
                    <a:bodyPr/>
                    <a:lstStyle/>
                    <a:p>
                      <a:pPr algn="l" fontAlgn="ctr"/>
                      <a:r>
                        <a:rPr lang="ru-RU" sz="600" b="0" i="0" u="none" strike="noStrike">
                          <a:solidFill>
                            <a:srgbClr val="000000"/>
                          </a:solidFill>
                          <a:latin typeface="Arial"/>
                        </a:rPr>
                        <a:t>Хронична опструктивна болест на дишните патишта со катастрофални или тешки компликации</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3">
                  <a:txBody>
                    <a:bodyPr/>
                    <a:lstStyle/>
                    <a:p>
                      <a:pPr algn="r" fontAlgn="ctr"/>
                      <a:r>
                        <a:rPr lang="en-US" sz="600" b="0" i="0" u="none" strike="noStrike">
                          <a:solidFill>
                            <a:srgbClr val="000000"/>
                          </a:solidFill>
                          <a:latin typeface="Arial"/>
                        </a:rPr>
                        <a:t>26.349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hMerge="1">
                  <a:txBody>
                    <a:bodyPr/>
                    <a:lstStyle/>
                    <a:p>
                      <a:endParaRPr lang="en-US"/>
                    </a:p>
                  </a:txBody>
                  <a:tcPr/>
                </a:tc>
                <a:tc gridSpan="2">
                  <a:txBody>
                    <a:bodyPr/>
                    <a:lstStyle/>
                    <a:p>
                      <a:pPr algn="ctr" fontAlgn="ctr"/>
                      <a:r>
                        <a:rPr lang="en-US" sz="600" b="0" i="0" u="none" strike="noStrike">
                          <a:solidFill>
                            <a:srgbClr val="000000"/>
                          </a:solidFill>
                          <a:latin typeface="Arial"/>
                        </a:rPr>
                        <a:t>85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116</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85</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101</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90</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a:noFill/>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109</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85</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98</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a:noFill/>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2.239.665</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3.056.484</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2.239.665</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2.661.249</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a:noFill/>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2.371.410</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2.872.041</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a:noFill/>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2.239.665</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2.582.202</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r>
              <a:tr h="354480">
                <a:tc gridSpan="4">
                  <a:txBody>
                    <a:bodyPr/>
                    <a:lstStyle/>
                    <a:p>
                      <a:pPr algn="ctr" fontAlgn="ctr"/>
                      <a:r>
                        <a:rPr lang="en-US" sz="600" b="0" i="0" u="none" strike="noStrike">
                          <a:solidFill>
                            <a:srgbClr val="000000"/>
                          </a:solidFill>
                          <a:latin typeface="Arial"/>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hMerge="1">
                  <a:txBody>
                    <a:bodyPr/>
                    <a:lstStyle/>
                    <a:p>
                      <a:endParaRPr lang="en-US"/>
                    </a:p>
                  </a:txBody>
                  <a:tcPr/>
                </a:tc>
                <a:tc hMerge="1">
                  <a:txBody>
                    <a:bodyPr/>
                    <a:lstStyle/>
                    <a:p>
                      <a:endParaRPr lang="en-US"/>
                    </a:p>
                  </a:txBody>
                  <a:tcPr/>
                </a:tc>
                <a:tc gridSpan="6">
                  <a:txBody>
                    <a:bodyPr/>
                    <a:lstStyle/>
                    <a:p>
                      <a:pPr algn="l" fontAlgn="ctr"/>
                      <a:r>
                        <a:rPr lang="ru-RU" sz="600" b="0" i="0" u="none" strike="noStrike">
                          <a:solidFill>
                            <a:srgbClr val="000000"/>
                          </a:solidFill>
                          <a:latin typeface="Arial"/>
                        </a:rPr>
                        <a:t>Хронична опструктивна болест на дишните патишта без катастрофални или тешки компликации</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3">
                  <a:txBody>
                    <a:bodyPr/>
                    <a:lstStyle/>
                    <a:p>
                      <a:pPr algn="r" fontAlgn="ctr"/>
                      <a:r>
                        <a:rPr lang="en-US" sz="600" b="0" i="0" u="none" strike="noStrike">
                          <a:solidFill>
                            <a:srgbClr val="000000"/>
                          </a:solidFill>
                          <a:latin typeface="Arial"/>
                        </a:rPr>
                        <a:t>16.567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hMerge="1">
                  <a:txBody>
                    <a:bodyPr/>
                    <a:lstStyle/>
                    <a:p>
                      <a:endParaRPr lang="en-US"/>
                    </a:p>
                  </a:txBody>
                  <a:tcPr/>
                </a:tc>
                <a:tc gridSpan="2">
                  <a:txBody>
                    <a:bodyPr/>
                    <a:lstStyle/>
                    <a:p>
                      <a:pPr algn="ctr" fontAlgn="ctr"/>
                      <a:r>
                        <a:rPr lang="en-US" sz="600" b="0" i="0" u="none" strike="noStrike">
                          <a:solidFill>
                            <a:srgbClr val="000000"/>
                          </a:solidFill>
                          <a:latin typeface="Arial"/>
                        </a:rPr>
                        <a:t>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78</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75</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75</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70</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a:noFill/>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66</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70</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64</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a:noFill/>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828.350</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1.292.226</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1.242.525</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1.242.525</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a:noFill/>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1.159.690</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1.093.422</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a:noFill/>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1.159.690</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1.060.288</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r>
              <a:tr h="227177">
                <a:tc gridSpan="4">
                  <a:txBody>
                    <a:bodyPr/>
                    <a:lstStyle/>
                    <a:p>
                      <a:pPr algn="ctr" fontAlgn="ctr"/>
                      <a:r>
                        <a:rPr lang="en-US" sz="600" b="0" i="0" u="none" strike="noStrike">
                          <a:solidFill>
                            <a:srgbClr val="000000"/>
                          </a:solidFill>
                          <a:latin typeface="Arial"/>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hMerge="1">
                  <a:txBody>
                    <a:bodyPr/>
                    <a:lstStyle/>
                    <a:p>
                      <a:endParaRPr lang="en-US"/>
                    </a:p>
                  </a:txBody>
                  <a:tcPr/>
                </a:tc>
                <a:tc hMerge="1">
                  <a:txBody>
                    <a:bodyPr/>
                    <a:lstStyle/>
                    <a:p>
                      <a:endParaRPr lang="en-US"/>
                    </a:p>
                  </a:txBody>
                  <a:tcPr/>
                </a:tc>
                <a:tc gridSpan="6">
                  <a:txBody>
                    <a:bodyPr/>
                    <a:lstStyle/>
                    <a:p>
                      <a:pPr algn="l" fontAlgn="ctr"/>
                      <a:r>
                        <a:rPr lang="ru-RU" sz="600" b="0" i="0" u="none" strike="noStrike">
                          <a:solidFill>
                            <a:srgbClr val="000000"/>
                          </a:solidFill>
                          <a:latin typeface="Arial"/>
                        </a:rPr>
                        <a:t>Бронхитис и астма, возраст &gt;49 со компликации</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3">
                  <a:txBody>
                    <a:bodyPr/>
                    <a:lstStyle/>
                    <a:p>
                      <a:pPr algn="r" fontAlgn="ctr"/>
                      <a:r>
                        <a:rPr lang="en-US" sz="600" b="0" i="0" u="none" strike="noStrike">
                          <a:solidFill>
                            <a:srgbClr val="000000"/>
                          </a:solidFill>
                          <a:latin typeface="Arial"/>
                        </a:rPr>
                        <a:t>20.030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hMerge="1">
                  <a:txBody>
                    <a:bodyPr/>
                    <a:lstStyle/>
                    <a:p>
                      <a:endParaRPr lang="en-US"/>
                    </a:p>
                  </a:txBody>
                  <a:tcPr/>
                </a:tc>
                <a:tc gridSpan="2">
                  <a:txBody>
                    <a:bodyPr/>
                    <a:lstStyle/>
                    <a:p>
                      <a:pPr algn="ctr" fontAlgn="ctr"/>
                      <a:r>
                        <a:rPr lang="en-US" sz="600" b="0" i="0" u="none" strike="noStrike">
                          <a:solidFill>
                            <a:srgbClr val="000000"/>
                          </a:solidFill>
                          <a:latin typeface="Arial"/>
                        </a:rPr>
                        <a:t>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18</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12</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11</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11</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a:noFill/>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7</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11</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5</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a:noFill/>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240.360</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360.540</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240.360</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220.330</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a:noFill/>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220.330</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140.210</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a:noFill/>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220.330</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100.150</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r>
              <a:tr h="284850">
                <a:tc gridSpan="4">
                  <a:txBody>
                    <a:bodyPr/>
                    <a:lstStyle/>
                    <a:p>
                      <a:pPr algn="ctr" fontAlgn="ctr"/>
                      <a:r>
                        <a:rPr lang="en-US" sz="600" b="0" i="0" u="none" strike="noStrike">
                          <a:solidFill>
                            <a:srgbClr val="000000"/>
                          </a:solidFill>
                          <a:latin typeface="Arial"/>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hMerge="1">
                  <a:txBody>
                    <a:bodyPr/>
                    <a:lstStyle/>
                    <a:p>
                      <a:endParaRPr lang="en-US"/>
                    </a:p>
                  </a:txBody>
                  <a:tcPr/>
                </a:tc>
                <a:tc hMerge="1">
                  <a:txBody>
                    <a:bodyPr/>
                    <a:lstStyle/>
                    <a:p>
                      <a:endParaRPr lang="en-US"/>
                    </a:p>
                  </a:txBody>
                  <a:tcPr/>
                </a:tc>
                <a:tc gridSpan="6">
                  <a:txBody>
                    <a:bodyPr/>
                    <a:lstStyle/>
                    <a:p>
                      <a:pPr algn="l" fontAlgn="ctr"/>
                      <a:r>
                        <a:rPr lang="ru-RU" sz="600" b="0" i="0" u="none" strike="noStrike">
                          <a:solidFill>
                            <a:srgbClr val="000000"/>
                          </a:solidFill>
                          <a:latin typeface="Arial"/>
                        </a:rPr>
                        <a:t>Бронхитис и астма, возраст &gt;49 или со компликации</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3">
                  <a:txBody>
                    <a:bodyPr/>
                    <a:lstStyle/>
                    <a:p>
                      <a:pPr algn="r" fontAlgn="ctr"/>
                      <a:r>
                        <a:rPr lang="en-US" sz="600" b="0" i="0" u="none" strike="noStrike">
                          <a:solidFill>
                            <a:srgbClr val="000000"/>
                          </a:solidFill>
                          <a:latin typeface="Arial"/>
                        </a:rPr>
                        <a:t>14.511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hMerge="1">
                  <a:txBody>
                    <a:bodyPr/>
                    <a:lstStyle/>
                    <a:p>
                      <a:endParaRPr lang="en-US"/>
                    </a:p>
                  </a:txBody>
                  <a:tcPr/>
                </a:tc>
                <a:tc gridSpan="2">
                  <a:txBody>
                    <a:bodyPr/>
                    <a:lstStyle/>
                    <a:p>
                      <a:pPr algn="ctr" fontAlgn="ctr"/>
                      <a:r>
                        <a:rPr lang="en-US" sz="600" b="0" i="0" u="none" strike="noStrike">
                          <a:solidFill>
                            <a:srgbClr val="000000"/>
                          </a:solidFill>
                          <a:latin typeface="Arial"/>
                        </a:rPr>
                        <a:t>14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17</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15</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25</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13</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a:noFill/>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22</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10</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12</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a:noFill/>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203.154</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246.687</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217.665</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362.775</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a:noFill/>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188.643</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319.242</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a:noFill/>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145.110</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174.132</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r>
              <a:tr h="227177">
                <a:tc gridSpan="4">
                  <a:txBody>
                    <a:bodyPr/>
                    <a:lstStyle/>
                    <a:p>
                      <a:pPr algn="ctr" fontAlgn="ctr"/>
                      <a:r>
                        <a:rPr lang="en-US" sz="600" b="0" i="0" u="none" strike="noStrike">
                          <a:solidFill>
                            <a:srgbClr val="000000"/>
                          </a:solidFill>
                          <a:latin typeface="Arial"/>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hMerge="1">
                  <a:txBody>
                    <a:bodyPr/>
                    <a:lstStyle/>
                    <a:p>
                      <a:endParaRPr lang="en-US"/>
                    </a:p>
                  </a:txBody>
                  <a:tcPr/>
                </a:tc>
                <a:tc hMerge="1">
                  <a:txBody>
                    <a:bodyPr/>
                    <a:lstStyle/>
                    <a:p>
                      <a:endParaRPr lang="en-US"/>
                    </a:p>
                  </a:txBody>
                  <a:tcPr/>
                </a:tc>
                <a:tc gridSpan="6">
                  <a:txBody>
                    <a:bodyPr/>
                    <a:lstStyle/>
                    <a:p>
                      <a:pPr algn="l" fontAlgn="ctr"/>
                      <a:r>
                        <a:rPr lang="ru-RU" sz="600" b="0" i="0" u="none" strike="noStrike">
                          <a:solidFill>
                            <a:srgbClr val="000000"/>
                          </a:solidFill>
                          <a:latin typeface="Arial"/>
                        </a:rPr>
                        <a:t>Бронхитис и астма, возраст &lt;50 без компликации</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3">
                  <a:txBody>
                    <a:bodyPr/>
                    <a:lstStyle/>
                    <a:p>
                      <a:pPr algn="r" fontAlgn="ctr"/>
                      <a:r>
                        <a:rPr lang="en-US" sz="600" b="0" i="0" u="none" strike="noStrike">
                          <a:solidFill>
                            <a:srgbClr val="000000"/>
                          </a:solidFill>
                          <a:latin typeface="Arial"/>
                        </a:rPr>
                        <a:t>10.672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hMerge="1">
                  <a:txBody>
                    <a:bodyPr/>
                    <a:lstStyle/>
                    <a:p>
                      <a:endParaRPr lang="en-US"/>
                    </a:p>
                  </a:txBody>
                  <a:tcPr/>
                </a:tc>
                <a:tc gridSpan="2">
                  <a:txBody>
                    <a:bodyPr/>
                    <a:lstStyle/>
                    <a:p>
                      <a:pPr algn="ctr" fontAlgn="ctr"/>
                      <a:r>
                        <a:rPr lang="en-US" sz="600" b="0" i="0" u="none" strike="noStrike">
                          <a:solidFill>
                            <a:srgbClr val="000000"/>
                          </a:solidFill>
                          <a:latin typeface="Arial"/>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9</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5</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4</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3</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a:noFill/>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4</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5</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9</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a:noFill/>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32.016</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96.048</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53.360</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42.688</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a:noFill/>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32.016</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42.688</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a:noFill/>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53.360</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96.048</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r>
              <a:tr h="236319">
                <a:tc gridSpan="4">
                  <a:txBody>
                    <a:bodyPr/>
                    <a:lstStyle/>
                    <a:p>
                      <a:pPr algn="ctr" fontAlgn="ctr"/>
                      <a:r>
                        <a:rPr lang="en-US" sz="600" b="0" i="0" u="none" strike="noStrike">
                          <a:solidFill>
                            <a:srgbClr val="000000"/>
                          </a:solidFill>
                          <a:latin typeface="Arial"/>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hMerge="1">
                  <a:txBody>
                    <a:bodyPr/>
                    <a:lstStyle/>
                    <a:p>
                      <a:endParaRPr lang="en-US"/>
                    </a:p>
                  </a:txBody>
                  <a:tcPr/>
                </a:tc>
                <a:tc hMerge="1">
                  <a:txBody>
                    <a:bodyPr/>
                    <a:lstStyle/>
                    <a:p>
                      <a:endParaRPr lang="en-US"/>
                    </a:p>
                  </a:txBody>
                  <a:tcPr/>
                </a:tc>
                <a:tc gridSpan="6">
                  <a:txBody>
                    <a:bodyPr/>
                    <a:lstStyle/>
                    <a:p>
                      <a:pPr algn="l" fontAlgn="ctr"/>
                      <a:r>
                        <a:rPr lang="ru-RU" sz="600" b="0" i="0" u="none" strike="noStrike">
                          <a:solidFill>
                            <a:srgbClr val="000000"/>
                          </a:solidFill>
                          <a:latin typeface="Arial"/>
                        </a:rPr>
                        <a:t>Респираторни неоплазми со тешки или умерени компликации</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3">
                  <a:txBody>
                    <a:bodyPr/>
                    <a:lstStyle/>
                    <a:p>
                      <a:pPr algn="r" fontAlgn="ctr"/>
                      <a:r>
                        <a:rPr lang="en-US" sz="600" b="0" i="0" u="none" strike="noStrike">
                          <a:solidFill>
                            <a:srgbClr val="000000"/>
                          </a:solidFill>
                          <a:latin typeface="Arial"/>
                        </a:rPr>
                        <a:t>24.491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hMerge="1">
                  <a:txBody>
                    <a:bodyPr/>
                    <a:lstStyle/>
                    <a:p>
                      <a:endParaRPr lang="en-US"/>
                    </a:p>
                  </a:txBody>
                  <a:tcPr/>
                </a:tc>
                <a:tc gridSpan="2">
                  <a:txBody>
                    <a:bodyPr/>
                    <a:lstStyle/>
                    <a:p>
                      <a:pPr algn="ctr" fontAlgn="ctr"/>
                      <a:r>
                        <a:rPr lang="en-US" sz="600" b="0" i="0" u="none" strike="noStrike">
                          <a:solidFill>
                            <a:srgbClr val="000000"/>
                          </a:solidFill>
                          <a:latin typeface="Arial"/>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1</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2</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1</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1</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a:noFill/>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1</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1</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1</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a:noFill/>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24.491</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24.491</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48.982</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24.491</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a:noFill/>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24.491</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24.491</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a:noFill/>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24.491</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24.491</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r>
              <a:tr h="227177">
                <a:tc gridSpan="4">
                  <a:txBody>
                    <a:bodyPr/>
                    <a:lstStyle/>
                    <a:p>
                      <a:pPr algn="ctr" fontAlgn="ctr"/>
                      <a:r>
                        <a:rPr lang="en-US" sz="600" b="0" i="0" u="none" strike="noStrike">
                          <a:solidFill>
                            <a:srgbClr val="000000"/>
                          </a:solidFill>
                          <a:latin typeface="Arial"/>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hMerge="1">
                  <a:txBody>
                    <a:bodyPr/>
                    <a:lstStyle/>
                    <a:p>
                      <a:endParaRPr lang="en-US"/>
                    </a:p>
                  </a:txBody>
                  <a:tcPr/>
                </a:tc>
                <a:tc hMerge="1">
                  <a:txBody>
                    <a:bodyPr/>
                    <a:lstStyle/>
                    <a:p>
                      <a:endParaRPr lang="en-US"/>
                    </a:p>
                  </a:txBody>
                  <a:tcPr/>
                </a:tc>
                <a:tc gridSpan="6">
                  <a:txBody>
                    <a:bodyPr/>
                    <a:lstStyle/>
                    <a:p>
                      <a:pPr algn="l" fontAlgn="ctr"/>
                      <a:r>
                        <a:rPr lang="mk-MK" sz="600" b="0" i="0" u="none" strike="noStrike">
                          <a:solidFill>
                            <a:srgbClr val="000000"/>
                          </a:solidFill>
                          <a:latin typeface="Arial"/>
                        </a:rPr>
                        <a:t>Респираторни неоплазми без компликации</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3">
                  <a:txBody>
                    <a:bodyPr/>
                    <a:lstStyle/>
                    <a:p>
                      <a:pPr algn="r" fontAlgn="ctr"/>
                      <a:r>
                        <a:rPr lang="en-US" sz="600" b="0" i="0" u="none" strike="noStrike">
                          <a:solidFill>
                            <a:srgbClr val="000000"/>
                          </a:solidFill>
                          <a:latin typeface="Arial"/>
                        </a:rPr>
                        <a:t>19.487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hMerge="1">
                  <a:txBody>
                    <a:bodyPr/>
                    <a:lstStyle/>
                    <a:p>
                      <a:endParaRPr lang="en-US"/>
                    </a:p>
                  </a:txBody>
                  <a:tcPr/>
                </a:tc>
                <a:tc gridSpan="2">
                  <a:txBody>
                    <a:bodyPr/>
                    <a:lstStyle/>
                    <a:p>
                      <a:pPr algn="ctr" fontAlgn="ctr"/>
                      <a:r>
                        <a:rPr lang="en-US" sz="600" b="0" i="0" u="none" strike="noStrike">
                          <a:solidFill>
                            <a:srgbClr val="000000"/>
                          </a:solidFill>
                          <a:latin typeface="Arial"/>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1</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1</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0</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1</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a:noFill/>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0</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1</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2</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a:noFill/>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38.974</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19.487</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19.487</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0</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a:noFill/>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19.487</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0</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a:noFill/>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19.487</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38.974</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r>
              <a:tr h="236319">
                <a:tc gridSpan="4">
                  <a:txBody>
                    <a:bodyPr/>
                    <a:lstStyle/>
                    <a:p>
                      <a:pPr algn="ctr" fontAlgn="ctr"/>
                      <a:r>
                        <a:rPr lang="en-US" sz="600" b="0" i="0" u="none" strike="noStrike">
                          <a:solidFill>
                            <a:srgbClr val="000000"/>
                          </a:solidFill>
                          <a:latin typeface="Arial"/>
                        </a:rPr>
                        <a:t>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hMerge="1">
                  <a:txBody>
                    <a:bodyPr/>
                    <a:lstStyle/>
                    <a:p>
                      <a:endParaRPr lang="en-US"/>
                    </a:p>
                  </a:txBody>
                  <a:tcPr/>
                </a:tc>
                <a:tc hMerge="1">
                  <a:txBody>
                    <a:bodyPr/>
                    <a:lstStyle/>
                    <a:p>
                      <a:endParaRPr lang="en-US"/>
                    </a:p>
                  </a:txBody>
                  <a:tcPr/>
                </a:tc>
                <a:tc gridSpan="6">
                  <a:txBody>
                    <a:bodyPr/>
                    <a:lstStyle/>
                    <a:p>
                      <a:pPr algn="l" fontAlgn="ctr"/>
                      <a:r>
                        <a:rPr lang="ru-RU" sz="600" b="0" i="0" u="none" strike="noStrike">
                          <a:solidFill>
                            <a:srgbClr val="000000"/>
                          </a:solidFill>
                          <a:latin typeface="Arial"/>
                        </a:rPr>
                        <a:t>Срцева слабост и шок со катастрофални компликации</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3">
                  <a:txBody>
                    <a:bodyPr/>
                    <a:lstStyle/>
                    <a:p>
                      <a:pPr algn="r" fontAlgn="ctr"/>
                      <a:r>
                        <a:rPr lang="en-US" sz="600" b="0" i="0" u="none" strike="noStrike">
                          <a:solidFill>
                            <a:srgbClr val="000000"/>
                          </a:solidFill>
                          <a:latin typeface="Arial"/>
                        </a:rPr>
                        <a:t>36.281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hMerge="1">
                  <a:txBody>
                    <a:bodyPr/>
                    <a:lstStyle/>
                    <a:p>
                      <a:endParaRPr lang="en-US"/>
                    </a:p>
                  </a:txBody>
                  <a:tcPr/>
                </a:tc>
                <a:tc gridSpan="2">
                  <a:txBody>
                    <a:bodyPr/>
                    <a:lstStyle/>
                    <a:p>
                      <a:pPr algn="ctr" fontAlgn="ctr"/>
                      <a:r>
                        <a:rPr lang="en-US" sz="600" b="0" i="0" u="none" strike="noStrike">
                          <a:solidFill>
                            <a:srgbClr val="000000"/>
                          </a:solidFill>
                          <a:latin typeface="Arial"/>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1</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2</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2</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1</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a:noFill/>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0</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1</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0</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a:noFill/>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72.562</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36.281</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72.562</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72.562</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a:noFill/>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36.281</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0</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a:noFill/>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36.281</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0</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r>
              <a:tr h="236319">
                <a:tc gridSpan="4">
                  <a:txBody>
                    <a:bodyPr/>
                    <a:lstStyle/>
                    <a:p>
                      <a:pPr algn="ctr" fontAlgn="ctr"/>
                      <a:r>
                        <a:rPr lang="en-US" sz="600" b="0" i="0" u="none" strike="noStrike">
                          <a:solidFill>
                            <a:srgbClr val="000000"/>
                          </a:solidFill>
                          <a:latin typeface="Arial"/>
                        </a:rPr>
                        <a:t>11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hMerge="1">
                  <a:txBody>
                    <a:bodyPr/>
                    <a:lstStyle/>
                    <a:p>
                      <a:endParaRPr lang="en-US"/>
                    </a:p>
                  </a:txBody>
                  <a:tcPr/>
                </a:tc>
                <a:tc hMerge="1">
                  <a:txBody>
                    <a:bodyPr/>
                    <a:lstStyle/>
                    <a:p>
                      <a:endParaRPr lang="en-US"/>
                    </a:p>
                  </a:txBody>
                  <a:tcPr/>
                </a:tc>
                <a:tc gridSpan="6">
                  <a:txBody>
                    <a:bodyPr/>
                    <a:lstStyle/>
                    <a:p>
                      <a:pPr algn="l" fontAlgn="ctr"/>
                      <a:r>
                        <a:rPr lang="ru-RU" sz="600" b="0" i="0" u="none" strike="noStrike">
                          <a:solidFill>
                            <a:srgbClr val="000000"/>
                          </a:solidFill>
                          <a:latin typeface="Arial"/>
                        </a:rPr>
                        <a:t>Срцева слабост и шок без катастрофални компликации</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3">
                  <a:txBody>
                    <a:bodyPr/>
                    <a:lstStyle/>
                    <a:p>
                      <a:pPr algn="r" fontAlgn="ctr"/>
                      <a:r>
                        <a:rPr lang="en-US" sz="600" b="0" i="0" u="none" strike="noStrike">
                          <a:solidFill>
                            <a:srgbClr val="000000"/>
                          </a:solidFill>
                          <a:latin typeface="Arial"/>
                        </a:rPr>
                        <a:t>18.468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hMerge="1">
                  <a:txBody>
                    <a:bodyPr/>
                    <a:lstStyle/>
                    <a:p>
                      <a:endParaRPr lang="en-US"/>
                    </a:p>
                  </a:txBody>
                  <a:tcPr/>
                </a:tc>
                <a:tc gridSpan="2">
                  <a:txBody>
                    <a:bodyPr/>
                    <a:lstStyle/>
                    <a:p>
                      <a:pPr algn="ctr" fontAlgn="ctr"/>
                      <a:r>
                        <a:rPr lang="en-US" sz="600" b="0" i="0" u="none" strike="noStrike">
                          <a:solidFill>
                            <a:srgbClr val="000000"/>
                          </a:solidFill>
                          <a:latin typeface="Arial"/>
                        </a:rPr>
                        <a:t>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11</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12</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10</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8</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a:noFill/>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6</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6</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9</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a:noFill/>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221.616</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203.148</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221.616</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184.680</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a:noFill/>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147.744</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110.808</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a:noFill/>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110.808</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166.212</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r>
              <a:tr h="227177">
                <a:tc gridSpan="4">
                  <a:txBody>
                    <a:bodyPr/>
                    <a:lstStyle/>
                    <a:p>
                      <a:pPr algn="ctr" fontAlgn="ctr"/>
                      <a:r>
                        <a:rPr lang="en-US" sz="600" b="0" i="0" u="none" strike="noStrike">
                          <a:solidFill>
                            <a:srgbClr val="000000"/>
                          </a:solidFill>
                          <a:latin typeface="Arial"/>
                        </a:rPr>
                        <a:t>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hMerge="1">
                  <a:txBody>
                    <a:bodyPr/>
                    <a:lstStyle/>
                    <a:p>
                      <a:endParaRPr lang="en-US"/>
                    </a:p>
                  </a:txBody>
                  <a:tcPr/>
                </a:tc>
                <a:tc hMerge="1">
                  <a:txBody>
                    <a:bodyPr/>
                    <a:lstStyle/>
                    <a:p>
                      <a:endParaRPr lang="en-US"/>
                    </a:p>
                  </a:txBody>
                  <a:tcPr/>
                </a:tc>
                <a:tc gridSpan="6">
                  <a:txBody>
                    <a:bodyPr/>
                    <a:lstStyle/>
                    <a:p>
                      <a:pPr algn="l" fontAlgn="ctr"/>
                      <a:r>
                        <a:rPr lang="mk-MK" sz="600" b="0" i="0" u="none" strike="noStrike">
                          <a:solidFill>
                            <a:srgbClr val="000000"/>
                          </a:solidFill>
                          <a:latin typeface="Arial"/>
                        </a:rPr>
                        <a:t>Коронарна атеросклероза со компликации</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3">
                  <a:txBody>
                    <a:bodyPr/>
                    <a:lstStyle/>
                    <a:p>
                      <a:pPr algn="r" fontAlgn="ctr"/>
                      <a:r>
                        <a:rPr lang="en-US" sz="600" b="0" i="0" u="none" strike="noStrike">
                          <a:solidFill>
                            <a:srgbClr val="000000"/>
                          </a:solidFill>
                          <a:latin typeface="Arial"/>
                        </a:rPr>
                        <a:t>17.200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hMerge="1">
                  <a:txBody>
                    <a:bodyPr/>
                    <a:lstStyle/>
                    <a:p>
                      <a:endParaRPr lang="en-US"/>
                    </a:p>
                  </a:txBody>
                  <a:tcPr/>
                </a:tc>
                <a:tc gridSpan="2">
                  <a:txBody>
                    <a:bodyPr/>
                    <a:lstStyle/>
                    <a:p>
                      <a:pPr algn="ctr" fontAlgn="ctr"/>
                      <a:r>
                        <a:rPr lang="en-US" sz="600" b="0" i="0" u="none" strike="noStrike">
                          <a:solidFill>
                            <a:srgbClr val="000000"/>
                          </a:solidFill>
                          <a:latin typeface="Arial"/>
                        </a:rPr>
                        <a:t>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21</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12</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13</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15</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a:noFill/>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14</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10</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9</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a:noFill/>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206.400</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361.200</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206.400</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223.600</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a:noFill/>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258.000</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240.800</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a:noFill/>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172.000</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154.800</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r>
              <a:tr h="227177">
                <a:tc gridSpan="4">
                  <a:txBody>
                    <a:bodyPr/>
                    <a:lstStyle/>
                    <a:p>
                      <a:pPr algn="ctr" fontAlgn="ctr"/>
                      <a:r>
                        <a:rPr lang="en-US" sz="600" b="0" i="0" u="none" strike="noStrike">
                          <a:solidFill>
                            <a:srgbClr val="000000"/>
                          </a:solidFill>
                          <a:latin typeface="Arial"/>
                        </a:rPr>
                        <a:t>13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hMerge="1">
                  <a:txBody>
                    <a:bodyPr/>
                    <a:lstStyle/>
                    <a:p>
                      <a:endParaRPr lang="en-US"/>
                    </a:p>
                  </a:txBody>
                  <a:tcPr/>
                </a:tc>
                <a:tc hMerge="1">
                  <a:txBody>
                    <a:bodyPr/>
                    <a:lstStyle/>
                    <a:p>
                      <a:endParaRPr lang="en-US"/>
                    </a:p>
                  </a:txBody>
                  <a:tcPr/>
                </a:tc>
                <a:tc gridSpan="6">
                  <a:txBody>
                    <a:bodyPr/>
                    <a:lstStyle/>
                    <a:p>
                      <a:pPr algn="l" fontAlgn="ctr"/>
                      <a:r>
                        <a:rPr lang="mk-MK" sz="600" b="0" i="0" u="none" strike="noStrike">
                          <a:solidFill>
                            <a:srgbClr val="000000"/>
                          </a:solidFill>
                          <a:latin typeface="Arial"/>
                        </a:rPr>
                        <a:t>Коронарна атеросклероза без компликации</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3">
                  <a:txBody>
                    <a:bodyPr/>
                    <a:lstStyle/>
                    <a:p>
                      <a:pPr algn="r" fontAlgn="ctr"/>
                      <a:r>
                        <a:rPr lang="en-US" sz="600" b="0" i="0" u="none" strike="noStrike">
                          <a:solidFill>
                            <a:srgbClr val="000000"/>
                          </a:solidFill>
                          <a:latin typeface="Arial"/>
                        </a:rPr>
                        <a:t>11.376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hMerge="1">
                  <a:txBody>
                    <a:bodyPr/>
                    <a:lstStyle/>
                    <a:p>
                      <a:endParaRPr lang="en-US"/>
                    </a:p>
                  </a:txBody>
                  <a:tcPr/>
                </a:tc>
                <a:tc gridSpan="2">
                  <a:txBody>
                    <a:bodyPr/>
                    <a:lstStyle/>
                    <a:p>
                      <a:pPr algn="ctr" fontAlgn="ctr"/>
                      <a:r>
                        <a:rPr lang="en-US" sz="600" b="0" i="0" u="none" strike="noStrike">
                          <a:solidFill>
                            <a:srgbClr val="000000"/>
                          </a:solidFill>
                          <a:latin typeface="Arial"/>
                        </a:rPr>
                        <a:t>11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13</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11</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11</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15</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a:noFill/>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6</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10</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3</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a:noFill/>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125.136</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147.888</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125.136</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125.136</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a:noFill/>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170.640</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68.256</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a:noFill/>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113.760</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34.128</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r>
              <a:tr h="227177">
                <a:tc gridSpan="4">
                  <a:txBody>
                    <a:bodyPr/>
                    <a:lstStyle/>
                    <a:p>
                      <a:pPr algn="ctr" fontAlgn="ctr"/>
                      <a:r>
                        <a:rPr lang="en-US" sz="600" b="0" i="0" u="none" strike="noStrike">
                          <a:solidFill>
                            <a:srgbClr val="000000"/>
                          </a:solidFill>
                          <a:latin typeface="Arial"/>
                        </a:rPr>
                        <a:t>14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hMerge="1">
                  <a:txBody>
                    <a:bodyPr/>
                    <a:lstStyle/>
                    <a:p>
                      <a:endParaRPr lang="en-US"/>
                    </a:p>
                  </a:txBody>
                  <a:tcPr/>
                </a:tc>
                <a:tc hMerge="1">
                  <a:txBody>
                    <a:bodyPr/>
                    <a:lstStyle/>
                    <a:p>
                      <a:endParaRPr lang="en-US"/>
                    </a:p>
                  </a:txBody>
                  <a:tcPr/>
                </a:tc>
                <a:tc gridSpan="6">
                  <a:txBody>
                    <a:bodyPr/>
                    <a:lstStyle/>
                    <a:p>
                      <a:pPr algn="l" fontAlgn="ctr"/>
                      <a:r>
                        <a:rPr lang="mk-MK" sz="600" b="0" i="0" u="none" strike="noStrike">
                          <a:solidFill>
                            <a:srgbClr val="000000"/>
                          </a:solidFill>
                          <a:latin typeface="Arial"/>
                        </a:rPr>
                        <a:t>Хипертензија со компликации</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3">
                  <a:txBody>
                    <a:bodyPr/>
                    <a:lstStyle/>
                    <a:p>
                      <a:pPr algn="r" fontAlgn="ctr"/>
                      <a:r>
                        <a:rPr lang="en-US" sz="600" b="0" i="0" u="none" strike="noStrike">
                          <a:solidFill>
                            <a:srgbClr val="000000"/>
                          </a:solidFill>
                          <a:latin typeface="Arial"/>
                        </a:rPr>
                        <a:t>17.716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hMerge="1">
                  <a:txBody>
                    <a:bodyPr/>
                    <a:lstStyle/>
                    <a:p>
                      <a:endParaRPr lang="en-US"/>
                    </a:p>
                  </a:txBody>
                  <a:tcPr/>
                </a:tc>
                <a:tc gridSpan="2">
                  <a:txBody>
                    <a:bodyPr/>
                    <a:lstStyle/>
                    <a:p>
                      <a:pPr algn="ctr" fontAlgn="ctr"/>
                      <a:r>
                        <a:rPr lang="en-US" sz="600" b="0" i="0" u="none" strike="noStrike">
                          <a:solidFill>
                            <a:srgbClr val="000000"/>
                          </a:solidFill>
                          <a:latin typeface="Arial"/>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6</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2</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7</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2</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a:noFill/>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2</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2</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2</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a:noFill/>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53.148</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106.296</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35.432</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124.012</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a:noFill/>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35.432</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35.432</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a:noFill/>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35.432</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35.432</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r>
              <a:tr h="227177">
                <a:tc gridSpan="4">
                  <a:txBody>
                    <a:bodyPr/>
                    <a:lstStyle/>
                    <a:p>
                      <a:pPr algn="ctr" fontAlgn="ctr"/>
                      <a:r>
                        <a:rPr lang="en-US" sz="600" b="0" i="0" u="none" strike="noStrike">
                          <a:solidFill>
                            <a:srgbClr val="000000"/>
                          </a:solidFill>
                          <a:latin typeface="Arial"/>
                        </a:rPr>
                        <a:t>15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hMerge="1">
                  <a:txBody>
                    <a:bodyPr/>
                    <a:lstStyle/>
                    <a:p>
                      <a:endParaRPr lang="en-US"/>
                    </a:p>
                  </a:txBody>
                  <a:tcPr/>
                </a:tc>
                <a:tc hMerge="1">
                  <a:txBody>
                    <a:bodyPr/>
                    <a:lstStyle/>
                    <a:p>
                      <a:endParaRPr lang="en-US"/>
                    </a:p>
                  </a:txBody>
                  <a:tcPr/>
                </a:tc>
                <a:tc gridSpan="6">
                  <a:txBody>
                    <a:bodyPr/>
                    <a:lstStyle/>
                    <a:p>
                      <a:pPr algn="l" fontAlgn="ctr"/>
                      <a:r>
                        <a:rPr lang="mk-MK" sz="600" b="0" i="0" u="none" strike="noStrike">
                          <a:solidFill>
                            <a:srgbClr val="000000"/>
                          </a:solidFill>
                          <a:latin typeface="Arial"/>
                        </a:rPr>
                        <a:t>Хипертензија без компликации</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3">
                  <a:txBody>
                    <a:bodyPr/>
                    <a:lstStyle/>
                    <a:p>
                      <a:pPr algn="r" fontAlgn="ctr"/>
                      <a:r>
                        <a:rPr lang="en-US" sz="600" b="0" i="0" u="none" strike="noStrike">
                          <a:solidFill>
                            <a:srgbClr val="000000"/>
                          </a:solidFill>
                          <a:latin typeface="Arial"/>
                        </a:rPr>
                        <a:t>10.424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hMerge="1">
                  <a:txBody>
                    <a:bodyPr/>
                    <a:lstStyle/>
                    <a:p>
                      <a:endParaRPr lang="en-US"/>
                    </a:p>
                  </a:txBody>
                  <a:tcPr/>
                </a:tc>
                <a:tc gridSpan="2">
                  <a:txBody>
                    <a:bodyPr/>
                    <a:lstStyle/>
                    <a:p>
                      <a:pPr algn="ctr" fontAlgn="ctr"/>
                      <a:r>
                        <a:rPr lang="en-US" sz="600" b="0" i="0" u="none" strike="noStrike">
                          <a:solidFill>
                            <a:srgbClr val="000000"/>
                          </a:solidFill>
                          <a:latin typeface="Arial"/>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12</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5</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9</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3</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a:noFill/>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7</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4</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2</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a:noFill/>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31.272</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125.088</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52.120</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93.816</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a:noFill/>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31.272</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72.968</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a:noFill/>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41.696</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20.848</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r>
              <a:tr h="253200">
                <a:tc gridSpan="4">
                  <a:txBody>
                    <a:bodyPr/>
                    <a:lstStyle/>
                    <a:p>
                      <a:pPr algn="ctr" fontAlgn="ctr"/>
                      <a:r>
                        <a:rPr lang="en-US" sz="600" b="0" i="0" u="none" strike="noStrike">
                          <a:solidFill>
                            <a:srgbClr val="000000"/>
                          </a:solidFill>
                          <a:latin typeface="Arial"/>
                        </a:rPr>
                        <a:t>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hMerge="1">
                  <a:txBody>
                    <a:bodyPr/>
                    <a:lstStyle/>
                    <a:p>
                      <a:endParaRPr lang="en-US"/>
                    </a:p>
                  </a:txBody>
                  <a:tcPr/>
                </a:tc>
                <a:tc hMerge="1">
                  <a:txBody>
                    <a:bodyPr/>
                    <a:lstStyle/>
                    <a:p>
                      <a:endParaRPr lang="en-US"/>
                    </a:p>
                  </a:txBody>
                  <a:tcPr/>
                </a:tc>
                <a:tc gridSpan="6">
                  <a:txBody>
                    <a:bodyPr/>
                    <a:lstStyle/>
                    <a:p>
                      <a:pPr algn="l" fontAlgn="ctr"/>
                      <a:r>
                        <a:rPr lang="ru-RU" sz="600" b="0" i="0" u="none" strike="noStrike">
                          <a:solidFill>
                            <a:srgbClr val="000000"/>
                          </a:solidFill>
                          <a:latin typeface="Arial"/>
                        </a:rPr>
                        <a:t>Нестабилна ангина без катастрофални или тешки компликации</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3">
                  <a:txBody>
                    <a:bodyPr/>
                    <a:lstStyle/>
                    <a:p>
                      <a:pPr algn="r" fontAlgn="ctr"/>
                      <a:r>
                        <a:rPr lang="en-US" sz="600" b="0" i="0" u="none" strike="noStrike">
                          <a:solidFill>
                            <a:srgbClr val="000000"/>
                          </a:solidFill>
                          <a:latin typeface="Arial"/>
                        </a:rPr>
                        <a:t>13.790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hMerge="1">
                  <a:txBody>
                    <a:bodyPr/>
                    <a:lstStyle/>
                    <a:p>
                      <a:endParaRPr lang="en-US"/>
                    </a:p>
                  </a:txBody>
                  <a:tcPr/>
                </a:tc>
                <a:tc gridSpan="2">
                  <a:txBody>
                    <a:bodyPr/>
                    <a:lstStyle/>
                    <a:p>
                      <a:pPr algn="ctr" fontAlgn="ctr"/>
                      <a:r>
                        <a:rPr lang="en-US" sz="600" b="0" i="0" u="none" strike="noStrike">
                          <a:solidFill>
                            <a:srgbClr val="000000"/>
                          </a:solidFill>
                          <a:latin typeface="Arial"/>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0</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1</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0</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1</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a:noFill/>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0</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1</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0</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a:noFill/>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27.580</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0</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13.790</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0</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a:noFill/>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13.790</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0</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a:noFill/>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13.790</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0</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r>
              <a:tr h="253200">
                <a:tc gridSpan="4">
                  <a:txBody>
                    <a:bodyPr/>
                    <a:lstStyle/>
                    <a:p>
                      <a:pPr algn="ctr" fontAlgn="ctr"/>
                      <a:r>
                        <a:rPr lang="en-US" sz="600" b="0" i="0" u="none" strike="noStrike">
                          <a:solidFill>
                            <a:srgbClr val="000000"/>
                          </a:solidFill>
                          <a:latin typeface="Arial"/>
                        </a:rPr>
                        <a:t>17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hMerge="1">
                  <a:txBody>
                    <a:bodyPr/>
                    <a:lstStyle/>
                    <a:p>
                      <a:endParaRPr lang="en-US"/>
                    </a:p>
                  </a:txBody>
                  <a:tcPr/>
                </a:tc>
                <a:tc hMerge="1">
                  <a:txBody>
                    <a:bodyPr/>
                    <a:lstStyle/>
                    <a:p>
                      <a:endParaRPr lang="en-US"/>
                    </a:p>
                  </a:txBody>
                  <a:tcPr/>
                </a:tc>
                <a:tc gridSpan="6">
                  <a:txBody>
                    <a:bodyPr/>
                    <a:lstStyle/>
                    <a:p>
                      <a:pPr algn="l" fontAlgn="ctr"/>
                      <a:r>
                        <a:rPr lang="ru-RU" sz="600" b="0" i="0" u="none" strike="noStrike">
                          <a:solidFill>
                            <a:srgbClr val="000000"/>
                          </a:solidFill>
                          <a:latin typeface="Arial"/>
                        </a:rPr>
                        <a:t>Други дијагнози на циркулаторниот систем без катастрофални или тешки компликации</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3">
                  <a:txBody>
                    <a:bodyPr/>
                    <a:lstStyle/>
                    <a:p>
                      <a:pPr algn="r" fontAlgn="ctr"/>
                      <a:r>
                        <a:rPr lang="en-US" sz="600" b="0" i="0" u="none" strike="noStrike">
                          <a:solidFill>
                            <a:srgbClr val="000000"/>
                          </a:solidFill>
                          <a:latin typeface="Arial"/>
                        </a:rPr>
                        <a:t>14.997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hMerge="1">
                  <a:txBody>
                    <a:bodyPr/>
                    <a:lstStyle/>
                    <a:p>
                      <a:endParaRPr lang="en-US"/>
                    </a:p>
                  </a:txBody>
                  <a:tcPr/>
                </a:tc>
                <a:tc gridSpan="2">
                  <a:txBody>
                    <a:bodyPr/>
                    <a:lstStyle/>
                    <a:p>
                      <a:pPr algn="ctr" fontAlgn="ctr"/>
                      <a:r>
                        <a:rPr lang="en-US" sz="600" b="0" i="0" u="none" strike="noStrike">
                          <a:solidFill>
                            <a:srgbClr val="000000"/>
                          </a:solidFill>
                          <a:latin typeface="Arial"/>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0</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4</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3</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3</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a:noFill/>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3</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3</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1</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a:noFill/>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44.991</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0</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59.988</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44.991</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a:noFill/>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44.991</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44.991</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a:noFill/>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44.991</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14.997</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r>
              <a:tr h="227177">
                <a:tc gridSpan="4">
                  <a:txBody>
                    <a:bodyPr/>
                    <a:lstStyle/>
                    <a:p>
                      <a:pPr algn="ctr" fontAlgn="ctr"/>
                      <a:r>
                        <a:rPr lang="en-US" sz="600" b="0" i="0" u="none" strike="noStrike">
                          <a:solidFill>
                            <a:srgbClr val="000000"/>
                          </a:solidFill>
                          <a:latin typeface="Arial"/>
                        </a:rPr>
                        <a:t>18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hMerge="1">
                  <a:txBody>
                    <a:bodyPr/>
                    <a:lstStyle/>
                    <a:p>
                      <a:endParaRPr lang="en-US"/>
                    </a:p>
                  </a:txBody>
                  <a:tcPr/>
                </a:tc>
                <a:tc hMerge="1">
                  <a:txBody>
                    <a:bodyPr/>
                    <a:lstStyle/>
                    <a:p>
                      <a:endParaRPr lang="en-US"/>
                    </a:p>
                  </a:txBody>
                  <a:tcPr/>
                </a:tc>
                <a:tc gridSpan="6">
                  <a:txBody>
                    <a:bodyPr/>
                    <a:lstStyle/>
                    <a:p>
                      <a:pPr algn="l" fontAlgn="ctr"/>
                      <a:r>
                        <a:rPr lang="mk-MK" sz="600" b="0" i="0" u="none" strike="noStrike">
                          <a:solidFill>
                            <a:srgbClr val="000000"/>
                          </a:solidFill>
                          <a:latin typeface="Arial"/>
                        </a:rPr>
                        <a:t>ОСТАНАТИ ПО ДРГ</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3">
                  <a:txBody>
                    <a:bodyPr/>
                    <a:lstStyle/>
                    <a:p>
                      <a:pPr algn="r" fontAlgn="ctr"/>
                      <a:r>
                        <a:rPr lang="en-US" sz="600" b="0" i="0" u="none" strike="noStrike">
                          <a:solidFill>
                            <a:srgbClr val="000000"/>
                          </a:solidFill>
                          <a:latin typeface="Arial"/>
                        </a:rPr>
                        <a:t>20.000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hMerge="1">
                  <a:txBody>
                    <a:bodyPr/>
                    <a:lstStyle/>
                    <a:p>
                      <a:endParaRPr lang="en-US"/>
                    </a:p>
                  </a:txBody>
                  <a:tcPr/>
                </a:tc>
                <a:tc gridSpan="2">
                  <a:txBody>
                    <a:bodyPr/>
                    <a:lstStyle/>
                    <a:p>
                      <a:pPr algn="ctr" fontAlgn="ctr"/>
                      <a:r>
                        <a:rPr lang="en-US" sz="600" b="0" i="0" u="none" strike="noStrike">
                          <a:solidFill>
                            <a:srgbClr val="000000"/>
                          </a:solidFill>
                          <a:latin typeface="Arial"/>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4</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2</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4</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2</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a:noFill/>
                    </a:lnL>
                    <a:lnR>
                      <a:noFill/>
                    </a:lnR>
                    <a:lnT>
                      <a:noFill/>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2</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2</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0</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a:noFill/>
                    </a:lnL>
                    <a:lnR>
                      <a:noFill/>
                    </a:lnR>
                    <a:lnT>
                      <a:noFill/>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40.000</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80.000</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40.000</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80.000</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a:noFill/>
                    </a:lnL>
                    <a:lnR>
                      <a:noFill/>
                    </a:lnR>
                    <a:lnT>
                      <a:noFill/>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40.000</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40.000</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a:noFill/>
                    </a:lnL>
                    <a:lnR>
                      <a:noFill/>
                    </a:lnR>
                    <a:lnT>
                      <a:noFill/>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40.000</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0</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r>
              <a:tr h="341870">
                <a:tc gridSpan="2">
                  <a:txBody>
                    <a:bodyPr/>
                    <a:lstStyle/>
                    <a:p>
                      <a:pPr algn="ctr" fontAlgn="t"/>
                      <a:endParaRPr lang="en-US" sz="600" b="0" i="1" u="none" strike="noStrike">
                        <a:solidFill>
                          <a:srgbClr val="000000"/>
                        </a:solidFill>
                        <a:latin typeface="Arial"/>
                      </a:endParaRPr>
                    </a:p>
                  </a:txBody>
                  <a:tcPr marL="0" marR="0" marT="0" marB="0">
                    <a:lnL>
                      <a:noFill/>
                    </a:lnL>
                    <a:lnR>
                      <a:noFill/>
                    </a:lnR>
                    <a:lnT w="6350" cap="flat" cmpd="sng" algn="ctr">
                      <a:solidFill>
                        <a:srgbClr val="000000"/>
                      </a:solidFill>
                      <a:prstDash val="solid"/>
                      <a:round/>
                      <a:headEnd type="none" w="med" len="med"/>
                      <a:tailEnd type="none" w="med" len="med"/>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a:txBody>
                    <a:bodyPr/>
                    <a:lstStyle/>
                    <a:p>
                      <a:pPr algn="ctr" fontAlgn="t"/>
                      <a:endParaRPr lang="en-US" sz="600" b="0" i="1" u="none" strike="noStrike">
                        <a:solidFill>
                          <a:srgbClr val="000000"/>
                        </a:solidFill>
                        <a:latin typeface="Arial"/>
                      </a:endParaRPr>
                    </a:p>
                  </a:txBody>
                  <a:tcPr marL="0" marR="0" marT="0" marB="0">
                    <a:lnL>
                      <a:noFill/>
                    </a:lnL>
                    <a:lnR>
                      <a:noFill/>
                    </a:lnR>
                    <a:lnT w="6350" cap="flat" cmpd="sng" algn="ctr">
                      <a:solidFill>
                        <a:srgbClr val="000000"/>
                      </a:solidFill>
                      <a:prstDash val="solid"/>
                      <a:round/>
                      <a:headEnd type="none" w="med" len="med"/>
                      <a:tailEnd type="none" w="med" len="med"/>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t"/>
                      <a:endParaRPr lang="en-US" sz="600" b="0" i="1" u="none" strike="noStrike">
                        <a:solidFill>
                          <a:srgbClr val="000000"/>
                        </a:solidFill>
                        <a:latin typeface="Arial"/>
                      </a:endParaRPr>
                    </a:p>
                  </a:txBody>
                  <a:tcPr marL="0" marR="0" marT="0" marB="0">
                    <a:lnL>
                      <a:noFill/>
                    </a:lnL>
                    <a:lnR>
                      <a:noFill/>
                    </a:lnR>
                    <a:lnT w="6350" cap="flat" cmpd="sng" algn="ctr">
                      <a:solidFill>
                        <a:srgbClr val="000000"/>
                      </a:solidFill>
                      <a:prstDash val="solid"/>
                      <a:round/>
                      <a:headEnd type="none" w="med" len="med"/>
                      <a:tailEnd type="none" w="med" len="med"/>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t"/>
                      <a:endParaRPr lang="en-US" sz="600" b="0" i="1" u="none" strike="noStrike">
                        <a:solidFill>
                          <a:srgbClr val="000000"/>
                        </a:solidFill>
                        <a:latin typeface="Arial"/>
                      </a:endParaRPr>
                    </a:p>
                  </a:txBody>
                  <a:tcPr marL="0" marR="0" marT="0" marB="0">
                    <a:lnL>
                      <a:noFill/>
                    </a:lnL>
                    <a:lnR>
                      <a:noFill/>
                    </a:lnR>
                    <a:lnT w="6350" cap="flat" cmpd="sng" algn="ctr">
                      <a:solidFill>
                        <a:srgbClr val="000000"/>
                      </a:solidFill>
                      <a:prstDash val="solid"/>
                      <a:round/>
                      <a:headEnd type="none" w="med" len="med"/>
                      <a:tailEnd type="none" w="med" len="med"/>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t"/>
                      <a:endParaRPr lang="en-US" sz="600" b="0" i="1" u="none" strike="noStrike">
                        <a:solidFill>
                          <a:srgbClr val="000000"/>
                        </a:solidFill>
                        <a:latin typeface="Arial"/>
                      </a:endParaRPr>
                    </a:p>
                  </a:txBody>
                  <a:tcPr marL="0" marR="0" marT="0" marB="0">
                    <a:lnL>
                      <a:noFill/>
                    </a:lnL>
                    <a:lnR>
                      <a:noFill/>
                    </a:lnR>
                    <a:lnT w="6350" cap="flat" cmpd="sng" algn="ctr">
                      <a:solidFill>
                        <a:srgbClr val="000000"/>
                      </a:solidFill>
                      <a:prstDash val="solid"/>
                      <a:round/>
                      <a:headEnd type="none" w="med" len="med"/>
                      <a:tailEnd type="none" w="med" len="med"/>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t"/>
                      <a:endParaRPr lang="en-US" sz="600" b="0" i="1" u="none" strike="noStrike">
                        <a:solidFill>
                          <a:srgbClr val="000000"/>
                        </a:solidFill>
                        <a:latin typeface="Arial"/>
                      </a:endParaRPr>
                    </a:p>
                  </a:txBody>
                  <a:tcPr marL="0" marR="0" marT="0" marB="0">
                    <a:lnL>
                      <a:noFill/>
                    </a:lnL>
                    <a:lnR>
                      <a:noFill/>
                    </a:lnR>
                    <a:lnT w="6350" cap="flat" cmpd="sng" algn="ctr">
                      <a:solidFill>
                        <a:srgbClr val="000000"/>
                      </a:solidFill>
                      <a:prstDash val="solid"/>
                      <a:round/>
                      <a:headEnd type="none" w="med" len="med"/>
                      <a:tailEnd type="none" w="med" len="med"/>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gridSpan="6">
                  <a:txBody>
                    <a:bodyPr/>
                    <a:lstStyle/>
                    <a:p>
                      <a:pPr algn="l" fontAlgn="t"/>
                      <a:r>
                        <a:rPr lang="mk-MK" sz="600" b="1" i="0" u="none" strike="noStrike">
                          <a:solidFill>
                            <a:srgbClr val="000000"/>
                          </a:solidFill>
                          <a:latin typeface="Arial"/>
                        </a:rPr>
                        <a:t>Вкупно (без амб. прегледи)</a:t>
                      </a:r>
                    </a:p>
                  </a:txBody>
                  <a:tcPr marL="0" marR="0" marT="0"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2">
                  <a:txBody>
                    <a:bodyPr/>
                    <a:lstStyle/>
                    <a:p>
                      <a:pPr algn="ctr" fontAlgn="ctr"/>
                      <a:r>
                        <a:rPr lang="en-US" sz="600" b="0" i="0" u="none" strike="noStrike">
                          <a:solidFill>
                            <a:srgbClr val="000000"/>
                          </a:solidFill>
                          <a:latin typeface="Arial"/>
                        </a:rPr>
                        <a:t>234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327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262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292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252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gridSpan="2">
                  <a:txBody>
                    <a:bodyPr/>
                    <a:lstStyle/>
                    <a:p>
                      <a:pPr algn="ctr" fontAlgn="ctr"/>
                      <a:r>
                        <a:rPr lang="en-US" sz="600" b="0" i="0" u="none" strike="noStrike">
                          <a:solidFill>
                            <a:srgbClr val="000000"/>
                          </a:solidFill>
                          <a:latin typeface="Arial"/>
                        </a:rPr>
                        <a:t>263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gridSpan="2">
                  <a:txBody>
                    <a:bodyPr/>
                    <a:lstStyle/>
                    <a:p>
                      <a:pPr algn="ctr" fontAlgn="ctr"/>
                      <a:r>
                        <a:rPr lang="en-US" sz="600" b="0" i="0" u="none" strike="noStrike">
                          <a:solidFill>
                            <a:srgbClr val="000000"/>
                          </a:solidFill>
                          <a:latin typeface="Arial"/>
                        </a:rPr>
                        <a:t>234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234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gridSpan="2">
                  <a:txBody>
                    <a:bodyPr/>
                    <a:lstStyle/>
                    <a:p>
                      <a:pPr algn="r" fontAlgn="ctr"/>
                      <a:r>
                        <a:rPr lang="en-US" sz="600" b="0" i="0" u="none" strike="noStrike">
                          <a:solidFill>
                            <a:srgbClr val="000000"/>
                          </a:solidFill>
                          <a:latin typeface="Arial"/>
                        </a:rPr>
                        <a:t>4.747.076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gridSpan="2">
                  <a:txBody>
                    <a:bodyPr/>
                    <a:lstStyle/>
                    <a:p>
                      <a:pPr algn="r" fontAlgn="ctr"/>
                      <a:r>
                        <a:rPr lang="en-US" sz="600" b="0" i="0" u="none" strike="noStrike">
                          <a:solidFill>
                            <a:srgbClr val="000000"/>
                          </a:solidFill>
                          <a:latin typeface="Arial"/>
                        </a:rPr>
                        <a:t>6.529.042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gridSpan="2">
                  <a:txBody>
                    <a:bodyPr/>
                    <a:lstStyle/>
                    <a:p>
                      <a:pPr algn="r" fontAlgn="ctr"/>
                      <a:r>
                        <a:rPr lang="en-US" sz="600" b="0" i="0" u="none" strike="noStrike">
                          <a:solidFill>
                            <a:srgbClr val="000000"/>
                          </a:solidFill>
                          <a:latin typeface="Arial"/>
                        </a:rPr>
                        <a:t>5.208.259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gridSpan="2">
                  <a:txBody>
                    <a:bodyPr/>
                    <a:lstStyle/>
                    <a:p>
                      <a:pPr algn="r" fontAlgn="ctr"/>
                      <a:r>
                        <a:rPr lang="en-US" sz="600" b="0" i="0" u="none" strike="noStrike">
                          <a:solidFill>
                            <a:srgbClr val="000000"/>
                          </a:solidFill>
                          <a:latin typeface="Arial"/>
                        </a:rPr>
                        <a:t>5.805.044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gridSpan="2">
                  <a:txBody>
                    <a:bodyPr/>
                    <a:lstStyle/>
                    <a:p>
                      <a:pPr algn="r" fontAlgn="ctr"/>
                      <a:r>
                        <a:rPr lang="en-US" sz="600" b="0" i="0" u="none" strike="noStrike">
                          <a:solidFill>
                            <a:srgbClr val="000000"/>
                          </a:solidFill>
                          <a:latin typeface="Arial"/>
                        </a:rPr>
                        <a:t>5.050.890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5.377.194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gridSpan="3">
                  <a:txBody>
                    <a:bodyPr/>
                    <a:lstStyle/>
                    <a:p>
                      <a:pPr algn="r" fontAlgn="ctr"/>
                      <a:r>
                        <a:rPr lang="en-US" sz="600" b="0" i="0" u="none" strike="noStrike">
                          <a:solidFill>
                            <a:srgbClr val="000000"/>
                          </a:solidFill>
                          <a:latin typeface="Arial"/>
                        </a:rPr>
                        <a:t>4.703.901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hMerge="1">
                  <a:txBody>
                    <a:bodyPr/>
                    <a:lstStyle/>
                    <a:p>
                      <a:endParaRPr lang="en-US"/>
                    </a:p>
                  </a:txBody>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4.803.081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r>
              <a:tr h="195527">
                <a:tc gridSpan="2">
                  <a:txBody>
                    <a:bodyPr/>
                    <a:lstStyle/>
                    <a:p>
                      <a:pPr algn="r" fontAlgn="ctr"/>
                      <a:endParaRPr lang="en-US" sz="600" b="0" i="0" u="none" strike="noStrike">
                        <a:solidFill>
                          <a:srgbClr val="000000"/>
                        </a:solidFill>
                        <a:latin typeface="Arial"/>
                      </a:endParaRPr>
                    </a:p>
                  </a:txBody>
                  <a:tcPr marL="0" marR="0" marT="0" marB="0" anchor="ctr">
                    <a:lnL>
                      <a:noFill/>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a:txBody>
                    <a:bodyPr/>
                    <a:lstStyle/>
                    <a:p>
                      <a:pPr algn="r" fontAlgn="ctr"/>
                      <a:endParaRPr lang="en-US" sz="600" b="0" i="0" u="none" strike="noStrike">
                        <a:solidFill>
                          <a:srgbClr val="000000"/>
                        </a:solidFill>
                        <a:latin typeface="Arial"/>
                      </a:endParaRPr>
                    </a:p>
                  </a:txBody>
                  <a:tcPr marL="0" marR="0" marT="0" marB="0" anchor="ctr">
                    <a:lnL>
                      <a:noFill/>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a:noFill/>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a:noFill/>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a:noFill/>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a:noFill/>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gridSpan="2">
                  <a:txBody>
                    <a:bodyPr/>
                    <a:lstStyle/>
                    <a:p>
                      <a:pPr algn="l" fontAlgn="t"/>
                      <a:r>
                        <a:rPr lang="mk-MK" sz="600" b="1" i="0" u="none" strike="noStrike">
                          <a:solidFill>
                            <a:srgbClr val="000000"/>
                          </a:solidFill>
                          <a:latin typeface="Arial"/>
                        </a:rPr>
                        <a:t>ВКУПНО</a:t>
                      </a:r>
                    </a:p>
                  </a:txBody>
                  <a:tcPr marL="0" marR="0" marT="0" marB="0">
                    <a:lnL>
                      <a:noFill/>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a:txBody>
                    <a:bodyPr/>
                    <a:lstStyle/>
                    <a:p>
                      <a:pPr algn="l" fontAlgn="t"/>
                      <a:endParaRPr lang="en-US" sz="600" b="1" i="0" u="none" strike="noStrike">
                        <a:solidFill>
                          <a:srgbClr val="000000"/>
                        </a:solidFill>
                        <a:latin typeface="Arial"/>
                      </a:endParaRPr>
                    </a:p>
                  </a:txBody>
                  <a:tcPr marL="0" marR="0" marT="0" marB="0">
                    <a:lnL>
                      <a:noFill/>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l" fontAlgn="t"/>
                      <a:endParaRPr lang="en-US" sz="600" b="1" i="0" u="none" strike="noStrike">
                        <a:solidFill>
                          <a:srgbClr val="000000"/>
                        </a:solidFill>
                        <a:latin typeface="Arial"/>
                      </a:endParaRPr>
                    </a:p>
                  </a:txBody>
                  <a:tcPr marL="0" marR="0" marT="0" marB="0">
                    <a:lnL>
                      <a:noFill/>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l" fontAlgn="t"/>
                      <a:endParaRPr lang="en-US" sz="600" b="1" i="0" u="none" strike="noStrike">
                        <a:solidFill>
                          <a:srgbClr val="000000"/>
                        </a:solidFill>
                        <a:latin typeface="Arial"/>
                      </a:endParaRPr>
                    </a:p>
                  </a:txBody>
                  <a:tcPr marL="0" marR="0" marT="0" marB="0">
                    <a:lnL>
                      <a:noFill/>
                    </a:lnL>
                    <a:lnR>
                      <a:noFill/>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l" fontAlgn="t"/>
                      <a:endParaRPr lang="en-US" sz="600" b="1" i="0" u="none" strike="noStrike">
                        <a:solidFill>
                          <a:srgbClr val="000000"/>
                        </a:solidFill>
                        <a:latin typeface="Arial"/>
                      </a:endParaRPr>
                    </a:p>
                  </a:txBody>
                  <a:tcPr marL="0" marR="0" marT="0" marB="0">
                    <a:lnL>
                      <a:noFill/>
                    </a:lnL>
                    <a:lnR w="6350" cap="flat" cmpd="sng" algn="ctr">
                      <a:solidFill>
                        <a:srgbClr val="000000"/>
                      </a:solidFill>
                      <a:prstDash val="solid"/>
                      <a:round/>
                      <a:headEnd type="none" w="med" len="med"/>
                      <a:tailEnd type="none" w="med" len="med"/>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gridSpan="2">
                  <a:txBody>
                    <a:bodyPr/>
                    <a:lstStyle/>
                    <a:p>
                      <a:pPr algn="ctr" fontAlgn="ctr"/>
                      <a:r>
                        <a:rPr lang="en-US" sz="600" b="0" i="0" u="none" strike="noStrike">
                          <a:solidFill>
                            <a:srgbClr val="000000"/>
                          </a:solidFill>
                          <a:latin typeface="Arial"/>
                        </a:rPr>
                        <a:t>234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327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262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292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252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gridSpan="2">
                  <a:txBody>
                    <a:bodyPr/>
                    <a:lstStyle/>
                    <a:p>
                      <a:pPr algn="ctr" fontAlgn="ctr"/>
                      <a:r>
                        <a:rPr lang="en-US" sz="600" b="0" i="0" u="none" strike="noStrike">
                          <a:solidFill>
                            <a:srgbClr val="000000"/>
                          </a:solidFill>
                          <a:latin typeface="Arial"/>
                        </a:rPr>
                        <a:t>263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gridSpan="2">
                  <a:txBody>
                    <a:bodyPr/>
                    <a:lstStyle/>
                    <a:p>
                      <a:pPr algn="ctr" fontAlgn="ctr"/>
                      <a:r>
                        <a:rPr lang="en-US" sz="600" b="0" i="0" u="none" strike="noStrike">
                          <a:solidFill>
                            <a:srgbClr val="000000"/>
                          </a:solidFill>
                          <a:latin typeface="Arial"/>
                        </a:rPr>
                        <a:t>234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a:txBody>
                    <a:bodyPr/>
                    <a:lstStyle/>
                    <a:p>
                      <a:pPr algn="ct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en-US" sz="600" b="0" i="0" u="none" strike="noStrike">
                          <a:solidFill>
                            <a:srgbClr val="000000"/>
                          </a:solidFill>
                          <a:latin typeface="Arial"/>
                        </a:rPr>
                        <a:t>234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gridSpan="2">
                  <a:txBody>
                    <a:bodyPr/>
                    <a:lstStyle/>
                    <a:p>
                      <a:pPr algn="r" fontAlgn="ctr"/>
                      <a:r>
                        <a:rPr lang="en-US" sz="600" b="0" i="0" u="none" strike="noStrike">
                          <a:solidFill>
                            <a:srgbClr val="000000"/>
                          </a:solidFill>
                          <a:latin typeface="Arial"/>
                        </a:rPr>
                        <a:t>4.747.076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gridSpan="2">
                  <a:txBody>
                    <a:bodyPr/>
                    <a:lstStyle/>
                    <a:p>
                      <a:pPr algn="r" fontAlgn="ctr"/>
                      <a:r>
                        <a:rPr lang="en-US" sz="600" b="0" i="0" u="none" strike="noStrike">
                          <a:solidFill>
                            <a:srgbClr val="000000"/>
                          </a:solidFill>
                          <a:latin typeface="Arial"/>
                        </a:rPr>
                        <a:t>6.529.042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gridSpan="2">
                  <a:txBody>
                    <a:bodyPr/>
                    <a:lstStyle/>
                    <a:p>
                      <a:pPr algn="r" fontAlgn="ctr"/>
                      <a:r>
                        <a:rPr lang="en-US" sz="600" b="0" i="0" u="none" strike="noStrike">
                          <a:solidFill>
                            <a:srgbClr val="000000"/>
                          </a:solidFill>
                          <a:latin typeface="Arial"/>
                        </a:rPr>
                        <a:t>5.208.259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gridSpan="2">
                  <a:txBody>
                    <a:bodyPr/>
                    <a:lstStyle/>
                    <a:p>
                      <a:pPr algn="r" fontAlgn="ctr"/>
                      <a:r>
                        <a:rPr lang="en-US" sz="600" b="0" i="0" u="none" strike="noStrike">
                          <a:solidFill>
                            <a:srgbClr val="000000"/>
                          </a:solidFill>
                          <a:latin typeface="Arial"/>
                        </a:rPr>
                        <a:t>5.805.044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gridSpan="2">
                  <a:txBody>
                    <a:bodyPr/>
                    <a:lstStyle/>
                    <a:p>
                      <a:pPr algn="r" fontAlgn="ctr"/>
                      <a:r>
                        <a:rPr lang="en-US" sz="600" b="0" i="0" u="none" strike="noStrike">
                          <a:solidFill>
                            <a:srgbClr val="000000"/>
                          </a:solidFill>
                          <a:latin typeface="Arial"/>
                        </a:rPr>
                        <a:t>5.050.890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a:solidFill>
                            <a:srgbClr val="000000"/>
                          </a:solidFill>
                          <a:latin typeface="Arial"/>
                        </a:rPr>
                        <a:t>5.377.194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gridSpan="3">
                  <a:txBody>
                    <a:bodyPr/>
                    <a:lstStyle/>
                    <a:p>
                      <a:pPr algn="r" fontAlgn="ctr"/>
                      <a:r>
                        <a:rPr lang="en-US" sz="600" b="0" i="0" u="none" strike="noStrike">
                          <a:solidFill>
                            <a:srgbClr val="000000"/>
                          </a:solidFill>
                          <a:latin typeface="Arial"/>
                        </a:rPr>
                        <a:t>4.703.901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hMerge="1">
                  <a:txBody>
                    <a:bodyPr/>
                    <a:lstStyle/>
                    <a:p>
                      <a:endParaRPr lang="en-US"/>
                    </a:p>
                  </a:txBody>
                  <a:tcPr/>
                </a:tc>
                <a:tc hMerge="1">
                  <a:txBody>
                    <a:bodyPr/>
                    <a:lstStyle/>
                    <a:p>
                      <a:endParaRPr lang="en-US"/>
                    </a:p>
                  </a:txBody>
                  <a:tcPr/>
                </a:tc>
                <a:tc>
                  <a:txBody>
                    <a:bodyPr/>
                    <a:lstStyle/>
                    <a:p>
                      <a:pPr algn="r" fontAlgn="ctr"/>
                      <a:endParaRPr lang="en-US" sz="600" b="0" i="0" u="none" strike="noStrike">
                        <a:solidFill>
                          <a:srgbClr val="000000"/>
                        </a:solidFill>
                        <a:latin typeface="Arial"/>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ctr"/>
                      <a:r>
                        <a:rPr lang="en-US" sz="600" b="0" i="0" u="none" strike="noStrike" dirty="0">
                          <a:solidFill>
                            <a:srgbClr val="000000"/>
                          </a:solidFill>
                          <a:latin typeface="Arial"/>
                        </a:rPr>
                        <a:t>4.803.081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1200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a:tcPr>
                </a:tc>
              </a:tr>
            </a:tbl>
          </a:graphicData>
        </a:graphic>
      </p:graphicFrame>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graphicFrame>
        <p:nvGraphicFramePr>
          <p:cNvPr id="6" name="Table 5"/>
          <p:cNvGraphicFramePr>
            <a:graphicFrameLocks noGrp="1"/>
          </p:cNvGraphicFramePr>
          <p:nvPr/>
        </p:nvGraphicFramePr>
        <p:xfrm>
          <a:off x="539552" y="1196756"/>
          <a:ext cx="8064896" cy="5328588"/>
        </p:xfrm>
        <a:graphic>
          <a:graphicData uri="http://schemas.openxmlformats.org/drawingml/2006/table">
            <a:tbl>
              <a:tblPr>
                <a:effectLst>
                  <a:innerShdw blurRad="711200" dist="609600" dir="1140000">
                    <a:prstClr val="black">
                      <a:alpha val="50000"/>
                    </a:prstClr>
                  </a:innerShdw>
                </a:effectLst>
              </a:tblPr>
              <a:tblGrid>
                <a:gridCol w="490642"/>
                <a:gridCol w="726761"/>
                <a:gridCol w="797290"/>
                <a:gridCol w="907683"/>
                <a:gridCol w="1054875"/>
                <a:gridCol w="821821"/>
                <a:gridCol w="637833"/>
                <a:gridCol w="821821"/>
                <a:gridCol w="1021145"/>
                <a:gridCol w="785025"/>
              </a:tblGrid>
              <a:tr h="279285">
                <a:tc gridSpan="10">
                  <a:txBody>
                    <a:bodyPr/>
                    <a:lstStyle/>
                    <a:p>
                      <a:pPr algn="ctr" fontAlgn="ctr"/>
                      <a:r>
                        <a:rPr lang="ru-RU" sz="800" b="0" i="0" u="none" strike="noStrike" dirty="0">
                          <a:solidFill>
                            <a:srgbClr val="FFFF00"/>
                          </a:solidFill>
                          <a:latin typeface="Calibri"/>
                        </a:rPr>
                        <a:t>За периодот од 01.01.2009 до31.12.2009</a:t>
                      </a:r>
                    </a:p>
                  </a:txBody>
                  <a:tcPr marL="6959" marR="6959" marT="6959" marB="0" anchor="ctr">
                    <a:lnL>
                      <a:noFill/>
                    </a:lnL>
                    <a:lnR>
                      <a:noFill/>
                    </a:lnR>
                    <a:lnT>
                      <a:noFill/>
                    </a:lnT>
                    <a:lnB>
                      <a:noFill/>
                    </a:lnB>
                    <a:solidFill>
                      <a:srgbClr val="F51C0B"/>
                    </a:solidFill>
                  </a:tcPr>
                </a:tc>
                <a:tc hMerge="1">
                  <a:txBody>
                    <a:bodyPr/>
                    <a:lstStyle/>
                    <a:p>
                      <a:endParaRPr lang="mk-MK"/>
                    </a:p>
                  </a:txBody>
                  <a:tcPr/>
                </a:tc>
                <a:tc hMerge="1">
                  <a:txBody>
                    <a:bodyPr/>
                    <a:lstStyle/>
                    <a:p>
                      <a:endParaRPr lang="mk-MK"/>
                    </a:p>
                  </a:txBody>
                  <a:tcPr/>
                </a:tc>
                <a:tc hMerge="1">
                  <a:txBody>
                    <a:bodyPr/>
                    <a:lstStyle/>
                    <a:p>
                      <a:endParaRPr lang="mk-MK"/>
                    </a:p>
                  </a:txBody>
                  <a:tcPr/>
                </a:tc>
                <a:tc hMerge="1">
                  <a:txBody>
                    <a:bodyPr/>
                    <a:lstStyle/>
                    <a:p>
                      <a:endParaRPr lang="mk-MK"/>
                    </a:p>
                  </a:txBody>
                  <a:tcPr/>
                </a:tc>
                <a:tc hMerge="1">
                  <a:txBody>
                    <a:bodyPr/>
                    <a:lstStyle/>
                    <a:p>
                      <a:endParaRPr lang="mk-MK"/>
                    </a:p>
                  </a:txBody>
                  <a:tcPr/>
                </a:tc>
                <a:tc hMerge="1">
                  <a:txBody>
                    <a:bodyPr/>
                    <a:lstStyle/>
                    <a:p>
                      <a:endParaRPr lang="mk-MK"/>
                    </a:p>
                  </a:txBody>
                  <a:tcPr/>
                </a:tc>
                <a:tc hMerge="1">
                  <a:txBody>
                    <a:bodyPr/>
                    <a:lstStyle/>
                    <a:p>
                      <a:endParaRPr lang="mk-MK"/>
                    </a:p>
                  </a:txBody>
                  <a:tcPr/>
                </a:tc>
                <a:tc hMerge="1">
                  <a:txBody>
                    <a:bodyPr/>
                    <a:lstStyle/>
                    <a:p>
                      <a:endParaRPr lang="mk-MK"/>
                    </a:p>
                  </a:txBody>
                  <a:tcPr/>
                </a:tc>
                <a:tc hMerge="1">
                  <a:txBody>
                    <a:bodyPr/>
                    <a:lstStyle/>
                    <a:p>
                      <a:endParaRPr lang="mk-MK"/>
                    </a:p>
                  </a:txBody>
                  <a:tcPr/>
                </a:tc>
              </a:tr>
              <a:tr h="558572">
                <a:tc>
                  <a:txBody>
                    <a:bodyPr/>
                    <a:lstStyle/>
                    <a:p>
                      <a:pPr algn="ctr" fontAlgn="ctr"/>
                      <a:r>
                        <a:rPr lang="mk-MK" sz="800" b="0" i="0" u="none" strike="noStrike">
                          <a:solidFill>
                            <a:srgbClr val="0D0D0D"/>
                          </a:solidFill>
                          <a:latin typeface="Calibri"/>
                        </a:rPr>
                        <a:t>Лекар</a:t>
                      </a:r>
                    </a:p>
                  </a:txBody>
                  <a:tcPr marL="6959" marR="6959" marT="6959" marB="0" anchor="ctr">
                    <a:lnL>
                      <a:noFill/>
                    </a:lnL>
                    <a:lnR>
                      <a:noFill/>
                    </a:lnR>
                    <a:lnT>
                      <a:noFill/>
                    </a:lnT>
                    <a:lnB>
                      <a:noFill/>
                    </a:lnB>
                    <a:solidFill>
                      <a:srgbClr val="F46262"/>
                    </a:solidFill>
                  </a:tcPr>
                </a:tc>
                <a:tc>
                  <a:txBody>
                    <a:bodyPr/>
                    <a:lstStyle/>
                    <a:p>
                      <a:pPr algn="ctr" fontAlgn="ctr"/>
                      <a:r>
                        <a:rPr lang="mk-MK" sz="800" b="0" i="0" u="none" strike="noStrike">
                          <a:solidFill>
                            <a:srgbClr val="0D0D0D"/>
                          </a:solidFill>
                          <a:latin typeface="Calibri"/>
                        </a:rPr>
                        <a:t>Број амбуланта</a:t>
                      </a:r>
                    </a:p>
                  </a:txBody>
                  <a:tcPr marL="6959" marR="6959" marT="6959" marB="0" anchor="ctr">
                    <a:lnL>
                      <a:noFill/>
                    </a:lnL>
                    <a:lnR>
                      <a:noFill/>
                    </a:lnR>
                    <a:lnT>
                      <a:noFill/>
                    </a:lnT>
                    <a:lnB>
                      <a:noFill/>
                    </a:lnB>
                    <a:solidFill>
                      <a:srgbClr val="F46262"/>
                    </a:solidFill>
                  </a:tcPr>
                </a:tc>
                <a:tc>
                  <a:txBody>
                    <a:bodyPr/>
                    <a:lstStyle/>
                    <a:p>
                      <a:pPr algn="ctr" fontAlgn="ctr"/>
                      <a:r>
                        <a:rPr lang="mk-MK" sz="800" b="0" i="0" u="none" strike="noStrike">
                          <a:solidFill>
                            <a:srgbClr val="0D0D0D"/>
                          </a:solidFill>
                          <a:latin typeface="Calibri"/>
                        </a:rPr>
                        <a:t>Износ амбуланта</a:t>
                      </a:r>
                    </a:p>
                  </a:txBody>
                  <a:tcPr marL="6959" marR="6959" marT="6959" marB="0" anchor="ctr">
                    <a:lnL>
                      <a:noFill/>
                    </a:lnL>
                    <a:lnR>
                      <a:noFill/>
                    </a:lnR>
                    <a:lnT>
                      <a:noFill/>
                    </a:lnT>
                    <a:lnB>
                      <a:noFill/>
                    </a:lnB>
                    <a:solidFill>
                      <a:srgbClr val="F46262"/>
                    </a:solidFill>
                  </a:tcPr>
                </a:tc>
                <a:tc>
                  <a:txBody>
                    <a:bodyPr/>
                    <a:lstStyle/>
                    <a:p>
                      <a:pPr algn="ctr" fontAlgn="ctr"/>
                      <a:r>
                        <a:rPr lang="mk-MK" sz="800" b="0" i="0" u="none" strike="noStrike">
                          <a:solidFill>
                            <a:srgbClr val="0D0D0D"/>
                          </a:solidFill>
                          <a:latin typeface="Calibri"/>
                        </a:rPr>
                        <a:t>Број сервисни услуги</a:t>
                      </a:r>
                    </a:p>
                  </a:txBody>
                  <a:tcPr marL="6959" marR="6959" marT="6959" marB="0" anchor="ctr">
                    <a:lnL>
                      <a:noFill/>
                    </a:lnL>
                    <a:lnR>
                      <a:noFill/>
                    </a:lnR>
                    <a:lnT>
                      <a:noFill/>
                    </a:lnT>
                    <a:lnB>
                      <a:noFill/>
                    </a:lnB>
                    <a:solidFill>
                      <a:srgbClr val="F46262"/>
                    </a:solidFill>
                  </a:tcPr>
                </a:tc>
                <a:tc>
                  <a:txBody>
                    <a:bodyPr/>
                    <a:lstStyle/>
                    <a:p>
                      <a:pPr algn="ctr" fontAlgn="ctr"/>
                      <a:r>
                        <a:rPr lang="mk-MK" sz="800" b="0" i="0" u="none" strike="noStrike">
                          <a:solidFill>
                            <a:srgbClr val="0D0D0D"/>
                          </a:solidFill>
                          <a:latin typeface="Calibri"/>
                        </a:rPr>
                        <a:t>Износ сервисни услуги</a:t>
                      </a:r>
                    </a:p>
                  </a:txBody>
                  <a:tcPr marL="6959" marR="6959" marT="6959" marB="0" anchor="ctr">
                    <a:lnL>
                      <a:noFill/>
                    </a:lnL>
                    <a:lnR>
                      <a:noFill/>
                    </a:lnR>
                    <a:lnT>
                      <a:noFill/>
                    </a:lnT>
                    <a:lnB>
                      <a:noFill/>
                    </a:lnB>
                    <a:solidFill>
                      <a:srgbClr val="F46262"/>
                    </a:solidFill>
                  </a:tcPr>
                </a:tc>
                <a:tc>
                  <a:txBody>
                    <a:bodyPr/>
                    <a:lstStyle/>
                    <a:p>
                      <a:pPr algn="ctr" fontAlgn="ctr"/>
                      <a:r>
                        <a:rPr lang="mk-MK" sz="800" b="0" i="0" u="none" strike="noStrike">
                          <a:solidFill>
                            <a:srgbClr val="0D0D0D"/>
                          </a:solidFill>
                          <a:latin typeface="Calibri"/>
                        </a:rPr>
                        <a:t>Износ Серв+Амб</a:t>
                      </a:r>
                    </a:p>
                  </a:txBody>
                  <a:tcPr marL="6959" marR="6959" marT="6959" marB="0" anchor="ctr">
                    <a:lnL>
                      <a:noFill/>
                    </a:lnL>
                    <a:lnR>
                      <a:noFill/>
                    </a:lnR>
                    <a:lnT>
                      <a:noFill/>
                    </a:lnT>
                    <a:lnB>
                      <a:noFill/>
                    </a:lnB>
                    <a:solidFill>
                      <a:srgbClr val="F46262"/>
                    </a:solidFill>
                  </a:tcPr>
                </a:tc>
                <a:tc>
                  <a:txBody>
                    <a:bodyPr/>
                    <a:lstStyle/>
                    <a:p>
                      <a:pPr algn="ctr" fontAlgn="ctr"/>
                      <a:r>
                        <a:rPr lang="mk-MK" sz="800" b="0" i="0" u="none" strike="noStrike">
                          <a:solidFill>
                            <a:srgbClr val="0D0D0D"/>
                          </a:solidFill>
                          <a:latin typeface="Calibri"/>
                        </a:rPr>
                        <a:t>Број болнички</a:t>
                      </a:r>
                    </a:p>
                  </a:txBody>
                  <a:tcPr marL="6959" marR="6959" marT="6959" marB="0" anchor="ctr">
                    <a:lnL>
                      <a:noFill/>
                    </a:lnL>
                    <a:lnR>
                      <a:noFill/>
                    </a:lnR>
                    <a:lnT>
                      <a:noFill/>
                    </a:lnT>
                    <a:lnB>
                      <a:noFill/>
                    </a:lnB>
                    <a:solidFill>
                      <a:srgbClr val="F46262"/>
                    </a:solidFill>
                  </a:tcPr>
                </a:tc>
                <a:tc>
                  <a:txBody>
                    <a:bodyPr/>
                    <a:lstStyle/>
                    <a:p>
                      <a:pPr algn="ctr" fontAlgn="ctr"/>
                      <a:r>
                        <a:rPr lang="mk-MK" sz="800" b="0" i="0" u="none" strike="noStrike">
                          <a:solidFill>
                            <a:srgbClr val="0D0D0D"/>
                          </a:solidFill>
                          <a:latin typeface="Calibri"/>
                        </a:rPr>
                        <a:t>Износ болнички</a:t>
                      </a:r>
                    </a:p>
                  </a:txBody>
                  <a:tcPr marL="6959" marR="6959" marT="6959" marB="0" anchor="ctr">
                    <a:lnL>
                      <a:noFill/>
                    </a:lnL>
                    <a:lnR>
                      <a:noFill/>
                    </a:lnR>
                    <a:lnT>
                      <a:noFill/>
                    </a:lnT>
                    <a:lnB>
                      <a:noFill/>
                    </a:lnB>
                    <a:solidFill>
                      <a:srgbClr val="F46262"/>
                    </a:solidFill>
                  </a:tcPr>
                </a:tc>
                <a:tc>
                  <a:txBody>
                    <a:bodyPr/>
                    <a:lstStyle/>
                    <a:p>
                      <a:pPr algn="ctr" fontAlgn="ctr"/>
                      <a:r>
                        <a:rPr lang="mk-MK" sz="800" b="0" i="0" u="none" strike="noStrike">
                          <a:solidFill>
                            <a:srgbClr val="0D0D0D"/>
                          </a:solidFill>
                          <a:latin typeface="Calibri"/>
                        </a:rPr>
                        <a:t>Износ болнички (по ДРГ)</a:t>
                      </a:r>
                    </a:p>
                  </a:txBody>
                  <a:tcPr marL="6959" marR="6959" marT="6959" marB="0" anchor="ctr">
                    <a:lnL>
                      <a:noFill/>
                    </a:lnL>
                    <a:lnR>
                      <a:noFill/>
                    </a:lnR>
                    <a:lnT>
                      <a:noFill/>
                    </a:lnT>
                    <a:lnB>
                      <a:noFill/>
                    </a:lnB>
                    <a:solidFill>
                      <a:srgbClr val="F46262"/>
                    </a:solidFill>
                  </a:tcPr>
                </a:tc>
                <a:tc>
                  <a:txBody>
                    <a:bodyPr/>
                    <a:lstStyle/>
                    <a:p>
                      <a:pPr algn="ctr" fontAlgn="ctr"/>
                      <a:r>
                        <a:rPr lang="mk-MK" sz="800" b="0" i="0" u="none" strike="noStrike">
                          <a:solidFill>
                            <a:srgbClr val="0D0D0D"/>
                          </a:solidFill>
                          <a:latin typeface="Calibri"/>
                        </a:rPr>
                        <a:t>Индекс оствареност</a:t>
                      </a:r>
                    </a:p>
                  </a:txBody>
                  <a:tcPr marL="6959" marR="6959" marT="6959" marB="0" anchor="ctr">
                    <a:lnL>
                      <a:noFill/>
                    </a:lnL>
                    <a:lnR>
                      <a:noFill/>
                    </a:lnR>
                    <a:lnT>
                      <a:noFill/>
                    </a:lnT>
                    <a:lnB>
                      <a:noFill/>
                    </a:lnB>
                    <a:solidFill>
                      <a:srgbClr val="F46262"/>
                    </a:solidFill>
                  </a:tcPr>
                </a:tc>
              </a:tr>
              <a:tr h="279285">
                <a:tc>
                  <a:txBody>
                    <a:bodyPr/>
                    <a:lstStyle/>
                    <a:p>
                      <a:pPr algn="ctr" fontAlgn="ctr"/>
                      <a:r>
                        <a:rPr lang="mk-MK" sz="800" b="0" i="0" u="none" strike="noStrike">
                          <a:solidFill>
                            <a:srgbClr val="000000"/>
                          </a:solidFill>
                          <a:latin typeface="Calibri"/>
                        </a:rPr>
                        <a:t>1</a:t>
                      </a:r>
                    </a:p>
                  </a:txBody>
                  <a:tcPr marL="6959" marR="6959" marT="6959" marB="0" anchor="ctr">
                    <a:lnL>
                      <a:noFill/>
                    </a:lnL>
                    <a:lnR>
                      <a:noFill/>
                    </a:lnR>
                    <a:lnT>
                      <a:noFill/>
                    </a:lnT>
                    <a:lnB>
                      <a:noFill/>
                    </a:lnB>
                    <a:solidFill>
                      <a:srgbClr val="FDE9D9"/>
                    </a:solidFill>
                  </a:tcPr>
                </a:tc>
                <a:tc>
                  <a:txBody>
                    <a:bodyPr/>
                    <a:lstStyle/>
                    <a:p>
                      <a:pPr algn="ctr" fontAlgn="ctr"/>
                      <a:r>
                        <a:rPr lang="mk-MK" sz="800" b="0" i="0" u="none" strike="noStrike">
                          <a:solidFill>
                            <a:srgbClr val="000000"/>
                          </a:solidFill>
                          <a:latin typeface="Calibri"/>
                        </a:rPr>
                        <a:t>736</a:t>
                      </a:r>
                    </a:p>
                  </a:txBody>
                  <a:tcPr marL="6959" marR="6959" marT="6959" marB="0" anchor="ctr">
                    <a:lnL>
                      <a:noFill/>
                    </a:lnL>
                    <a:lnR>
                      <a:noFill/>
                    </a:lnR>
                    <a:lnT>
                      <a:noFill/>
                    </a:lnT>
                    <a:lnB>
                      <a:noFill/>
                    </a:lnB>
                    <a:solidFill>
                      <a:srgbClr val="FDE9D9"/>
                    </a:solidFill>
                  </a:tcPr>
                </a:tc>
                <a:tc>
                  <a:txBody>
                    <a:bodyPr/>
                    <a:lstStyle/>
                    <a:p>
                      <a:pPr algn="r" fontAlgn="b"/>
                      <a:r>
                        <a:rPr lang="mk-MK" sz="800" b="0" i="0" u="none" strike="noStrike">
                          <a:solidFill>
                            <a:srgbClr val="000000"/>
                          </a:solidFill>
                          <a:latin typeface="Calibri"/>
                        </a:rPr>
                        <a:t>2.091.061,00</a:t>
                      </a:r>
                    </a:p>
                  </a:txBody>
                  <a:tcPr marL="6959" marR="6959" marT="6959" marB="0" anchor="b">
                    <a:lnL>
                      <a:noFill/>
                    </a:lnL>
                    <a:lnR>
                      <a:noFill/>
                    </a:lnR>
                    <a:lnT>
                      <a:noFill/>
                    </a:lnT>
                    <a:lnB>
                      <a:noFill/>
                    </a:lnB>
                    <a:solidFill>
                      <a:srgbClr val="FDE9D9"/>
                    </a:solidFill>
                  </a:tcPr>
                </a:tc>
                <a:tc>
                  <a:txBody>
                    <a:bodyPr/>
                    <a:lstStyle/>
                    <a:p>
                      <a:pPr algn="l" fontAlgn="b"/>
                      <a:r>
                        <a:rPr lang="mk-MK" sz="800" b="0" i="0" u="none" strike="noStrike">
                          <a:solidFill>
                            <a:srgbClr val="000000"/>
                          </a:solidFill>
                          <a:latin typeface="Calibri"/>
                        </a:rPr>
                        <a:t> </a:t>
                      </a:r>
                    </a:p>
                  </a:txBody>
                  <a:tcPr marL="6959" marR="6959" marT="6959" marB="0" anchor="b">
                    <a:lnL>
                      <a:noFill/>
                    </a:lnL>
                    <a:lnR>
                      <a:noFill/>
                    </a:lnR>
                    <a:lnT>
                      <a:noFill/>
                    </a:lnT>
                    <a:lnB>
                      <a:noFill/>
                    </a:lnB>
                    <a:solidFill>
                      <a:srgbClr val="FDE9D9"/>
                    </a:solidFill>
                  </a:tcPr>
                </a:tc>
                <a:tc>
                  <a:txBody>
                    <a:bodyPr/>
                    <a:lstStyle/>
                    <a:p>
                      <a:pPr algn="l" fontAlgn="b"/>
                      <a:r>
                        <a:rPr lang="mk-MK" sz="800" b="0" i="0" u="none" strike="noStrike">
                          <a:solidFill>
                            <a:srgbClr val="000000"/>
                          </a:solidFill>
                          <a:latin typeface="Calibri"/>
                        </a:rPr>
                        <a:t> </a:t>
                      </a:r>
                    </a:p>
                  </a:txBody>
                  <a:tcPr marL="6959" marR="6959" marT="6959" marB="0" anchor="b">
                    <a:lnL>
                      <a:noFill/>
                    </a:lnL>
                    <a:lnR>
                      <a:noFill/>
                    </a:lnR>
                    <a:lnT>
                      <a:noFill/>
                    </a:lnT>
                    <a:lnB>
                      <a:noFill/>
                    </a:lnB>
                    <a:solidFill>
                      <a:srgbClr val="FDE9D9"/>
                    </a:solidFill>
                  </a:tcPr>
                </a:tc>
                <a:tc>
                  <a:txBody>
                    <a:bodyPr/>
                    <a:lstStyle/>
                    <a:p>
                      <a:pPr algn="r" fontAlgn="b"/>
                      <a:r>
                        <a:rPr lang="mk-MK" sz="800" b="0" i="0" u="none" strike="noStrike">
                          <a:solidFill>
                            <a:srgbClr val="000000"/>
                          </a:solidFill>
                          <a:latin typeface="Calibri"/>
                        </a:rPr>
                        <a:t>2.091.061,00</a:t>
                      </a:r>
                    </a:p>
                  </a:txBody>
                  <a:tcPr marL="6959" marR="6959" marT="6959" marB="0" anchor="b">
                    <a:lnL>
                      <a:noFill/>
                    </a:lnL>
                    <a:lnR>
                      <a:noFill/>
                    </a:lnR>
                    <a:lnT>
                      <a:noFill/>
                    </a:lnT>
                    <a:lnB>
                      <a:noFill/>
                    </a:lnB>
                    <a:solidFill>
                      <a:srgbClr val="FDE9D9"/>
                    </a:solidFill>
                  </a:tcPr>
                </a:tc>
                <a:tc>
                  <a:txBody>
                    <a:bodyPr/>
                    <a:lstStyle/>
                    <a:p>
                      <a:pPr algn="ctr" fontAlgn="ctr"/>
                      <a:r>
                        <a:rPr lang="mk-MK" sz="800" b="0" i="0" u="none" strike="noStrike">
                          <a:solidFill>
                            <a:srgbClr val="000000"/>
                          </a:solidFill>
                          <a:latin typeface="Calibri"/>
                        </a:rPr>
                        <a:t>202</a:t>
                      </a:r>
                    </a:p>
                  </a:txBody>
                  <a:tcPr marL="6959" marR="6959" marT="6959" marB="0" anchor="ctr">
                    <a:lnL>
                      <a:noFill/>
                    </a:lnL>
                    <a:lnR>
                      <a:noFill/>
                    </a:lnR>
                    <a:lnT>
                      <a:noFill/>
                    </a:lnT>
                    <a:lnB>
                      <a:noFill/>
                    </a:lnB>
                    <a:solidFill>
                      <a:srgbClr val="FDE9D9"/>
                    </a:solidFill>
                  </a:tcPr>
                </a:tc>
                <a:tc>
                  <a:txBody>
                    <a:bodyPr/>
                    <a:lstStyle/>
                    <a:p>
                      <a:pPr algn="r" fontAlgn="b"/>
                      <a:r>
                        <a:rPr lang="mk-MK" sz="800" b="0" i="0" u="none" strike="noStrike">
                          <a:solidFill>
                            <a:srgbClr val="000000"/>
                          </a:solidFill>
                          <a:latin typeface="Calibri"/>
                        </a:rPr>
                        <a:t>4.103.156,20</a:t>
                      </a:r>
                    </a:p>
                  </a:txBody>
                  <a:tcPr marL="6959" marR="6959" marT="6959" marB="0" anchor="b">
                    <a:lnL>
                      <a:noFill/>
                    </a:lnL>
                    <a:lnR>
                      <a:noFill/>
                    </a:lnR>
                    <a:lnT>
                      <a:noFill/>
                    </a:lnT>
                    <a:lnB>
                      <a:noFill/>
                    </a:lnB>
                    <a:solidFill>
                      <a:srgbClr val="FDE9D9"/>
                    </a:solidFill>
                  </a:tcPr>
                </a:tc>
                <a:tc>
                  <a:txBody>
                    <a:bodyPr/>
                    <a:lstStyle/>
                    <a:p>
                      <a:pPr algn="r" fontAlgn="b"/>
                      <a:r>
                        <a:rPr lang="mk-MK" sz="800" b="0" i="0" u="none" strike="noStrike">
                          <a:solidFill>
                            <a:srgbClr val="000000"/>
                          </a:solidFill>
                          <a:latin typeface="Calibri"/>
                        </a:rPr>
                        <a:t>4.864.788,00</a:t>
                      </a:r>
                    </a:p>
                  </a:txBody>
                  <a:tcPr marL="6959" marR="6959" marT="6959" marB="0" anchor="b">
                    <a:lnL>
                      <a:noFill/>
                    </a:lnL>
                    <a:lnR>
                      <a:noFill/>
                    </a:lnR>
                    <a:lnT>
                      <a:noFill/>
                    </a:lnT>
                    <a:lnB>
                      <a:noFill/>
                    </a:lnB>
                    <a:solidFill>
                      <a:srgbClr val="FDE9D9"/>
                    </a:solidFill>
                  </a:tcPr>
                </a:tc>
                <a:tc>
                  <a:txBody>
                    <a:bodyPr/>
                    <a:lstStyle/>
                    <a:p>
                      <a:pPr algn="ctr" fontAlgn="ctr"/>
                      <a:r>
                        <a:rPr lang="mk-MK" sz="800" b="0" i="0" u="none" strike="noStrike">
                          <a:solidFill>
                            <a:srgbClr val="000000"/>
                          </a:solidFill>
                          <a:latin typeface="Calibri"/>
                        </a:rPr>
                        <a:t>1,19</a:t>
                      </a:r>
                    </a:p>
                  </a:txBody>
                  <a:tcPr marL="6959" marR="6959" marT="6959" marB="0" anchor="ctr">
                    <a:lnL>
                      <a:noFill/>
                    </a:lnL>
                    <a:lnR>
                      <a:noFill/>
                    </a:lnR>
                    <a:lnT>
                      <a:noFill/>
                    </a:lnT>
                    <a:lnB>
                      <a:noFill/>
                    </a:lnB>
                    <a:solidFill>
                      <a:srgbClr val="FDE9D9"/>
                    </a:solidFill>
                  </a:tcPr>
                </a:tc>
              </a:tr>
              <a:tr h="279285">
                <a:tc>
                  <a:txBody>
                    <a:bodyPr/>
                    <a:lstStyle/>
                    <a:p>
                      <a:pPr algn="ctr" fontAlgn="ctr"/>
                      <a:r>
                        <a:rPr lang="mk-MK" sz="800" b="0" i="0" u="none" strike="noStrike">
                          <a:solidFill>
                            <a:srgbClr val="000000"/>
                          </a:solidFill>
                          <a:latin typeface="Calibri"/>
                        </a:rPr>
                        <a:t>2</a:t>
                      </a:r>
                    </a:p>
                  </a:txBody>
                  <a:tcPr marL="6959" marR="6959" marT="6959" marB="0" anchor="ctr">
                    <a:lnL>
                      <a:noFill/>
                    </a:lnL>
                    <a:lnR>
                      <a:noFill/>
                    </a:lnR>
                    <a:lnT>
                      <a:noFill/>
                    </a:lnT>
                    <a:lnB>
                      <a:noFill/>
                    </a:lnB>
                    <a:solidFill>
                      <a:srgbClr val="FDE9D9"/>
                    </a:solidFill>
                  </a:tcPr>
                </a:tc>
                <a:tc>
                  <a:txBody>
                    <a:bodyPr/>
                    <a:lstStyle/>
                    <a:p>
                      <a:pPr algn="ctr" fontAlgn="ctr"/>
                      <a:r>
                        <a:rPr lang="mk-MK" sz="800" b="0" i="0" u="none" strike="noStrike">
                          <a:solidFill>
                            <a:srgbClr val="000000"/>
                          </a:solidFill>
                          <a:latin typeface="Calibri"/>
                        </a:rPr>
                        <a:t>202</a:t>
                      </a:r>
                    </a:p>
                  </a:txBody>
                  <a:tcPr marL="6959" marR="6959" marT="6959" marB="0" anchor="ctr">
                    <a:lnL>
                      <a:noFill/>
                    </a:lnL>
                    <a:lnR>
                      <a:noFill/>
                    </a:lnR>
                    <a:lnT>
                      <a:noFill/>
                    </a:lnT>
                    <a:lnB>
                      <a:noFill/>
                    </a:lnB>
                    <a:solidFill>
                      <a:srgbClr val="FDE9D9"/>
                    </a:solidFill>
                  </a:tcPr>
                </a:tc>
                <a:tc>
                  <a:txBody>
                    <a:bodyPr/>
                    <a:lstStyle/>
                    <a:p>
                      <a:pPr algn="r" fontAlgn="b"/>
                      <a:r>
                        <a:rPr lang="mk-MK" sz="800" b="0" i="0" u="none" strike="noStrike">
                          <a:solidFill>
                            <a:srgbClr val="000000"/>
                          </a:solidFill>
                          <a:latin typeface="Calibri"/>
                        </a:rPr>
                        <a:t>586.837,00</a:t>
                      </a:r>
                    </a:p>
                  </a:txBody>
                  <a:tcPr marL="6959" marR="6959" marT="6959" marB="0" anchor="b">
                    <a:lnL>
                      <a:noFill/>
                    </a:lnL>
                    <a:lnR>
                      <a:noFill/>
                    </a:lnR>
                    <a:lnT>
                      <a:noFill/>
                    </a:lnT>
                    <a:lnB>
                      <a:noFill/>
                    </a:lnB>
                    <a:solidFill>
                      <a:srgbClr val="FDE9D9"/>
                    </a:solidFill>
                  </a:tcPr>
                </a:tc>
                <a:tc>
                  <a:txBody>
                    <a:bodyPr/>
                    <a:lstStyle/>
                    <a:p>
                      <a:pPr algn="l" fontAlgn="b"/>
                      <a:r>
                        <a:rPr lang="mk-MK" sz="800" b="0" i="0" u="none" strike="noStrike">
                          <a:solidFill>
                            <a:srgbClr val="000000"/>
                          </a:solidFill>
                          <a:latin typeface="Calibri"/>
                        </a:rPr>
                        <a:t> </a:t>
                      </a:r>
                    </a:p>
                  </a:txBody>
                  <a:tcPr marL="6959" marR="6959" marT="6959" marB="0" anchor="b">
                    <a:lnL>
                      <a:noFill/>
                    </a:lnL>
                    <a:lnR>
                      <a:noFill/>
                    </a:lnR>
                    <a:lnT>
                      <a:noFill/>
                    </a:lnT>
                    <a:lnB>
                      <a:noFill/>
                    </a:lnB>
                    <a:solidFill>
                      <a:srgbClr val="FDE9D9"/>
                    </a:solidFill>
                  </a:tcPr>
                </a:tc>
                <a:tc>
                  <a:txBody>
                    <a:bodyPr/>
                    <a:lstStyle/>
                    <a:p>
                      <a:pPr algn="l" fontAlgn="b"/>
                      <a:r>
                        <a:rPr lang="mk-MK" sz="800" b="0" i="0" u="none" strike="noStrike">
                          <a:solidFill>
                            <a:srgbClr val="000000"/>
                          </a:solidFill>
                          <a:latin typeface="Calibri"/>
                        </a:rPr>
                        <a:t> </a:t>
                      </a:r>
                    </a:p>
                  </a:txBody>
                  <a:tcPr marL="6959" marR="6959" marT="6959" marB="0" anchor="b">
                    <a:lnL>
                      <a:noFill/>
                    </a:lnL>
                    <a:lnR>
                      <a:noFill/>
                    </a:lnR>
                    <a:lnT>
                      <a:noFill/>
                    </a:lnT>
                    <a:lnB>
                      <a:noFill/>
                    </a:lnB>
                    <a:solidFill>
                      <a:srgbClr val="FDE9D9"/>
                    </a:solidFill>
                  </a:tcPr>
                </a:tc>
                <a:tc>
                  <a:txBody>
                    <a:bodyPr/>
                    <a:lstStyle/>
                    <a:p>
                      <a:pPr algn="r" fontAlgn="b"/>
                      <a:r>
                        <a:rPr lang="mk-MK" sz="800" b="0" i="0" u="none" strike="noStrike">
                          <a:solidFill>
                            <a:srgbClr val="000000"/>
                          </a:solidFill>
                          <a:latin typeface="Calibri"/>
                        </a:rPr>
                        <a:t>586.837,00</a:t>
                      </a:r>
                    </a:p>
                  </a:txBody>
                  <a:tcPr marL="6959" marR="6959" marT="6959" marB="0" anchor="b">
                    <a:lnL>
                      <a:noFill/>
                    </a:lnL>
                    <a:lnR>
                      <a:noFill/>
                    </a:lnR>
                    <a:lnT>
                      <a:noFill/>
                    </a:lnT>
                    <a:lnB>
                      <a:noFill/>
                    </a:lnB>
                    <a:solidFill>
                      <a:srgbClr val="FDE9D9"/>
                    </a:solidFill>
                  </a:tcPr>
                </a:tc>
                <a:tc>
                  <a:txBody>
                    <a:bodyPr/>
                    <a:lstStyle/>
                    <a:p>
                      <a:pPr algn="ctr" fontAlgn="ctr"/>
                      <a:r>
                        <a:rPr lang="mk-MK" sz="800" b="0" i="0" u="none" strike="noStrike">
                          <a:solidFill>
                            <a:srgbClr val="000000"/>
                          </a:solidFill>
                          <a:latin typeface="Calibri"/>
                        </a:rPr>
                        <a:t>175</a:t>
                      </a:r>
                    </a:p>
                  </a:txBody>
                  <a:tcPr marL="6959" marR="6959" marT="6959" marB="0" anchor="ctr">
                    <a:lnL>
                      <a:noFill/>
                    </a:lnL>
                    <a:lnR>
                      <a:noFill/>
                    </a:lnR>
                    <a:lnT>
                      <a:noFill/>
                    </a:lnT>
                    <a:lnB>
                      <a:noFill/>
                    </a:lnB>
                    <a:solidFill>
                      <a:srgbClr val="FDE9D9"/>
                    </a:solidFill>
                  </a:tcPr>
                </a:tc>
                <a:tc>
                  <a:txBody>
                    <a:bodyPr/>
                    <a:lstStyle/>
                    <a:p>
                      <a:pPr algn="r" fontAlgn="b"/>
                      <a:r>
                        <a:rPr lang="mk-MK" sz="800" b="0" i="0" u="none" strike="noStrike">
                          <a:solidFill>
                            <a:srgbClr val="000000"/>
                          </a:solidFill>
                          <a:latin typeface="Calibri"/>
                        </a:rPr>
                        <a:t>3.381.743,21</a:t>
                      </a:r>
                    </a:p>
                  </a:txBody>
                  <a:tcPr marL="6959" marR="6959" marT="6959" marB="0" anchor="b">
                    <a:lnL>
                      <a:noFill/>
                    </a:lnL>
                    <a:lnR>
                      <a:noFill/>
                    </a:lnR>
                    <a:lnT>
                      <a:noFill/>
                    </a:lnT>
                    <a:lnB>
                      <a:noFill/>
                    </a:lnB>
                    <a:solidFill>
                      <a:srgbClr val="FDE9D9"/>
                    </a:solidFill>
                  </a:tcPr>
                </a:tc>
                <a:tc>
                  <a:txBody>
                    <a:bodyPr/>
                    <a:lstStyle/>
                    <a:p>
                      <a:pPr algn="r" fontAlgn="b"/>
                      <a:r>
                        <a:rPr lang="mk-MK" sz="800" b="0" i="0" u="none" strike="noStrike">
                          <a:solidFill>
                            <a:srgbClr val="000000"/>
                          </a:solidFill>
                          <a:latin typeface="Calibri"/>
                        </a:rPr>
                        <a:t>4.518.968,00</a:t>
                      </a:r>
                    </a:p>
                  </a:txBody>
                  <a:tcPr marL="6959" marR="6959" marT="6959" marB="0" anchor="b">
                    <a:lnL>
                      <a:noFill/>
                    </a:lnL>
                    <a:lnR>
                      <a:noFill/>
                    </a:lnR>
                    <a:lnT>
                      <a:noFill/>
                    </a:lnT>
                    <a:lnB>
                      <a:noFill/>
                    </a:lnB>
                    <a:solidFill>
                      <a:srgbClr val="FDE9D9"/>
                    </a:solidFill>
                  </a:tcPr>
                </a:tc>
                <a:tc>
                  <a:txBody>
                    <a:bodyPr/>
                    <a:lstStyle/>
                    <a:p>
                      <a:pPr algn="ctr" fontAlgn="ctr"/>
                      <a:r>
                        <a:rPr lang="mk-MK" sz="800" b="0" i="0" u="none" strike="noStrike">
                          <a:solidFill>
                            <a:srgbClr val="000000"/>
                          </a:solidFill>
                          <a:latin typeface="Calibri"/>
                        </a:rPr>
                        <a:t>1,34</a:t>
                      </a:r>
                    </a:p>
                  </a:txBody>
                  <a:tcPr marL="6959" marR="6959" marT="6959" marB="0" anchor="ctr">
                    <a:lnL>
                      <a:noFill/>
                    </a:lnL>
                    <a:lnR>
                      <a:noFill/>
                    </a:lnR>
                    <a:lnT>
                      <a:noFill/>
                    </a:lnT>
                    <a:lnB>
                      <a:noFill/>
                    </a:lnB>
                    <a:solidFill>
                      <a:srgbClr val="FDE9D9"/>
                    </a:solidFill>
                  </a:tcPr>
                </a:tc>
              </a:tr>
              <a:tr h="279285">
                <a:tc>
                  <a:txBody>
                    <a:bodyPr/>
                    <a:lstStyle/>
                    <a:p>
                      <a:pPr algn="ctr" fontAlgn="ctr"/>
                      <a:r>
                        <a:rPr lang="mk-MK" sz="800" b="0" i="0" u="none" strike="noStrike">
                          <a:solidFill>
                            <a:srgbClr val="000000"/>
                          </a:solidFill>
                          <a:latin typeface="Calibri"/>
                        </a:rPr>
                        <a:t>3</a:t>
                      </a:r>
                    </a:p>
                  </a:txBody>
                  <a:tcPr marL="6959" marR="6959" marT="6959" marB="0" anchor="ctr">
                    <a:lnL>
                      <a:noFill/>
                    </a:lnL>
                    <a:lnR>
                      <a:noFill/>
                    </a:lnR>
                    <a:lnT>
                      <a:noFill/>
                    </a:lnT>
                    <a:lnB>
                      <a:noFill/>
                    </a:lnB>
                    <a:solidFill>
                      <a:srgbClr val="FDE9D9"/>
                    </a:solidFill>
                  </a:tcPr>
                </a:tc>
                <a:tc>
                  <a:txBody>
                    <a:bodyPr/>
                    <a:lstStyle/>
                    <a:p>
                      <a:pPr algn="ctr" fontAlgn="ctr"/>
                      <a:r>
                        <a:rPr lang="mk-MK" sz="800" b="0" i="0" u="none" strike="noStrike">
                          <a:solidFill>
                            <a:srgbClr val="000000"/>
                          </a:solidFill>
                          <a:latin typeface="Calibri"/>
                        </a:rPr>
                        <a:t>1020</a:t>
                      </a:r>
                    </a:p>
                  </a:txBody>
                  <a:tcPr marL="6959" marR="6959" marT="6959" marB="0" anchor="ctr">
                    <a:lnL>
                      <a:noFill/>
                    </a:lnL>
                    <a:lnR>
                      <a:noFill/>
                    </a:lnR>
                    <a:lnT>
                      <a:noFill/>
                    </a:lnT>
                    <a:lnB>
                      <a:noFill/>
                    </a:lnB>
                    <a:solidFill>
                      <a:srgbClr val="FDE9D9"/>
                    </a:solidFill>
                  </a:tcPr>
                </a:tc>
                <a:tc>
                  <a:txBody>
                    <a:bodyPr/>
                    <a:lstStyle/>
                    <a:p>
                      <a:pPr algn="r" fontAlgn="b"/>
                      <a:r>
                        <a:rPr lang="mk-MK" sz="800" b="0" i="0" u="none" strike="noStrike">
                          <a:solidFill>
                            <a:srgbClr val="000000"/>
                          </a:solidFill>
                          <a:latin typeface="Calibri"/>
                        </a:rPr>
                        <a:t>2.636.355,00</a:t>
                      </a:r>
                    </a:p>
                  </a:txBody>
                  <a:tcPr marL="6959" marR="6959" marT="6959" marB="0" anchor="b">
                    <a:lnL>
                      <a:noFill/>
                    </a:lnL>
                    <a:lnR>
                      <a:noFill/>
                    </a:lnR>
                    <a:lnT>
                      <a:noFill/>
                    </a:lnT>
                    <a:lnB>
                      <a:noFill/>
                    </a:lnB>
                    <a:solidFill>
                      <a:srgbClr val="FDE9D9"/>
                    </a:solidFill>
                  </a:tcPr>
                </a:tc>
                <a:tc>
                  <a:txBody>
                    <a:bodyPr/>
                    <a:lstStyle/>
                    <a:p>
                      <a:pPr algn="l" fontAlgn="b"/>
                      <a:r>
                        <a:rPr lang="mk-MK" sz="800" b="0" i="0" u="none" strike="noStrike">
                          <a:solidFill>
                            <a:srgbClr val="000000"/>
                          </a:solidFill>
                          <a:latin typeface="Calibri"/>
                        </a:rPr>
                        <a:t> </a:t>
                      </a:r>
                    </a:p>
                  </a:txBody>
                  <a:tcPr marL="6959" marR="6959" marT="6959" marB="0" anchor="b">
                    <a:lnL>
                      <a:noFill/>
                    </a:lnL>
                    <a:lnR>
                      <a:noFill/>
                    </a:lnR>
                    <a:lnT>
                      <a:noFill/>
                    </a:lnT>
                    <a:lnB>
                      <a:noFill/>
                    </a:lnB>
                    <a:solidFill>
                      <a:srgbClr val="FDE9D9"/>
                    </a:solidFill>
                  </a:tcPr>
                </a:tc>
                <a:tc>
                  <a:txBody>
                    <a:bodyPr/>
                    <a:lstStyle/>
                    <a:p>
                      <a:pPr algn="l" fontAlgn="b"/>
                      <a:r>
                        <a:rPr lang="mk-MK" sz="800" b="0" i="0" u="none" strike="noStrike">
                          <a:solidFill>
                            <a:srgbClr val="000000"/>
                          </a:solidFill>
                          <a:latin typeface="Calibri"/>
                        </a:rPr>
                        <a:t> </a:t>
                      </a:r>
                    </a:p>
                  </a:txBody>
                  <a:tcPr marL="6959" marR="6959" marT="6959" marB="0" anchor="b">
                    <a:lnL>
                      <a:noFill/>
                    </a:lnL>
                    <a:lnR>
                      <a:noFill/>
                    </a:lnR>
                    <a:lnT>
                      <a:noFill/>
                    </a:lnT>
                    <a:lnB>
                      <a:noFill/>
                    </a:lnB>
                    <a:solidFill>
                      <a:srgbClr val="FDE9D9"/>
                    </a:solidFill>
                  </a:tcPr>
                </a:tc>
                <a:tc>
                  <a:txBody>
                    <a:bodyPr/>
                    <a:lstStyle/>
                    <a:p>
                      <a:pPr algn="r" fontAlgn="b"/>
                      <a:r>
                        <a:rPr lang="mk-MK" sz="800" b="0" i="0" u="none" strike="noStrike">
                          <a:solidFill>
                            <a:srgbClr val="000000"/>
                          </a:solidFill>
                          <a:latin typeface="Calibri"/>
                        </a:rPr>
                        <a:t>2.636.355,00</a:t>
                      </a:r>
                    </a:p>
                  </a:txBody>
                  <a:tcPr marL="6959" marR="6959" marT="6959" marB="0" anchor="b">
                    <a:lnL>
                      <a:noFill/>
                    </a:lnL>
                    <a:lnR>
                      <a:noFill/>
                    </a:lnR>
                    <a:lnT>
                      <a:noFill/>
                    </a:lnT>
                    <a:lnB>
                      <a:noFill/>
                    </a:lnB>
                    <a:solidFill>
                      <a:srgbClr val="FDE9D9"/>
                    </a:solidFill>
                  </a:tcPr>
                </a:tc>
                <a:tc>
                  <a:txBody>
                    <a:bodyPr/>
                    <a:lstStyle/>
                    <a:p>
                      <a:pPr algn="ctr" fontAlgn="ctr"/>
                      <a:r>
                        <a:rPr lang="mk-MK" sz="800" b="0" i="0" u="none" strike="noStrike">
                          <a:solidFill>
                            <a:srgbClr val="000000"/>
                          </a:solidFill>
                          <a:latin typeface="Calibri"/>
                        </a:rPr>
                        <a:t>278</a:t>
                      </a:r>
                    </a:p>
                  </a:txBody>
                  <a:tcPr marL="6959" marR="6959" marT="6959" marB="0" anchor="ctr">
                    <a:lnL>
                      <a:noFill/>
                    </a:lnL>
                    <a:lnR>
                      <a:noFill/>
                    </a:lnR>
                    <a:lnT>
                      <a:noFill/>
                    </a:lnT>
                    <a:lnB>
                      <a:noFill/>
                    </a:lnB>
                    <a:solidFill>
                      <a:srgbClr val="FDE9D9"/>
                    </a:solidFill>
                  </a:tcPr>
                </a:tc>
                <a:tc>
                  <a:txBody>
                    <a:bodyPr/>
                    <a:lstStyle/>
                    <a:p>
                      <a:pPr algn="r" fontAlgn="b"/>
                      <a:r>
                        <a:rPr lang="mk-MK" sz="800" b="0" i="0" u="none" strike="noStrike">
                          <a:solidFill>
                            <a:srgbClr val="000000"/>
                          </a:solidFill>
                          <a:latin typeface="Calibri"/>
                        </a:rPr>
                        <a:t>5.686.228,37</a:t>
                      </a:r>
                    </a:p>
                  </a:txBody>
                  <a:tcPr marL="6959" marR="6959" marT="6959" marB="0" anchor="b">
                    <a:lnL>
                      <a:noFill/>
                    </a:lnL>
                    <a:lnR>
                      <a:noFill/>
                    </a:lnR>
                    <a:lnT>
                      <a:noFill/>
                    </a:lnT>
                    <a:lnB>
                      <a:noFill/>
                    </a:lnB>
                    <a:solidFill>
                      <a:srgbClr val="FDE9D9"/>
                    </a:solidFill>
                  </a:tcPr>
                </a:tc>
                <a:tc>
                  <a:txBody>
                    <a:bodyPr/>
                    <a:lstStyle/>
                    <a:p>
                      <a:pPr algn="r" fontAlgn="b"/>
                      <a:r>
                        <a:rPr lang="mk-MK" sz="800" b="0" i="0" u="none" strike="noStrike">
                          <a:solidFill>
                            <a:srgbClr val="000000"/>
                          </a:solidFill>
                          <a:latin typeface="Calibri"/>
                        </a:rPr>
                        <a:t>7.199.976,00</a:t>
                      </a:r>
                    </a:p>
                  </a:txBody>
                  <a:tcPr marL="6959" marR="6959" marT="6959" marB="0" anchor="b">
                    <a:lnL>
                      <a:noFill/>
                    </a:lnL>
                    <a:lnR>
                      <a:noFill/>
                    </a:lnR>
                    <a:lnT>
                      <a:noFill/>
                    </a:lnT>
                    <a:lnB>
                      <a:noFill/>
                    </a:lnB>
                    <a:solidFill>
                      <a:srgbClr val="FDE9D9"/>
                    </a:solidFill>
                  </a:tcPr>
                </a:tc>
                <a:tc>
                  <a:txBody>
                    <a:bodyPr/>
                    <a:lstStyle/>
                    <a:p>
                      <a:pPr algn="ctr" fontAlgn="ctr"/>
                      <a:r>
                        <a:rPr lang="mk-MK" sz="800" b="0" i="0" u="none" strike="noStrike">
                          <a:solidFill>
                            <a:srgbClr val="000000"/>
                          </a:solidFill>
                          <a:latin typeface="Calibri"/>
                        </a:rPr>
                        <a:t>1,27</a:t>
                      </a:r>
                    </a:p>
                  </a:txBody>
                  <a:tcPr marL="6959" marR="6959" marT="6959" marB="0" anchor="ctr">
                    <a:lnL>
                      <a:noFill/>
                    </a:lnL>
                    <a:lnR>
                      <a:noFill/>
                    </a:lnR>
                    <a:lnT>
                      <a:noFill/>
                    </a:lnT>
                    <a:lnB>
                      <a:noFill/>
                    </a:lnB>
                    <a:solidFill>
                      <a:srgbClr val="FDE9D9"/>
                    </a:solidFill>
                  </a:tcPr>
                </a:tc>
              </a:tr>
              <a:tr h="279285">
                <a:tc>
                  <a:txBody>
                    <a:bodyPr/>
                    <a:lstStyle/>
                    <a:p>
                      <a:pPr algn="ctr" fontAlgn="ctr"/>
                      <a:r>
                        <a:rPr lang="mk-MK" sz="800" b="0" i="0" u="none" strike="noStrike">
                          <a:solidFill>
                            <a:srgbClr val="000000"/>
                          </a:solidFill>
                          <a:latin typeface="Calibri"/>
                        </a:rPr>
                        <a:t>4</a:t>
                      </a:r>
                    </a:p>
                  </a:txBody>
                  <a:tcPr marL="6959" marR="6959" marT="6959" marB="0" anchor="ctr">
                    <a:lnL>
                      <a:noFill/>
                    </a:lnL>
                    <a:lnR>
                      <a:noFill/>
                    </a:lnR>
                    <a:lnT>
                      <a:noFill/>
                    </a:lnT>
                    <a:lnB>
                      <a:noFill/>
                    </a:lnB>
                    <a:solidFill>
                      <a:srgbClr val="FDE9D9"/>
                    </a:solidFill>
                  </a:tcPr>
                </a:tc>
                <a:tc>
                  <a:txBody>
                    <a:bodyPr/>
                    <a:lstStyle/>
                    <a:p>
                      <a:pPr algn="ctr" fontAlgn="ctr"/>
                      <a:r>
                        <a:rPr lang="mk-MK" sz="800" b="0" i="0" u="none" strike="noStrike">
                          <a:solidFill>
                            <a:srgbClr val="000000"/>
                          </a:solidFill>
                          <a:latin typeface="Calibri"/>
                        </a:rPr>
                        <a:t>908</a:t>
                      </a:r>
                    </a:p>
                  </a:txBody>
                  <a:tcPr marL="6959" marR="6959" marT="6959" marB="0" anchor="ctr">
                    <a:lnL>
                      <a:noFill/>
                    </a:lnL>
                    <a:lnR>
                      <a:noFill/>
                    </a:lnR>
                    <a:lnT>
                      <a:noFill/>
                    </a:lnT>
                    <a:lnB>
                      <a:noFill/>
                    </a:lnB>
                    <a:solidFill>
                      <a:srgbClr val="FDE9D9"/>
                    </a:solidFill>
                  </a:tcPr>
                </a:tc>
                <a:tc>
                  <a:txBody>
                    <a:bodyPr/>
                    <a:lstStyle/>
                    <a:p>
                      <a:pPr algn="r" fontAlgn="b"/>
                      <a:r>
                        <a:rPr lang="mk-MK" sz="800" b="0" i="0" u="none" strike="noStrike">
                          <a:solidFill>
                            <a:srgbClr val="000000"/>
                          </a:solidFill>
                          <a:latin typeface="Calibri"/>
                        </a:rPr>
                        <a:t>2.120.420,00</a:t>
                      </a:r>
                    </a:p>
                  </a:txBody>
                  <a:tcPr marL="6959" marR="6959" marT="6959" marB="0" anchor="b">
                    <a:lnL>
                      <a:noFill/>
                    </a:lnL>
                    <a:lnR>
                      <a:noFill/>
                    </a:lnR>
                    <a:lnT>
                      <a:noFill/>
                    </a:lnT>
                    <a:lnB>
                      <a:noFill/>
                    </a:lnB>
                    <a:solidFill>
                      <a:srgbClr val="FDE9D9"/>
                    </a:solidFill>
                  </a:tcPr>
                </a:tc>
                <a:tc>
                  <a:txBody>
                    <a:bodyPr/>
                    <a:lstStyle/>
                    <a:p>
                      <a:pPr algn="l" fontAlgn="b"/>
                      <a:r>
                        <a:rPr lang="mk-MK" sz="800" b="0" i="0" u="none" strike="noStrike">
                          <a:solidFill>
                            <a:srgbClr val="000000"/>
                          </a:solidFill>
                          <a:latin typeface="Calibri"/>
                        </a:rPr>
                        <a:t> </a:t>
                      </a:r>
                    </a:p>
                  </a:txBody>
                  <a:tcPr marL="6959" marR="6959" marT="6959" marB="0" anchor="b">
                    <a:lnL>
                      <a:noFill/>
                    </a:lnL>
                    <a:lnR>
                      <a:noFill/>
                    </a:lnR>
                    <a:lnT>
                      <a:noFill/>
                    </a:lnT>
                    <a:lnB>
                      <a:noFill/>
                    </a:lnB>
                    <a:solidFill>
                      <a:srgbClr val="FDE9D9"/>
                    </a:solidFill>
                  </a:tcPr>
                </a:tc>
                <a:tc>
                  <a:txBody>
                    <a:bodyPr/>
                    <a:lstStyle/>
                    <a:p>
                      <a:pPr algn="l" fontAlgn="b"/>
                      <a:r>
                        <a:rPr lang="mk-MK" sz="800" b="0" i="0" u="none" strike="noStrike">
                          <a:solidFill>
                            <a:srgbClr val="000000"/>
                          </a:solidFill>
                          <a:latin typeface="Calibri"/>
                        </a:rPr>
                        <a:t> </a:t>
                      </a:r>
                    </a:p>
                  </a:txBody>
                  <a:tcPr marL="6959" marR="6959" marT="6959" marB="0" anchor="b">
                    <a:lnL>
                      <a:noFill/>
                    </a:lnL>
                    <a:lnR>
                      <a:noFill/>
                    </a:lnR>
                    <a:lnT>
                      <a:noFill/>
                    </a:lnT>
                    <a:lnB>
                      <a:noFill/>
                    </a:lnB>
                    <a:solidFill>
                      <a:srgbClr val="FDE9D9"/>
                    </a:solidFill>
                  </a:tcPr>
                </a:tc>
                <a:tc>
                  <a:txBody>
                    <a:bodyPr/>
                    <a:lstStyle/>
                    <a:p>
                      <a:pPr algn="r" fontAlgn="b"/>
                      <a:r>
                        <a:rPr lang="mk-MK" sz="800" b="0" i="0" u="none" strike="noStrike">
                          <a:solidFill>
                            <a:srgbClr val="000000"/>
                          </a:solidFill>
                          <a:latin typeface="Calibri"/>
                        </a:rPr>
                        <a:t>2.120.420,00</a:t>
                      </a:r>
                    </a:p>
                  </a:txBody>
                  <a:tcPr marL="6959" marR="6959" marT="6959" marB="0" anchor="b">
                    <a:lnL>
                      <a:noFill/>
                    </a:lnL>
                    <a:lnR>
                      <a:noFill/>
                    </a:lnR>
                    <a:lnT>
                      <a:noFill/>
                    </a:lnT>
                    <a:lnB>
                      <a:noFill/>
                    </a:lnB>
                    <a:solidFill>
                      <a:srgbClr val="FDE9D9"/>
                    </a:solidFill>
                  </a:tcPr>
                </a:tc>
                <a:tc>
                  <a:txBody>
                    <a:bodyPr/>
                    <a:lstStyle/>
                    <a:p>
                      <a:pPr algn="ctr" fontAlgn="ctr"/>
                      <a:r>
                        <a:rPr lang="mk-MK" sz="800" b="0" i="0" u="none" strike="noStrike">
                          <a:solidFill>
                            <a:srgbClr val="000000"/>
                          </a:solidFill>
                          <a:latin typeface="Calibri"/>
                        </a:rPr>
                        <a:t>269</a:t>
                      </a:r>
                    </a:p>
                  </a:txBody>
                  <a:tcPr marL="6959" marR="6959" marT="6959" marB="0" anchor="ctr">
                    <a:lnL>
                      <a:noFill/>
                    </a:lnL>
                    <a:lnR>
                      <a:noFill/>
                    </a:lnR>
                    <a:lnT>
                      <a:noFill/>
                    </a:lnT>
                    <a:lnB>
                      <a:noFill/>
                    </a:lnB>
                    <a:solidFill>
                      <a:srgbClr val="FDE9D9"/>
                    </a:solidFill>
                  </a:tcPr>
                </a:tc>
                <a:tc>
                  <a:txBody>
                    <a:bodyPr/>
                    <a:lstStyle/>
                    <a:p>
                      <a:pPr algn="r" fontAlgn="b"/>
                      <a:r>
                        <a:rPr lang="mk-MK" sz="800" b="0" i="0" u="none" strike="noStrike">
                          <a:solidFill>
                            <a:srgbClr val="000000"/>
                          </a:solidFill>
                          <a:latin typeface="Calibri"/>
                        </a:rPr>
                        <a:t>5.300.415,86</a:t>
                      </a:r>
                    </a:p>
                  </a:txBody>
                  <a:tcPr marL="6959" marR="6959" marT="6959" marB="0" anchor="b">
                    <a:lnL>
                      <a:noFill/>
                    </a:lnL>
                    <a:lnR>
                      <a:noFill/>
                    </a:lnR>
                    <a:lnT>
                      <a:noFill/>
                    </a:lnT>
                    <a:lnB>
                      <a:noFill/>
                    </a:lnB>
                    <a:solidFill>
                      <a:srgbClr val="FDE9D9"/>
                    </a:solidFill>
                  </a:tcPr>
                </a:tc>
                <a:tc>
                  <a:txBody>
                    <a:bodyPr/>
                    <a:lstStyle/>
                    <a:p>
                      <a:pPr algn="r" fontAlgn="b"/>
                      <a:r>
                        <a:rPr lang="mk-MK" sz="800" b="0" i="0" u="none" strike="noStrike">
                          <a:solidFill>
                            <a:srgbClr val="000000"/>
                          </a:solidFill>
                          <a:latin typeface="Calibri"/>
                        </a:rPr>
                        <a:t>6.946.833,00</a:t>
                      </a:r>
                    </a:p>
                  </a:txBody>
                  <a:tcPr marL="6959" marR="6959" marT="6959" marB="0" anchor="b">
                    <a:lnL>
                      <a:noFill/>
                    </a:lnL>
                    <a:lnR>
                      <a:noFill/>
                    </a:lnR>
                    <a:lnT>
                      <a:noFill/>
                    </a:lnT>
                    <a:lnB>
                      <a:noFill/>
                    </a:lnB>
                    <a:solidFill>
                      <a:srgbClr val="FDE9D9"/>
                    </a:solidFill>
                  </a:tcPr>
                </a:tc>
                <a:tc>
                  <a:txBody>
                    <a:bodyPr/>
                    <a:lstStyle/>
                    <a:p>
                      <a:pPr algn="ctr" fontAlgn="ctr"/>
                      <a:r>
                        <a:rPr lang="mk-MK" sz="800" b="0" i="0" u="none" strike="noStrike">
                          <a:solidFill>
                            <a:srgbClr val="000000"/>
                          </a:solidFill>
                          <a:latin typeface="Calibri"/>
                        </a:rPr>
                        <a:t>1,31</a:t>
                      </a:r>
                    </a:p>
                  </a:txBody>
                  <a:tcPr marL="6959" marR="6959" marT="6959" marB="0" anchor="ctr">
                    <a:lnL>
                      <a:noFill/>
                    </a:lnL>
                    <a:lnR>
                      <a:noFill/>
                    </a:lnR>
                    <a:lnT>
                      <a:noFill/>
                    </a:lnT>
                    <a:lnB>
                      <a:noFill/>
                    </a:lnB>
                    <a:solidFill>
                      <a:srgbClr val="FDE9D9"/>
                    </a:solidFill>
                  </a:tcPr>
                </a:tc>
              </a:tr>
              <a:tr h="279285">
                <a:tc>
                  <a:txBody>
                    <a:bodyPr/>
                    <a:lstStyle/>
                    <a:p>
                      <a:pPr algn="ctr" fontAlgn="ctr"/>
                      <a:r>
                        <a:rPr lang="mk-MK" sz="800" b="0" i="0" u="none" strike="noStrike">
                          <a:solidFill>
                            <a:srgbClr val="000000"/>
                          </a:solidFill>
                          <a:latin typeface="Calibri"/>
                        </a:rPr>
                        <a:t>5</a:t>
                      </a:r>
                    </a:p>
                  </a:txBody>
                  <a:tcPr marL="6959" marR="6959" marT="6959" marB="0" anchor="ctr">
                    <a:lnL>
                      <a:noFill/>
                    </a:lnL>
                    <a:lnR>
                      <a:noFill/>
                    </a:lnR>
                    <a:lnT>
                      <a:noFill/>
                    </a:lnT>
                    <a:lnB>
                      <a:noFill/>
                    </a:lnB>
                    <a:solidFill>
                      <a:srgbClr val="FDE9D9"/>
                    </a:solidFill>
                  </a:tcPr>
                </a:tc>
                <a:tc>
                  <a:txBody>
                    <a:bodyPr/>
                    <a:lstStyle/>
                    <a:p>
                      <a:pPr algn="ctr" fontAlgn="ctr"/>
                      <a:r>
                        <a:rPr lang="mk-MK" sz="800" b="0" i="0" u="none" strike="noStrike">
                          <a:solidFill>
                            <a:srgbClr val="000000"/>
                          </a:solidFill>
                          <a:latin typeface="Calibri"/>
                        </a:rPr>
                        <a:t>604</a:t>
                      </a:r>
                    </a:p>
                  </a:txBody>
                  <a:tcPr marL="6959" marR="6959" marT="6959" marB="0" anchor="ctr">
                    <a:lnL>
                      <a:noFill/>
                    </a:lnL>
                    <a:lnR>
                      <a:noFill/>
                    </a:lnR>
                    <a:lnT>
                      <a:noFill/>
                    </a:lnT>
                    <a:lnB>
                      <a:noFill/>
                    </a:lnB>
                    <a:solidFill>
                      <a:srgbClr val="FDE9D9"/>
                    </a:solidFill>
                  </a:tcPr>
                </a:tc>
                <a:tc>
                  <a:txBody>
                    <a:bodyPr/>
                    <a:lstStyle/>
                    <a:p>
                      <a:pPr algn="r" fontAlgn="b"/>
                      <a:r>
                        <a:rPr lang="mk-MK" sz="800" b="0" i="0" u="none" strike="noStrike">
                          <a:solidFill>
                            <a:srgbClr val="000000"/>
                          </a:solidFill>
                          <a:latin typeface="Calibri"/>
                        </a:rPr>
                        <a:t>1.665.141,00</a:t>
                      </a:r>
                    </a:p>
                  </a:txBody>
                  <a:tcPr marL="6959" marR="6959" marT="6959" marB="0" anchor="b">
                    <a:lnL>
                      <a:noFill/>
                    </a:lnL>
                    <a:lnR>
                      <a:noFill/>
                    </a:lnR>
                    <a:lnT>
                      <a:noFill/>
                    </a:lnT>
                    <a:lnB>
                      <a:noFill/>
                    </a:lnB>
                    <a:solidFill>
                      <a:srgbClr val="FDE9D9"/>
                    </a:solidFill>
                  </a:tcPr>
                </a:tc>
                <a:tc>
                  <a:txBody>
                    <a:bodyPr/>
                    <a:lstStyle/>
                    <a:p>
                      <a:pPr algn="l" fontAlgn="b"/>
                      <a:r>
                        <a:rPr lang="mk-MK" sz="800" b="0" i="0" u="none" strike="noStrike">
                          <a:solidFill>
                            <a:srgbClr val="000000"/>
                          </a:solidFill>
                          <a:latin typeface="Calibri"/>
                        </a:rPr>
                        <a:t> </a:t>
                      </a:r>
                    </a:p>
                  </a:txBody>
                  <a:tcPr marL="6959" marR="6959" marT="6959" marB="0" anchor="b">
                    <a:lnL>
                      <a:noFill/>
                    </a:lnL>
                    <a:lnR>
                      <a:noFill/>
                    </a:lnR>
                    <a:lnT>
                      <a:noFill/>
                    </a:lnT>
                    <a:lnB>
                      <a:noFill/>
                    </a:lnB>
                    <a:solidFill>
                      <a:srgbClr val="FDE9D9"/>
                    </a:solidFill>
                  </a:tcPr>
                </a:tc>
                <a:tc>
                  <a:txBody>
                    <a:bodyPr/>
                    <a:lstStyle/>
                    <a:p>
                      <a:pPr algn="l" fontAlgn="b"/>
                      <a:r>
                        <a:rPr lang="mk-MK" sz="800" b="0" i="0" u="none" strike="noStrike">
                          <a:solidFill>
                            <a:srgbClr val="000000"/>
                          </a:solidFill>
                          <a:latin typeface="Calibri"/>
                        </a:rPr>
                        <a:t> </a:t>
                      </a:r>
                    </a:p>
                  </a:txBody>
                  <a:tcPr marL="6959" marR="6959" marT="6959" marB="0" anchor="b">
                    <a:lnL>
                      <a:noFill/>
                    </a:lnL>
                    <a:lnR>
                      <a:noFill/>
                    </a:lnR>
                    <a:lnT>
                      <a:noFill/>
                    </a:lnT>
                    <a:lnB>
                      <a:noFill/>
                    </a:lnB>
                    <a:solidFill>
                      <a:srgbClr val="FDE9D9"/>
                    </a:solidFill>
                  </a:tcPr>
                </a:tc>
                <a:tc>
                  <a:txBody>
                    <a:bodyPr/>
                    <a:lstStyle/>
                    <a:p>
                      <a:pPr algn="r" fontAlgn="b"/>
                      <a:r>
                        <a:rPr lang="mk-MK" sz="800" b="0" i="0" u="none" strike="noStrike">
                          <a:solidFill>
                            <a:srgbClr val="000000"/>
                          </a:solidFill>
                          <a:latin typeface="Calibri"/>
                        </a:rPr>
                        <a:t>1.665.141,00</a:t>
                      </a:r>
                    </a:p>
                  </a:txBody>
                  <a:tcPr marL="6959" marR="6959" marT="6959" marB="0" anchor="b">
                    <a:lnL>
                      <a:noFill/>
                    </a:lnL>
                    <a:lnR>
                      <a:noFill/>
                    </a:lnR>
                    <a:lnT>
                      <a:noFill/>
                    </a:lnT>
                    <a:lnB>
                      <a:noFill/>
                    </a:lnB>
                    <a:solidFill>
                      <a:srgbClr val="FDE9D9"/>
                    </a:solidFill>
                  </a:tcPr>
                </a:tc>
                <a:tc>
                  <a:txBody>
                    <a:bodyPr/>
                    <a:lstStyle/>
                    <a:p>
                      <a:pPr algn="ctr" fontAlgn="ctr"/>
                      <a:r>
                        <a:rPr lang="mk-MK" sz="800" b="0" i="0" u="none" strike="noStrike">
                          <a:solidFill>
                            <a:srgbClr val="000000"/>
                          </a:solidFill>
                          <a:latin typeface="Calibri"/>
                        </a:rPr>
                        <a:t>214</a:t>
                      </a:r>
                    </a:p>
                  </a:txBody>
                  <a:tcPr marL="6959" marR="6959" marT="6959" marB="0" anchor="ctr">
                    <a:lnL>
                      <a:noFill/>
                    </a:lnL>
                    <a:lnR>
                      <a:noFill/>
                    </a:lnR>
                    <a:lnT>
                      <a:noFill/>
                    </a:lnT>
                    <a:lnB>
                      <a:noFill/>
                    </a:lnB>
                    <a:solidFill>
                      <a:srgbClr val="FDE9D9"/>
                    </a:solidFill>
                  </a:tcPr>
                </a:tc>
                <a:tc>
                  <a:txBody>
                    <a:bodyPr/>
                    <a:lstStyle/>
                    <a:p>
                      <a:pPr algn="r" fontAlgn="b"/>
                      <a:r>
                        <a:rPr lang="mk-MK" sz="800" b="0" i="0" u="none" strike="noStrike">
                          <a:solidFill>
                            <a:srgbClr val="000000"/>
                          </a:solidFill>
                          <a:latin typeface="Calibri"/>
                        </a:rPr>
                        <a:t>4.118.832,93</a:t>
                      </a:r>
                    </a:p>
                  </a:txBody>
                  <a:tcPr marL="6959" marR="6959" marT="6959" marB="0" anchor="b">
                    <a:lnL>
                      <a:noFill/>
                    </a:lnL>
                    <a:lnR>
                      <a:noFill/>
                    </a:lnR>
                    <a:lnT>
                      <a:noFill/>
                    </a:lnT>
                    <a:lnB>
                      <a:noFill/>
                    </a:lnB>
                    <a:solidFill>
                      <a:srgbClr val="FDE9D9"/>
                    </a:solidFill>
                  </a:tcPr>
                </a:tc>
                <a:tc>
                  <a:txBody>
                    <a:bodyPr/>
                    <a:lstStyle/>
                    <a:p>
                      <a:pPr algn="r" fontAlgn="b"/>
                      <a:r>
                        <a:rPr lang="mk-MK" sz="800" b="0" i="0" u="none" strike="noStrike">
                          <a:solidFill>
                            <a:srgbClr val="000000"/>
                          </a:solidFill>
                          <a:latin typeface="Calibri"/>
                        </a:rPr>
                        <a:t>5.146.578,00</a:t>
                      </a:r>
                    </a:p>
                  </a:txBody>
                  <a:tcPr marL="6959" marR="6959" marT="6959" marB="0" anchor="b">
                    <a:lnL>
                      <a:noFill/>
                    </a:lnL>
                    <a:lnR>
                      <a:noFill/>
                    </a:lnR>
                    <a:lnT>
                      <a:noFill/>
                    </a:lnT>
                    <a:lnB>
                      <a:noFill/>
                    </a:lnB>
                    <a:solidFill>
                      <a:srgbClr val="FDE9D9"/>
                    </a:solidFill>
                  </a:tcPr>
                </a:tc>
                <a:tc>
                  <a:txBody>
                    <a:bodyPr/>
                    <a:lstStyle/>
                    <a:p>
                      <a:pPr algn="ctr" fontAlgn="ctr"/>
                      <a:r>
                        <a:rPr lang="mk-MK" sz="800" b="0" i="0" u="none" strike="noStrike">
                          <a:solidFill>
                            <a:srgbClr val="000000"/>
                          </a:solidFill>
                          <a:latin typeface="Calibri"/>
                        </a:rPr>
                        <a:t>1,25</a:t>
                      </a:r>
                    </a:p>
                  </a:txBody>
                  <a:tcPr marL="6959" marR="6959" marT="6959" marB="0" anchor="ctr">
                    <a:lnL>
                      <a:noFill/>
                    </a:lnL>
                    <a:lnR>
                      <a:noFill/>
                    </a:lnR>
                    <a:lnT>
                      <a:noFill/>
                    </a:lnT>
                    <a:lnB>
                      <a:noFill/>
                    </a:lnB>
                    <a:solidFill>
                      <a:srgbClr val="FDE9D9"/>
                    </a:solidFill>
                  </a:tcPr>
                </a:tc>
              </a:tr>
              <a:tr h="279285">
                <a:tc>
                  <a:txBody>
                    <a:bodyPr/>
                    <a:lstStyle/>
                    <a:p>
                      <a:pPr algn="ctr" fontAlgn="ctr"/>
                      <a:r>
                        <a:rPr lang="mk-MK" sz="800" b="0" i="0" u="none" strike="noStrike">
                          <a:solidFill>
                            <a:srgbClr val="FFFF00"/>
                          </a:solidFill>
                          <a:latin typeface="Calibri"/>
                        </a:rPr>
                        <a:t>Вкупно</a:t>
                      </a:r>
                    </a:p>
                  </a:txBody>
                  <a:tcPr marL="6959" marR="6959" marT="6959" marB="0" anchor="ctr">
                    <a:lnL>
                      <a:noFill/>
                    </a:lnL>
                    <a:lnR>
                      <a:noFill/>
                    </a:lnR>
                    <a:lnT>
                      <a:noFill/>
                    </a:lnT>
                    <a:lnB>
                      <a:noFill/>
                    </a:lnB>
                    <a:solidFill>
                      <a:srgbClr val="C00000"/>
                    </a:solidFill>
                  </a:tcPr>
                </a:tc>
                <a:tc>
                  <a:txBody>
                    <a:bodyPr/>
                    <a:lstStyle/>
                    <a:p>
                      <a:pPr algn="ctr" fontAlgn="ctr"/>
                      <a:r>
                        <a:rPr lang="mk-MK" sz="800" b="0" i="0" u="none" strike="noStrike">
                          <a:solidFill>
                            <a:srgbClr val="FFFF00"/>
                          </a:solidFill>
                          <a:latin typeface="Calibri"/>
                        </a:rPr>
                        <a:t>3470</a:t>
                      </a:r>
                    </a:p>
                  </a:txBody>
                  <a:tcPr marL="6959" marR="6959" marT="6959" marB="0" anchor="ctr">
                    <a:lnL>
                      <a:noFill/>
                    </a:lnL>
                    <a:lnR>
                      <a:noFill/>
                    </a:lnR>
                    <a:lnT>
                      <a:noFill/>
                    </a:lnT>
                    <a:lnB>
                      <a:noFill/>
                    </a:lnB>
                    <a:solidFill>
                      <a:srgbClr val="C00000"/>
                    </a:solidFill>
                  </a:tcPr>
                </a:tc>
                <a:tc>
                  <a:txBody>
                    <a:bodyPr/>
                    <a:lstStyle/>
                    <a:p>
                      <a:pPr algn="r" fontAlgn="b"/>
                      <a:r>
                        <a:rPr lang="mk-MK" sz="800" b="0" i="0" u="none" strike="noStrike">
                          <a:solidFill>
                            <a:srgbClr val="FFFF00"/>
                          </a:solidFill>
                          <a:latin typeface="Calibri"/>
                        </a:rPr>
                        <a:t>9.099.814,00</a:t>
                      </a:r>
                    </a:p>
                  </a:txBody>
                  <a:tcPr marL="6959" marR="6959" marT="6959" marB="0" anchor="b">
                    <a:lnL>
                      <a:noFill/>
                    </a:lnL>
                    <a:lnR>
                      <a:noFill/>
                    </a:lnR>
                    <a:lnT>
                      <a:noFill/>
                    </a:lnT>
                    <a:lnB>
                      <a:noFill/>
                    </a:lnB>
                    <a:solidFill>
                      <a:srgbClr val="C00000"/>
                    </a:solidFill>
                  </a:tcPr>
                </a:tc>
                <a:tc>
                  <a:txBody>
                    <a:bodyPr/>
                    <a:lstStyle/>
                    <a:p>
                      <a:pPr algn="l" fontAlgn="b"/>
                      <a:r>
                        <a:rPr lang="mk-MK" sz="800" b="0" i="0" u="none" strike="noStrike">
                          <a:solidFill>
                            <a:srgbClr val="FFFF00"/>
                          </a:solidFill>
                          <a:latin typeface="Calibri"/>
                        </a:rPr>
                        <a:t> </a:t>
                      </a:r>
                    </a:p>
                  </a:txBody>
                  <a:tcPr marL="6959" marR="6959" marT="6959" marB="0" anchor="b">
                    <a:lnL>
                      <a:noFill/>
                    </a:lnL>
                    <a:lnR>
                      <a:noFill/>
                    </a:lnR>
                    <a:lnT>
                      <a:noFill/>
                    </a:lnT>
                    <a:lnB>
                      <a:noFill/>
                    </a:lnB>
                    <a:solidFill>
                      <a:srgbClr val="C00000"/>
                    </a:solidFill>
                  </a:tcPr>
                </a:tc>
                <a:tc>
                  <a:txBody>
                    <a:bodyPr/>
                    <a:lstStyle/>
                    <a:p>
                      <a:pPr algn="l" fontAlgn="b"/>
                      <a:r>
                        <a:rPr lang="mk-MK" sz="800" b="0" i="0" u="none" strike="noStrike">
                          <a:solidFill>
                            <a:srgbClr val="FFFF00"/>
                          </a:solidFill>
                          <a:latin typeface="Calibri"/>
                        </a:rPr>
                        <a:t> </a:t>
                      </a:r>
                    </a:p>
                  </a:txBody>
                  <a:tcPr marL="6959" marR="6959" marT="6959" marB="0" anchor="b">
                    <a:lnL>
                      <a:noFill/>
                    </a:lnL>
                    <a:lnR>
                      <a:noFill/>
                    </a:lnR>
                    <a:lnT>
                      <a:noFill/>
                    </a:lnT>
                    <a:lnB>
                      <a:noFill/>
                    </a:lnB>
                    <a:solidFill>
                      <a:srgbClr val="C00000"/>
                    </a:solidFill>
                  </a:tcPr>
                </a:tc>
                <a:tc>
                  <a:txBody>
                    <a:bodyPr/>
                    <a:lstStyle/>
                    <a:p>
                      <a:pPr algn="r" fontAlgn="b"/>
                      <a:r>
                        <a:rPr lang="mk-MK" sz="800" b="0" i="0" u="none" strike="noStrike">
                          <a:solidFill>
                            <a:srgbClr val="FFFF00"/>
                          </a:solidFill>
                          <a:latin typeface="Calibri"/>
                        </a:rPr>
                        <a:t>9.099.814,00</a:t>
                      </a:r>
                    </a:p>
                  </a:txBody>
                  <a:tcPr marL="6959" marR="6959" marT="6959" marB="0" anchor="b">
                    <a:lnL>
                      <a:noFill/>
                    </a:lnL>
                    <a:lnR>
                      <a:noFill/>
                    </a:lnR>
                    <a:lnT>
                      <a:noFill/>
                    </a:lnT>
                    <a:lnB>
                      <a:noFill/>
                    </a:lnB>
                    <a:solidFill>
                      <a:srgbClr val="C00000"/>
                    </a:solidFill>
                  </a:tcPr>
                </a:tc>
                <a:tc>
                  <a:txBody>
                    <a:bodyPr/>
                    <a:lstStyle/>
                    <a:p>
                      <a:pPr algn="ctr" fontAlgn="ctr"/>
                      <a:r>
                        <a:rPr lang="mk-MK" sz="800" b="0" i="0" u="none" strike="noStrike">
                          <a:solidFill>
                            <a:srgbClr val="FFFF00"/>
                          </a:solidFill>
                          <a:latin typeface="Calibri"/>
                        </a:rPr>
                        <a:t>1138</a:t>
                      </a:r>
                    </a:p>
                  </a:txBody>
                  <a:tcPr marL="6959" marR="6959" marT="6959" marB="0" anchor="ctr">
                    <a:lnL>
                      <a:noFill/>
                    </a:lnL>
                    <a:lnR>
                      <a:noFill/>
                    </a:lnR>
                    <a:lnT>
                      <a:noFill/>
                    </a:lnT>
                    <a:lnB>
                      <a:noFill/>
                    </a:lnB>
                    <a:solidFill>
                      <a:srgbClr val="C00000"/>
                    </a:solidFill>
                  </a:tcPr>
                </a:tc>
                <a:tc>
                  <a:txBody>
                    <a:bodyPr/>
                    <a:lstStyle/>
                    <a:p>
                      <a:pPr algn="r" fontAlgn="b"/>
                      <a:r>
                        <a:rPr lang="mk-MK" sz="800" b="0" i="0" u="none" strike="noStrike">
                          <a:solidFill>
                            <a:srgbClr val="FFFF00"/>
                          </a:solidFill>
                          <a:latin typeface="Calibri"/>
                        </a:rPr>
                        <a:t>22.590.376,57</a:t>
                      </a:r>
                    </a:p>
                  </a:txBody>
                  <a:tcPr marL="6959" marR="6959" marT="6959" marB="0" anchor="b">
                    <a:lnL>
                      <a:noFill/>
                    </a:lnL>
                    <a:lnR>
                      <a:noFill/>
                    </a:lnR>
                    <a:lnT>
                      <a:noFill/>
                    </a:lnT>
                    <a:lnB>
                      <a:noFill/>
                    </a:lnB>
                    <a:solidFill>
                      <a:srgbClr val="C00000"/>
                    </a:solidFill>
                  </a:tcPr>
                </a:tc>
                <a:tc>
                  <a:txBody>
                    <a:bodyPr/>
                    <a:lstStyle/>
                    <a:p>
                      <a:pPr algn="r" fontAlgn="b"/>
                      <a:r>
                        <a:rPr lang="mk-MK" sz="800" b="0" i="0" u="none" strike="noStrike">
                          <a:solidFill>
                            <a:srgbClr val="FFFF00"/>
                          </a:solidFill>
                          <a:latin typeface="Calibri"/>
                        </a:rPr>
                        <a:t>28.677.143,00</a:t>
                      </a:r>
                    </a:p>
                  </a:txBody>
                  <a:tcPr marL="6959" marR="6959" marT="6959" marB="0" anchor="b">
                    <a:lnL>
                      <a:noFill/>
                    </a:lnL>
                    <a:lnR>
                      <a:noFill/>
                    </a:lnR>
                    <a:lnT>
                      <a:noFill/>
                    </a:lnT>
                    <a:lnB>
                      <a:noFill/>
                    </a:lnB>
                    <a:solidFill>
                      <a:srgbClr val="C00000"/>
                    </a:solidFill>
                  </a:tcPr>
                </a:tc>
                <a:tc>
                  <a:txBody>
                    <a:bodyPr/>
                    <a:lstStyle/>
                    <a:p>
                      <a:pPr algn="ctr" fontAlgn="ctr"/>
                      <a:r>
                        <a:rPr lang="mk-MK" sz="800" b="0" i="0" u="none" strike="noStrike">
                          <a:solidFill>
                            <a:srgbClr val="FFFF00"/>
                          </a:solidFill>
                          <a:latin typeface="Calibri"/>
                        </a:rPr>
                        <a:t>127</a:t>
                      </a:r>
                    </a:p>
                  </a:txBody>
                  <a:tcPr marL="6959" marR="6959" marT="6959" marB="0" anchor="ctr">
                    <a:lnL>
                      <a:noFill/>
                    </a:lnL>
                    <a:lnR>
                      <a:noFill/>
                    </a:lnR>
                    <a:lnT>
                      <a:noFill/>
                    </a:lnT>
                    <a:lnB>
                      <a:noFill/>
                    </a:lnB>
                    <a:solidFill>
                      <a:srgbClr val="C00000"/>
                    </a:solidFill>
                  </a:tcPr>
                </a:tc>
              </a:tr>
              <a:tr h="164506">
                <a:tc>
                  <a:txBody>
                    <a:bodyPr/>
                    <a:lstStyle/>
                    <a:p>
                      <a:pPr algn="l" fontAlgn="b"/>
                      <a:endParaRPr lang="mk-MK" sz="800" b="0" i="0" u="none" strike="noStrike">
                        <a:solidFill>
                          <a:srgbClr val="000000"/>
                        </a:solidFill>
                        <a:latin typeface="Calibri"/>
                      </a:endParaRPr>
                    </a:p>
                  </a:txBody>
                  <a:tcPr marL="6959" marR="6959" marT="6959" marB="0" anchor="b">
                    <a:lnL>
                      <a:noFill/>
                    </a:lnL>
                    <a:lnR>
                      <a:noFill/>
                    </a:lnR>
                    <a:lnT>
                      <a:noFill/>
                    </a:lnT>
                    <a:lnB>
                      <a:noFill/>
                    </a:lnB>
                  </a:tcPr>
                </a:tc>
                <a:tc>
                  <a:txBody>
                    <a:bodyPr/>
                    <a:lstStyle/>
                    <a:p>
                      <a:pPr algn="l" fontAlgn="b"/>
                      <a:endParaRPr lang="mk-MK" sz="800" b="0" i="0" u="none" strike="noStrike">
                        <a:solidFill>
                          <a:srgbClr val="000000"/>
                        </a:solidFill>
                        <a:latin typeface="Calibri"/>
                      </a:endParaRPr>
                    </a:p>
                  </a:txBody>
                  <a:tcPr marL="6959" marR="6959" marT="6959" marB="0" anchor="b">
                    <a:lnL>
                      <a:noFill/>
                    </a:lnL>
                    <a:lnR>
                      <a:noFill/>
                    </a:lnR>
                    <a:lnT>
                      <a:noFill/>
                    </a:lnT>
                    <a:lnB>
                      <a:noFill/>
                    </a:lnB>
                  </a:tcPr>
                </a:tc>
                <a:tc>
                  <a:txBody>
                    <a:bodyPr/>
                    <a:lstStyle/>
                    <a:p>
                      <a:pPr algn="l" fontAlgn="b"/>
                      <a:endParaRPr lang="mk-MK" sz="800" b="0" i="0" u="none" strike="noStrike">
                        <a:solidFill>
                          <a:srgbClr val="000000"/>
                        </a:solidFill>
                        <a:latin typeface="Calibri"/>
                      </a:endParaRPr>
                    </a:p>
                  </a:txBody>
                  <a:tcPr marL="6959" marR="6959" marT="6959" marB="0" anchor="b">
                    <a:lnL>
                      <a:noFill/>
                    </a:lnL>
                    <a:lnR>
                      <a:noFill/>
                    </a:lnR>
                    <a:lnT>
                      <a:noFill/>
                    </a:lnT>
                    <a:lnB>
                      <a:noFill/>
                    </a:lnB>
                  </a:tcPr>
                </a:tc>
                <a:tc>
                  <a:txBody>
                    <a:bodyPr/>
                    <a:lstStyle/>
                    <a:p>
                      <a:pPr algn="l" fontAlgn="b"/>
                      <a:endParaRPr lang="mk-MK" sz="800" b="0" i="0" u="none" strike="noStrike">
                        <a:solidFill>
                          <a:srgbClr val="000000"/>
                        </a:solidFill>
                        <a:latin typeface="Calibri"/>
                      </a:endParaRPr>
                    </a:p>
                  </a:txBody>
                  <a:tcPr marL="6959" marR="6959" marT="6959" marB="0" anchor="b">
                    <a:lnL>
                      <a:noFill/>
                    </a:lnL>
                    <a:lnR>
                      <a:noFill/>
                    </a:lnR>
                    <a:lnT>
                      <a:noFill/>
                    </a:lnT>
                    <a:lnB>
                      <a:noFill/>
                    </a:lnB>
                  </a:tcPr>
                </a:tc>
                <a:tc>
                  <a:txBody>
                    <a:bodyPr/>
                    <a:lstStyle/>
                    <a:p>
                      <a:pPr algn="l" fontAlgn="b"/>
                      <a:endParaRPr lang="mk-MK" sz="800" b="0" i="0" u="none" strike="noStrike">
                        <a:solidFill>
                          <a:srgbClr val="000000"/>
                        </a:solidFill>
                        <a:latin typeface="Calibri"/>
                      </a:endParaRPr>
                    </a:p>
                  </a:txBody>
                  <a:tcPr marL="6959" marR="6959" marT="6959" marB="0" anchor="b">
                    <a:lnL>
                      <a:noFill/>
                    </a:lnL>
                    <a:lnR>
                      <a:noFill/>
                    </a:lnR>
                    <a:lnT>
                      <a:noFill/>
                    </a:lnT>
                    <a:lnB>
                      <a:noFill/>
                    </a:lnB>
                  </a:tcPr>
                </a:tc>
                <a:tc>
                  <a:txBody>
                    <a:bodyPr/>
                    <a:lstStyle/>
                    <a:p>
                      <a:pPr algn="l" fontAlgn="b"/>
                      <a:endParaRPr lang="mk-MK" sz="800" b="0" i="0" u="none" strike="noStrike">
                        <a:solidFill>
                          <a:srgbClr val="000000"/>
                        </a:solidFill>
                        <a:latin typeface="Calibri"/>
                      </a:endParaRPr>
                    </a:p>
                  </a:txBody>
                  <a:tcPr marL="6959" marR="6959" marT="6959" marB="0" anchor="b">
                    <a:lnL>
                      <a:noFill/>
                    </a:lnL>
                    <a:lnR>
                      <a:noFill/>
                    </a:lnR>
                    <a:lnT>
                      <a:noFill/>
                    </a:lnT>
                    <a:lnB>
                      <a:noFill/>
                    </a:lnB>
                  </a:tcPr>
                </a:tc>
                <a:tc>
                  <a:txBody>
                    <a:bodyPr/>
                    <a:lstStyle/>
                    <a:p>
                      <a:pPr algn="l" fontAlgn="b"/>
                      <a:endParaRPr lang="mk-MK" sz="800" b="0" i="0" u="none" strike="noStrike">
                        <a:solidFill>
                          <a:srgbClr val="000000"/>
                        </a:solidFill>
                        <a:latin typeface="Calibri"/>
                      </a:endParaRPr>
                    </a:p>
                  </a:txBody>
                  <a:tcPr marL="6959" marR="6959" marT="6959" marB="0" anchor="b">
                    <a:lnL>
                      <a:noFill/>
                    </a:lnL>
                    <a:lnR>
                      <a:noFill/>
                    </a:lnR>
                    <a:lnT>
                      <a:noFill/>
                    </a:lnT>
                    <a:lnB>
                      <a:noFill/>
                    </a:lnB>
                  </a:tcPr>
                </a:tc>
                <a:tc>
                  <a:txBody>
                    <a:bodyPr/>
                    <a:lstStyle/>
                    <a:p>
                      <a:pPr algn="l" fontAlgn="b"/>
                      <a:endParaRPr lang="mk-MK" sz="800" b="0" i="0" u="none" strike="noStrike">
                        <a:solidFill>
                          <a:srgbClr val="000000"/>
                        </a:solidFill>
                        <a:latin typeface="Calibri"/>
                      </a:endParaRPr>
                    </a:p>
                  </a:txBody>
                  <a:tcPr marL="6959" marR="6959" marT="6959" marB="0" anchor="b">
                    <a:lnL>
                      <a:noFill/>
                    </a:lnL>
                    <a:lnR>
                      <a:noFill/>
                    </a:lnR>
                    <a:lnT>
                      <a:noFill/>
                    </a:lnT>
                    <a:lnB>
                      <a:noFill/>
                    </a:lnB>
                  </a:tcPr>
                </a:tc>
                <a:tc>
                  <a:txBody>
                    <a:bodyPr/>
                    <a:lstStyle/>
                    <a:p>
                      <a:pPr algn="l" fontAlgn="b"/>
                      <a:endParaRPr lang="mk-MK" sz="800" b="0" i="0" u="none" strike="noStrike" dirty="0">
                        <a:solidFill>
                          <a:srgbClr val="000000"/>
                        </a:solidFill>
                        <a:latin typeface="Calibri"/>
                      </a:endParaRPr>
                    </a:p>
                  </a:txBody>
                  <a:tcPr marL="6959" marR="6959" marT="6959" marB="0" anchor="b">
                    <a:lnL>
                      <a:noFill/>
                    </a:lnL>
                    <a:lnR>
                      <a:noFill/>
                    </a:lnR>
                    <a:lnT>
                      <a:noFill/>
                    </a:lnT>
                    <a:lnB>
                      <a:noFill/>
                    </a:lnB>
                  </a:tcPr>
                </a:tc>
                <a:tc>
                  <a:txBody>
                    <a:bodyPr/>
                    <a:lstStyle/>
                    <a:p>
                      <a:pPr algn="l" fontAlgn="b"/>
                      <a:endParaRPr lang="mk-MK" sz="800" b="0" i="0" u="none" strike="noStrike">
                        <a:solidFill>
                          <a:srgbClr val="000000"/>
                        </a:solidFill>
                        <a:latin typeface="Calibri"/>
                      </a:endParaRPr>
                    </a:p>
                  </a:txBody>
                  <a:tcPr marL="6959" marR="6959" marT="6959" marB="0" anchor="b">
                    <a:lnL>
                      <a:noFill/>
                    </a:lnL>
                    <a:lnR>
                      <a:noFill/>
                    </a:lnR>
                    <a:lnT>
                      <a:noFill/>
                    </a:lnT>
                    <a:lnB>
                      <a:noFill/>
                    </a:lnB>
                  </a:tcPr>
                </a:tc>
              </a:tr>
              <a:tr h="136948">
                <a:tc>
                  <a:txBody>
                    <a:bodyPr/>
                    <a:lstStyle/>
                    <a:p>
                      <a:pPr algn="l" fontAlgn="b"/>
                      <a:endParaRPr lang="mk-MK" sz="800" b="0" i="0" u="none" strike="noStrike" dirty="0">
                        <a:solidFill>
                          <a:srgbClr val="000000"/>
                        </a:solidFill>
                        <a:latin typeface="Calibri"/>
                      </a:endParaRPr>
                    </a:p>
                  </a:txBody>
                  <a:tcPr marL="6959" marR="6959" marT="6959" marB="0" anchor="b">
                    <a:lnL>
                      <a:noFill/>
                    </a:lnL>
                    <a:lnR>
                      <a:noFill/>
                    </a:lnR>
                    <a:lnT>
                      <a:noFill/>
                    </a:lnT>
                    <a:lnB>
                      <a:noFill/>
                    </a:lnB>
                  </a:tcPr>
                </a:tc>
                <a:tc>
                  <a:txBody>
                    <a:bodyPr/>
                    <a:lstStyle/>
                    <a:p>
                      <a:pPr algn="l" fontAlgn="b"/>
                      <a:endParaRPr lang="mk-MK" sz="800" b="0" i="0" u="none" strike="noStrike">
                        <a:solidFill>
                          <a:srgbClr val="000000"/>
                        </a:solidFill>
                        <a:latin typeface="Calibri"/>
                      </a:endParaRPr>
                    </a:p>
                  </a:txBody>
                  <a:tcPr marL="6959" marR="6959" marT="6959" marB="0" anchor="b">
                    <a:lnL>
                      <a:noFill/>
                    </a:lnL>
                    <a:lnR>
                      <a:noFill/>
                    </a:lnR>
                    <a:lnT>
                      <a:noFill/>
                    </a:lnT>
                    <a:lnB>
                      <a:noFill/>
                    </a:lnB>
                  </a:tcPr>
                </a:tc>
                <a:tc>
                  <a:txBody>
                    <a:bodyPr/>
                    <a:lstStyle/>
                    <a:p>
                      <a:pPr algn="l" fontAlgn="b"/>
                      <a:endParaRPr lang="mk-MK" sz="800" b="0" i="0" u="none" strike="noStrike">
                        <a:solidFill>
                          <a:srgbClr val="000000"/>
                        </a:solidFill>
                        <a:latin typeface="Calibri"/>
                      </a:endParaRPr>
                    </a:p>
                  </a:txBody>
                  <a:tcPr marL="6959" marR="6959" marT="6959" marB="0" anchor="b">
                    <a:lnL>
                      <a:noFill/>
                    </a:lnL>
                    <a:lnR>
                      <a:noFill/>
                    </a:lnR>
                    <a:lnT>
                      <a:noFill/>
                    </a:lnT>
                    <a:lnB>
                      <a:noFill/>
                    </a:lnB>
                  </a:tcPr>
                </a:tc>
                <a:tc>
                  <a:txBody>
                    <a:bodyPr/>
                    <a:lstStyle/>
                    <a:p>
                      <a:pPr algn="l" fontAlgn="b"/>
                      <a:endParaRPr lang="mk-MK" sz="800" b="0" i="0" u="none" strike="noStrike" dirty="0">
                        <a:solidFill>
                          <a:srgbClr val="000000"/>
                        </a:solidFill>
                        <a:latin typeface="Calibri"/>
                      </a:endParaRPr>
                    </a:p>
                  </a:txBody>
                  <a:tcPr marL="6959" marR="6959" marT="6959" marB="0" anchor="b">
                    <a:lnL>
                      <a:noFill/>
                    </a:lnL>
                    <a:lnR>
                      <a:noFill/>
                    </a:lnR>
                    <a:lnT>
                      <a:noFill/>
                    </a:lnT>
                    <a:lnB>
                      <a:noFill/>
                    </a:lnB>
                  </a:tcPr>
                </a:tc>
                <a:tc>
                  <a:txBody>
                    <a:bodyPr/>
                    <a:lstStyle/>
                    <a:p>
                      <a:pPr algn="l" fontAlgn="b"/>
                      <a:endParaRPr lang="mk-MK" sz="800" b="0" i="0" u="none" strike="noStrike" dirty="0">
                        <a:solidFill>
                          <a:srgbClr val="000000"/>
                        </a:solidFill>
                        <a:latin typeface="Calibri"/>
                      </a:endParaRPr>
                    </a:p>
                  </a:txBody>
                  <a:tcPr marL="6959" marR="6959" marT="6959" marB="0" anchor="b">
                    <a:lnL>
                      <a:noFill/>
                    </a:lnL>
                    <a:lnR>
                      <a:noFill/>
                    </a:lnR>
                    <a:lnT>
                      <a:noFill/>
                    </a:lnT>
                    <a:lnB>
                      <a:noFill/>
                    </a:lnB>
                  </a:tcPr>
                </a:tc>
                <a:tc>
                  <a:txBody>
                    <a:bodyPr/>
                    <a:lstStyle/>
                    <a:p>
                      <a:pPr algn="l" fontAlgn="b"/>
                      <a:endParaRPr lang="mk-MK" sz="800" b="0" i="0" u="none" strike="noStrike" dirty="0">
                        <a:solidFill>
                          <a:srgbClr val="000000"/>
                        </a:solidFill>
                        <a:latin typeface="Calibri"/>
                      </a:endParaRPr>
                    </a:p>
                  </a:txBody>
                  <a:tcPr marL="6959" marR="6959" marT="6959" marB="0" anchor="b">
                    <a:lnL>
                      <a:noFill/>
                    </a:lnL>
                    <a:lnR>
                      <a:noFill/>
                    </a:lnR>
                    <a:lnT>
                      <a:noFill/>
                    </a:lnT>
                    <a:lnB>
                      <a:noFill/>
                    </a:lnB>
                  </a:tcPr>
                </a:tc>
                <a:tc>
                  <a:txBody>
                    <a:bodyPr/>
                    <a:lstStyle/>
                    <a:p>
                      <a:pPr algn="l" fontAlgn="b"/>
                      <a:endParaRPr lang="mk-MK" sz="800" b="0" i="0" u="none" strike="noStrike" dirty="0">
                        <a:solidFill>
                          <a:srgbClr val="000000"/>
                        </a:solidFill>
                        <a:latin typeface="Calibri"/>
                      </a:endParaRPr>
                    </a:p>
                  </a:txBody>
                  <a:tcPr marL="6959" marR="6959" marT="6959" marB="0" anchor="b">
                    <a:lnL>
                      <a:noFill/>
                    </a:lnL>
                    <a:lnR>
                      <a:noFill/>
                    </a:lnR>
                    <a:lnT>
                      <a:noFill/>
                    </a:lnT>
                    <a:lnB>
                      <a:noFill/>
                    </a:lnB>
                  </a:tcPr>
                </a:tc>
                <a:tc>
                  <a:txBody>
                    <a:bodyPr/>
                    <a:lstStyle/>
                    <a:p>
                      <a:pPr algn="l" fontAlgn="b"/>
                      <a:endParaRPr lang="mk-MK" sz="800" b="0" i="0" u="none" strike="noStrike" dirty="0">
                        <a:solidFill>
                          <a:srgbClr val="000000"/>
                        </a:solidFill>
                        <a:latin typeface="Calibri"/>
                      </a:endParaRPr>
                    </a:p>
                  </a:txBody>
                  <a:tcPr marL="6959" marR="6959" marT="6959" marB="0" anchor="b">
                    <a:lnL>
                      <a:noFill/>
                    </a:lnL>
                    <a:lnR>
                      <a:noFill/>
                    </a:lnR>
                    <a:lnT>
                      <a:noFill/>
                    </a:lnT>
                    <a:lnB>
                      <a:noFill/>
                    </a:lnB>
                  </a:tcPr>
                </a:tc>
                <a:tc>
                  <a:txBody>
                    <a:bodyPr/>
                    <a:lstStyle/>
                    <a:p>
                      <a:pPr algn="l" fontAlgn="b"/>
                      <a:endParaRPr lang="mk-MK" sz="800" b="0" i="0" u="none" strike="noStrike">
                        <a:solidFill>
                          <a:srgbClr val="000000"/>
                        </a:solidFill>
                        <a:latin typeface="Calibri"/>
                      </a:endParaRPr>
                    </a:p>
                  </a:txBody>
                  <a:tcPr marL="6959" marR="6959" marT="6959" marB="0" anchor="b">
                    <a:lnL>
                      <a:noFill/>
                    </a:lnL>
                    <a:lnR>
                      <a:noFill/>
                    </a:lnR>
                    <a:lnT>
                      <a:noFill/>
                    </a:lnT>
                    <a:lnB>
                      <a:noFill/>
                    </a:lnB>
                  </a:tcPr>
                </a:tc>
                <a:tc>
                  <a:txBody>
                    <a:bodyPr/>
                    <a:lstStyle/>
                    <a:p>
                      <a:pPr algn="l" fontAlgn="b"/>
                      <a:endParaRPr lang="mk-MK" sz="800" b="0" i="0" u="none" strike="noStrike">
                        <a:solidFill>
                          <a:srgbClr val="000000"/>
                        </a:solidFill>
                        <a:latin typeface="Calibri"/>
                      </a:endParaRPr>
                    </a:p>
                  </a:txBody>
                  <a:tcPr marL="6959" marR="6959" marT="6959" marB="0" anchor="b">
                    <a:lnL>
                      <a:noFill/>
                    </a:lnL>
                    <a:lnR>
                      <a:noFill/>
                    </a:lnR>
                    <a:lnT>
                      <a:noFill/>
                    </a:lnT>
                    <a:lnB>
                      <a:noFill/>
                    </a:lnB>
                  </a:tcPr>
                </a:tc>
              </a:tr>
              <a:tr h="279285">
                <a:tc gridSpan="10">
                  <a:txBody>
                    <a:bodyPr/>
                    <a:lstStyle/>
                    <a:p>
                      <a:pPr algn="ctr" fontAlgn="ctr"/>
                      <a:r>
                        <a:rPr lang="ru-RU" sz="800" b="0" i="0" u="none" strike="noStrike" dirty="0">
                          <a:solidFill>
                            <a:srgbClr val="FFFF00"/>
                          </a:solidFill>
                          <a:latin typeface="Calibri"/>
                        </a:rPr>
                        <a:t>За периодот од 01.01.2010 до31.12.2010</a:t>
                      </a:r>
                    </a:p>
                  </a:txBody>
                  <a:tcPr marL="6959" marR="6959" marT="6959" marB="0" anchor="ctr">
                    <a:lnL>
                      <a:noFill/>
                    </a:lnL>
                    <a:lnR>
                      <a:noFill/>
                    </a:lnR>
                    <a:lnT>
                      <a:noFill/>
                    </a:lnT>
                    <a:lnB>
                      <a:noFill/>
                    </a:lnB>
                    <a:solidFill>
                      <a:srgbClr val="F51C0B"/>
                    </a:solidFill>
                  </a:tcPr>
                </a:tc>
                <a:tc hMerge="1">
                  <a:txBody>
                    <a:bodyPr/>
                    <a:lstStyle/>
                    <a:p>
                      <a:endParaRPr lang="mk-MK"/>
                    </a:p>
                  </a:txBody>
                  <a:tcPr/>
                </a:tc>
                <a:tc hMerge="1">
                  <a:txBody>
                    <a:bodyPr/>
                    <a:lstStyle/>
                    <a:p>
                      <a:endParaRPr lang="mk-MK"/>
                    </a:p>
                  </a:txBody>
                  <a:tcPr/>
                </a:tc>
                <a:tc hMerge="1">
                  <a:txBody>
                    <a:bodyPr/>
                    <a:lstStyle/>
                    <a:p>
                      <a:endParaRPr lang="mk-MK"/>
                    </a:p>
                  </a:txBody>
                  <a:tcPr/>
                </a:tc>
                <a:tc hMerge="1">
                  <a:txBody>
                    <a:bodyPr/>
                    <a:lstStyle/>
                    <a:p>
                      <a:endParaRPr lang="mk-MK"/>
                    </a:p>
                  </a:txBody>
                  <a:tcPr/>
                </a:tc>
                <a:tc hMerge="1">
                  <a:txBody>
                    <a:bodyPr/>
                    <a:lstStyle/>
                    <a:p>
                      <a:endParaRPr lang="mk-MK"/>
                    </a:p>
                  </a:txBody>
                  <a:tcPr/>
                </a:tc>
                <a:tc hMerge="1">
                  <a:txBody>
                    <a:bodyPr/>
                    <a:lstStyle/>
                    <a:p>
                      <a:endParaRPr lang="mk-MK"/>
                    </a:p>
                  </a:txBody>
                  <a:tcPr/>
                </a:tc>
                <a:tc hMerge="1">
                  <a:txBody>
                    <a:bodyPr/>
                    <a:lstStyle/>
                    <a:p>
                      <a:endParaRPr lang="mk-MK"/>
                    </a:p>
                  </a:txBody>
                  <a:tcPr/>
                </a:tc>
                <a:tc hMerge="1">
                  <a:txBody>
                    <a:bodyPr/>
                    <a:lstStyle/>
                    <a:p>
                      <a:endParaRPr lang="mk-MK"/>
                    </a:p>
                  </a:txBody>
                  <a:tcPr/>
                </a:tc>
                <a:tc hMerge="1">
                  <a:txBody>
                    <a:bodyPr/>
                    <a:lstStyle/>
                    <a:p>
                      <a:endParaRPr lang="mk-MK"/>
                    </a:p>
                  </a:txBody>
                  <a:tcPr/>
                </a:tc>
              </a:tr>
              <a:tr h="558572">
                <a:tc>
                  <a:txBody>
                    <a:bodyPr/>
                    <a:lstStyle/>
                    <a:p>
                      <a:pPr algn="ctr" fontAlgn="ctr"/>
                      <a:r>
                        <a:rPr lang="mk-MK" sz="800" b="0" i="0" u="none" strike="noStrike">
                          <a:solidFill>
                            <a:srgbClr val="0D0D0D"/>
                          </a:solidFill>
                          <a:latin typeface="Calibri"/>
                        </a:rPr>
                        <a:t>Лекар</a:t>
                      </a:r>
                    </a:p>
                  </a:txBody>
                  <a:tcPr marL="6959" marR="6959" marT="6959" marB="0" anchor="ctr">
                    <a:lnL>
                      <a:noFill/>
                    </a:lnL>
                    <a:lnR>
                      <a:noFill/>
                    </a:lnR>
                    <a:lnT>
                      <a:noFill/>
                    </a:lnT>
                    <a:lnB>
                      <a:noFill/>
                    </a:lnB>
                    <a:solidFill>
                      <a:srgbClr val="F46262"/>
                    </a:solidFill>
                  </a:tcPr>
                </a:tc>
                <a:tc>
                  <a:txBody>
                    <a:bodyPr/>
                    <a:lstStyle/>
                    <a:p>
                      <a:pPr algn="ctr" fontAlgn="ctr"/>
                      <a:r>
                        <a:rPr lang="mk-MK" sz="800" b="0" i="0" u="none" strike="noStrike">
                          <a:solidFill>
                            <a:srgbClr val="0D0D0D"/>
                          </a:solidFill>
                          <a:latin typeface="Calibri"/>
                        </a:rPr>
                        <a:t>Број амбуланта</a:t>
                      </a:r>
                    </a:p>
                  </a:txBody>
                  <a:tcPr marL="6959" marR="6959" marT="6959" marB="0" anchor="ctr">
                    <a:lnL>
                      <a:noFill/>
                    </a:lnL>
                    <a:lnR>
                      <a:noFill/>
                    </a:lnR>
                    <a:lnT>
                      <a:noFill/>
                    </a:lnT>
                    <a:lnB>
                      <a:noFill/>
                    </a:lnB>
                    <a:solidFill>
                      <a:srgbClr val="F46262"/>
                    </a:solidFill>
                  </a:tcPr>
                </a:tc>
                <a:tc>
                  <a:txBody>
                    <a:bodyPr/>
                    <a:lstStyle/>
                    <a:p>
                      <a:pPr algn="ctr" fontAlgn="ctr"/>
                      <a:r>
                        <a:rPr lang="mk-MK" sz="800" b="0" i="0" u="none" strike="noStrike">
                          <a:solidFill>
                            <a:srgbClr val="0D0D0D"/>
                          </a:solidFill>
                          <a:latin typeface="Calibri"/>
                        </a:rPr>
                        <a:t>Износ амбуланта</a:t>
                      </a:r>
                    </a:p>
                  </a:txBody>
                  <a:tcPr marL="6959" marR="6959" marT="6959" marB="0" anchor="ctr">
                    <a:lnL>
                      <a:noFill/>
                    </a:lnL>
                    <a:lnR>
                      <a:noFill/>
                    </a:lnR>
                    <a:lnT>
                      <a:noFill/>
                    </a:lnT>
                    <a:lnB>
                      <a:noFill/>
                    </a:lnB>
                    <a:solidFill>
                      <a:srgbClr val="F46262"/>
                    </a:solidFill>
                  </a:tcPr>
                </a:tc>
                <a:tc>
                  <a:txBody>
                    <a:bodyPr/>
                    <a:lstStyle/>
                    <a:p>
                      <a:pPr algn="ctr" fontAlgn="ctr"/>
                      <a:r>
                        <a:rPr lang="mk-MK" sz="800" b="0" i="0" u="none" strike="noStrike">
                          <a:solidFill>
                            <a:srgbClr val="0D0D0D"/>
                          </a:solidFill>
                          <a:latin typeface="Calibri"/>
                        </a:rPr>
                        <a:t>Број сервисни услуги</a:t>
                      </a:r>
                    </a:p>
                  </a:txBody>
                  <a:tcPr marL="6959" marR="6959" marT="6959" marB="0" anchor="ctr">
                    <a:lnL>
                      <a:noFill/>
                    </a:lnL>
                    <a:lnR>
                      <a:noFill/>
                    </a:lnR>
                    <a:lnT>
                      <a:noFill/>
                    </a:lnT>
                    <a:lnB>
                      <a:noFill/>
                    </a:lnB>
                    <a:solidFill>
                      <a:srgbClr val="F46262"/>
                    </a:solidFill>
                  </a:tcPr>
                </a:tc>
                <a:tc>
                  <a:txBody>
                    <a:bodyPr/>
                    <a:lstStyle/>
                    <a:p>
                      <a:pPr algn="ctr" fontAlgn="ctr"/>
                      <a:r>
                        <a:rPr lang="mk-MK" sz="800" b="0" i="0" u="none" strike="noStrike">
                          <a:solidFill>
                            <a:srgbClr val="0D0D0D"/>
                          </a:solidFill>
                          <a:latin typeface="Calibri"/>
                        </a:rPr>
                        <a:t>Износ сервисни услуги</a:t>
                      </a:r>
                    </a:p>
                  </a:txBody>
                  <a:tcPr marL="6959" marR="6959" marT="6959" marB="0" anchor="ctr">
                    <a:lnL>
                      <a:noFill/>
                    </a:lnL>
                    <a:lnR>
                      <a:noFill/>
                    </a:lnR>
                    <a:lnT>
                      <a:noFill/>
                    </a:lnT>
                    <a:lnB>
                      <a:noFill/>
                    </a:lnB>
                    <a:solidFill>
                      <a:srgbClr val="F46262"/>
                    </a:solidFill>
                  </a:tcPr>
                </a:tc>
                <a:tc>
                  <a:txBody>
                    <a:bodyPr/>
                    <a:lstStyle/>
                    <a:p>
                      <a:pPr algn="ctr" fontAlgn="ctr"/>
                      <a:r>
                        <a:rPr lang="mk-MK" sz="800" b="0" i="0" u="none" strike="noStrike">
                          <a:solidFill>
                            <a:srgbClr val="0D0D0D"/>
                          </a:solidFill>
                          <a:latin typeface="Calibri"/>
                        </a:rPr>
                        <a:t>Износ Серв+Амб</a:t>
                      </a:r>
                    </a:p>
                  </a:txBody>
                  <a:tcPr marL="6959" marR="6959" marT="6959" marB="0" anchor="ctr">
                    <a:lnL>
                      <a:noFill/>
                    </a:lnL>
                    <a:lnR>
                      <a:noFill/>
                    </a:lnR>
                    <a:lnT>
                      <a:noFill/>
                    </a:lnT>
                    <a:lnB>
                      <a:noFill/>
                    </a:lnB>
                    <a:solidFill>
                      <a:srgbClr val="F46262"/>
                    </a:solidFill>
                  </a:tcPr>
                </a:tc>
                <a:tc>
                  <a:txBody>
                    <a:bodyPr/>
                    <a:lstStyle/>
                    <a:p>
                      <a:pPr algn="ctr" fontAlgn="ctr"/>
                      <a:r>
                        <a:rPr lang="mk-MK" sz="800" b="0" i="0" u="none" strike="noStrike">
                          <a:solidFill>
                            <a:srgbClr val="0D0D0D"/>
                          </a:solidFill>
                          <a:latin typeface="Calibri"/>
                        </a:rPr>
                        <a:t>Број болнички</a:t>
                      </a:r>
                    </a:p>
                  </a:txBody>
                  <a:tcPr marL="6959" marR="6959" marT="6959" marB="0" anchor="ctr">
                    <a:lnL>
                      <a:noFill/>
                    </a:lnL>
                    <a:lnR>
                      <a:noFill/>
                    </a:lnR>
                    <a:lnT>
                      <a:noFill/>
                    </a:lnT>
                    <a:lnB>
                      <a:noFill/>
                    </a:lnB>
                    <a:solidFill>
                      <a:srgbClr val="F46262"/>
                    </a:solidFill>
                  </a:tcPr>
                </a:tc>
                <a:tc>
                  <a:txBody>
                    <a:bodyPr/>
                    <a:lstStyle/>
                    <a:p>
                      <a:pPr algn="ctr" fontAlgn="ctr"/>
                      <a:r>
                        <a:rPr lang="mk-MK" sz="800" b="0" i="0" u="none" strike="noStrike">
                          <a:solidFill>
                            <a:srgbClr val="0D0D0D"/>
                          </a:solidFill>
                          <a:latin typeface="Calibri"/>
                        </a:rPr>
                        <a:t>Износ болнички</a:t>
                      </a:r>
                    </a:p>
                  </a:txBody>
                  <a:tcPr marL="6959" marR="6959" marT="6959" marB="0" anchor="ctr">
                    <a:lnL>
                      <a:noFill/>
                    </a:lnL>
                    <a:lnR>
                      <a:noFill/>
                    </a:lnR>
                    <a:lnT>
                      <a:noFill/>
                    </a:lnT>
                    <a:lnB>
                      <a:noFill/>
                    </a:lnB>
                    <a:solidFill>
                      <a:srgbClr val="F46262"/>
                    </a:solidFill>
                  </a:tcPr>
                </a:tc>
                <a:tc>
                  <a:txBody>
                    <a:bodyPr/>
                    <a:lstStyle/>
                    <a:p>
                      <a:pPr algn="ctr" fontAlgn="ctr"/>
                      <a:r>
                        <a:rPr lang="mk-MK" sz="800" b="0" i="0" u="none" strike="noStrike">
                          <a:solidFill>
                            <a:srgbClr val="0D0D0D"/>
                          </a:solidFill>
                          <a:latin typeface="Calibri"/>
                        </a:rPr>
                        <a:t>Износ болнички (по ДРГ)</a:t>
                      </a:r>
                    </a:p>
                  </a:txBody>
                  <a:tcPr marL="6959" marR="6959" marT="6959" marB="0" anchor="ctr">
                    <a:lnL>
                      <a:noFill/>
                    </a:lnL>
                    <a:lnR>
                      <a:noFill/>
                    </a:lnR>
                    <a:lnT>
                      <a:noFill/>
                    </a:lnT>
                    <a:lnB>
                      <a:noFill/>
                    </a:lnB>
                    <a:solidFill>
                      <a:srgbClr val="F46262"/>
                    </a:solidFill>
                  </a:tcPr>
                </a:tc>
                <a:tc>
                  <a:txBody>
                    <a:bodyPr/>
                    <a:lstStyle/>
                    <a:p>
                      <a:pPr algn="ctr" fontAlgn="ctr"/>
                      <a:r>
                        <a:rPr lang="mk-MK" sz="800" b="0" i="0" u="none" strike="noStrike">
                          <a:solidFill>
                            <a:srgbClr val="0D0D0D"/>
                          </a:solidFill>
                          <a:latin typeface="Calibri"/>
                        </a:rPr>
                        <a:t>Индекс оствареност</a:t>
                      </a:r>
                    </a:p>
                  </a:txBody>
                  <a:tcPr marL="6959" marR="6959" marT="6959" marB="0" anchor="ctr">
                    <a:lnL>
                      <a:noFill/>
                    </a:lnL>
                    <a:lnR>
                      <a:noFill/>
                    </a:lnR>
                    <a:lnT>
                      <a:noFill/>
                    </a:lnT>
                    <a:lnB>
                      <a:noFill/>
                    </a:lnB>
                    <a:solidFill>
                      <a:srgbClr val="F46262"/>
                    </a:solidFill>
                  </a:tcPr>
                </a:tc>
              </a:tr>
              <a:tr h="279285">
                <a:tc>
                  <a:txBody>
                    <a:bodyPr/>
                    <a:lstStyle/>
                    <a:p>
                      <a:pPr algn="ctr" fontAlgn="ctr"/>
                      <a:r>
                        <a:rPr lang="mk-MK" sz="800" b="0" i="0" u="none" strike="noStrike">
                          <a:solidFill>
                            <a:srgbClr val="000000"/>
                          </a:solidFill>
                          <a:latin typeface="Calibri"/>
                        </a:rPr>
                        <a:t>1</a:t>
                      </a:r>
                    </a:p>
                  </a:txBody>
                  <a:tcPr marL="6959" marR="6959" marT="6959" marB="0" anchor="ctr">
                    <a:lnL>
                      <a:noFill/>
                    </a:lnL>
                    <a:lnR>
                      <a:noFill/>
                    </a:lnR>
                    <a:lnT>
                      <a:noFill/>
                    </a:lnT>
                    <a:lnB>
                      <a:noFill/>
                    </a:lnB>
                    <a:solidFill>
                      <a:srgbClr val="FDE9D9"/>
                    </a:solidFill>
                  </a:tcPr>
                </a:tc>
                <a:tc>
                  <a:txBody>
                    <a:bodyPr/>
                    <a:lstStyle/>
                    <a:p>
                      <a:pPr algn="ctr" fontAlgn="ctr"/>
                      <a:r>
                        <a:rPr lang="mk-MK" sz="800" b="0" i="0" u="none" strike="noStrike">
                          <a:solidFill>
                            <a:srgbClr val="000000"/>
                          </a:solidFill>
                          <a:latin typeface="Calibri"/>
                        </a:rPr>
                        <a:t>710</a:t>
                      </a:r>
                    </a:p>
                  </a:txBody>
                  <a:tcPr marL="6959" marR="6959" marT="6959" marB="0" anchor="ctr">
                    <a:lnL>
                      <a:noFill/>
                    </a:lnL>
                    <a:lnR>
                      <a:noFill/>
                    </a:lnR>
                    <a:lnT>
                      <a:noFill/>
                    </a:lnT>
                    <a:lnB>
                      <a:noFill/>
                    </a:lnB>
                    <a:solidFill>
                      <a:srgbClr val="FDE9D9"/>
                    </a:solidFill>
                  </a:tcPr>
                </a:tc>
                <a:tc>
                  <a:txBody>
                    <a:bodyPr/>
                    <a:lstStyle/>
                    <a:p>
                      <a:pPr algn="r" fontAlgn="b"/>
                      <a:r>
                        <a:rPr lang="mk-MK" sz="800" b="0" i="0" u="none" strike="noStrike">
                          <a:solidFill>
                            <a:srgbClr val="000000"/>
                          </a:solidFill>
                          <a:latin typeface="Calibri"/>
                        </a:rPr>
                        <a:t>1.751.814,00</a:t>
                      </a:r>
                    </a:p>
                  </a:txBody>
                  <a:tcPr marL="6959" marR="6959" marT="6959" marB="0" anchor="b">
                    <a:lnL>
                      <a:noFill/>
                    </a:lnL>
                    <a:lnR>
                      <a:noFill/>
                    </a:lnR>
                    <a:lnT>
                      <a:noFill/>
                    </a:lnT>
                    <a:lnB>
                      <a:noFill/>
                    </a:lnB>
                    <a:solidFill>
                      <a:srgbClr val="FDE9D9"/>
                    </a:solidFill>
                  </a:tcPr>
                </a:tc>
                <a:tc>
                  <a:txBody>
                    <a:bodyPr/>
                    <a:lstStyle/>
                    <a:p>
                      <a:pPr algn="ctr" fontAlgn="ctr"/>
                      <a:r>
                        <a:rPr lang="mk-MK" sz="800" b="0" i="0" u="none" strike="noStrike">
                          <a:solidFill>
                            <a:srgbClr val="000000"/>
                          </a:solidFill>
                          <a:latin typeface="Calibri"/>
                        </a:rPr>
                        <a:t>387</a:t>
                      </a:r>
                    </a:p>
                  </a:txBody>
                  <a:tcPr marL="6959" marR="6959" marT="6959" marB="0" anchor="ctr">
                    <a:lnL>
                      <a:noFill/>
                    </a:lnL>
                    <a:lnR>
                      <a:noFill/>
                    </a:lnR>
                    <a:lnT>
                      <a:noFill/>
                    </a:lnT>
                    <a:lnB>
                      <a:noFill/>
                    </a:lnB>
                    <a:solidFill>
                      <a:srgbClr val="FDE9D9"/>
                    </a:solidFill>
                  </a:tcPr>
                </a:tc>
                <a:tc>
                  <a:txBody>
                    <a:bodyPr/>
                    <a:lstStyle/>
                    <a:p>
                      <a:pPr algn="r" fontAlgn="b"/>
                      <a:r>
                        <a:rPr lang="mk-MK" sz="800" b="0" i="0" u="none" strike="noStrike">
                          <a:solidFill>
                            <a:srgbClr val="000000"/>
                          </a:solidFill>
                          <a:latin typeface="Calibri"/>
                        </a:rPr>
                        <a:t>454.019,00</a:t>
                      </a:r>
                    </a:p>
                  </a:txBody>
                  <a:tcPr marL="6959" marR="6959" marT="6959" marB="0" anchor="b">
                    <a:lnL>
                      <a:noFill/>
                    </a:lnL>
                    <a:lnR>
                      <a:noFill/>
                    </a:lnR>
                    <a:lnT>
                      <a:noFill/>
                    </a:lnT>
                    <a:lnB>
                      <a:noFill/>
                    </a:lnB>
                    <a:solidFill>
                      <a:srgbClr val="FDE9D9"/>
                    </a:solidFill>
                  </a:tcPr>
                </a:tc>
                <a:tc>
                  <a:txBody>
                    <a:bodyPr/>
                    <a:lstStyle/>
                    <a:p>
                      <a:pPr algn="r" fontAlgn="b"/>
                      <a:r>
                        <a:rPr lang="mk-MK" sz="800" b="0" i="0" u="none" strike="noStrike">
                          <a:solidFill>
                            <a:srgbClr val="000000"/>
                          </a:solidFill>
                          <a:latin typeface="Calibri"/>
                        </a:rPr>
                        <a:t>2.205.833,00</a:t>
                      </a:r>
                    </a:p>
                  </a:txBody>
                  <a:tcPr marL="6959" marR="6959" marT="6959" marB="0" anchor="b">
                    <a:lnL>
                      <a:noFill/>
                    </a:lnL>
                    <a:lnR>
                      <a:noFill/>
                    </a:lnR>
                    <a:lnT>
                      <a:noFill/>
                    </a:lnT>
                    <a:lnB>
                      <a:noFill/>
                    </a:lnB>
                    <a:solidFill>
                      <a:srgbClr val="FDE9D9"/>
                    </a:solidFill>
                  </a:tcPr>
                </a:tc>
                <a:tc>
                  <a:txBody>
                    <a:bodyPr/>
                    <a:lstStyle/>
                    <a:p>
                      <a:pPr algn="ctr" fontAlgn="ctr"/>
                      <a:r>
                        <a:rPr lang="mk-MK" sz="800" b="0" i="0" u="none" strike="noStrike">
                          <a:solidFill>
                            <a:srgbClr val="000000"/>
                          </a:solidFill>
                          <a:latin typeface="Calibri"/>
                        </a:rPr>
                        <a:t>170</a:t>
                      </a:r>
                    </a:p>
                  </a:txBody>
                  <a:tcPr marL="6959" marR="6959" marT="6959" marB="0" anchor="ctr">
                    <a:lnL>
                      <a:noFill/>
                    </a:lnL>
                    <a:lnR>
                      <a:noFill/>
                    </a:lnR>
                    <a:lnT>
                      <a:noFill/>
                    </a:lnT>
                    <a:lnB>
                      <a:noFill/>
                    </a:lnB>
                    <a:solidFill>
                      <a:srgbClr val="FDE9D9"/>
                    </a:solidFill>
                  </a:tcPr>
                </a:tc>
                <a:tc>
                  <a:txBody>
                    <a:bodyPr/>
                    <a:lstStyle/>
                    <a:p>
                      <a:pPr algn="r" fontAlgn="b"/>
                      <a:r>
                        <a:rPr lang="mk-MK" sz="800" b="0" i="0" u="none" strike="noStrike">
                          <a:solidFill>
                            <a:srgbClr val="000000"/>
                          </a:solidFill>
                          <a:latin typeface="Calibri"/>
                        </a:rPr>
                        <a:t>3.012.644,13</a:t>
                      </a:r>
                    </a:p>
                  </a:txBody>
                  <a:tcPr marL="6959" marR="6959" marT="6959" marB="0" anchor="b">
                    <a:lnL>
                      <a:noFill/>
                    </a:lnL>
                    <a:lnR>
                      <a:noFill/>
                    </a:lnR>
                    <a:lnT>
                      <a:noFill/>
                    </a:lnT>
                    <a:lnB>
                      <a:noFill/>
                    </a:lnB>
                    <a:solidFill>
                      <a:srgbClr val="FDE9D9"/>
                    </a:solidFill>
                  </a:tcPr>
                </a:tc>
                <a:tc>
                  <a:txBody>
                    <a:bodyPr/>
                    <a:lstStyle/>
                    <a:p>
                      <a:pPr algn="r" fontAlgn="b"/>
                      <a:r>
                        <a:rPr lang="mk-MK" sz="800" b="0" i="0" u="none" strike="noStrike">
                          <a:solidFill>
                            <a:srgbClr val="000000"/>
                          </a:solidFill>
                          <a:latin typeface="Calibri"/>
                        </a:rPr>
                        <a:t>3.121.398,00</a:t>
                      </a:r>
                    </a:p>
                  </a:txBody>
                  <a:tcPr marL="6959" marR="6959" marT="6959" marB="0" anchor="b">
                    <a:lnL>
                      <a:noFill/>
                    </a:lnL>
                    <a:lnR>
                      <a:noFill/>
                    </a:lnR>
                    <a:lnT>
                      <a:noFill/>
                    </a:lnT>
                    <a:lnB>
                      <a:noFill/>
                    </a:lnB>
                    <a:solidFill>
                      <a:srgbClr val="FDE9D9"/>
                    </a:solidFill>
                  </a:tcPr>
                </a:tc>
                <a:tc>
                  <a:txBody>
                    <a:bodyPr/>
                    <a:lstStyle/>
                    <a:p>
                      <a:pPr algn="ctr" fontAlgn="ctr"/>
                      <a:r>
                        <a:rPr lang="mk-MK" sz="800" b="0" i="0" u="none" strike="noStrike">
                          <a:solidFill>
                            <a:srgbClr val="000000"/>
                          </a:solidFill>
                          <a:latin typeface="Calibri"/>
                        </a:rPr>
                        <a:t>1,04</a:t>
                      </a:r>
                    </a:p>
                  </a:txBody>
                  <a:tcPr marL="6959" marR="6959" marT="6959" marB="0" anchor="ctr">
                    <a:lnL>
                      <a:noFill/>
                    </a:lnL>
                    <a:lnR>
                      <a:noFill/>
                    </a:lnR>
                    <a:lnT>
                      <a:noFill/>
                    </a:lnT>
                    <a:lnB>
                      <a:noFill/>
                    </a:lnB>
                    <a:solidFill>
                      <a:srgbClr val="FDE9D9"/>
                    </a:solidFill>
                  </a:tcPr>
                </a:tc>
              </a:tr>
              <a:tr h="279285">
                <a:tc>
                  <a:txBody>
                    <a:bodyPr/>
                    <a:lstStyle/>
                    <a:p>
                      <a:pPr algn="ctr" fontAlgn="ctr"/>
                      <a:r>
                        <a:rPr lang="mk-MK" sz="800" b="0" i="0" u="none" strike="noStrike">
                          <a:solidFill>
                            <a:srgbClr val="000000"/>
                          </a:solidFill>
                          <a:latin typeface="Calibri"/>
                        </a:rPr>
                        <a:t>2</a:t>
                      </a:r>
                    </a:p>
                  </a:txBody>
                  <a:tcPr marL="6959" marR="6959" marT="6959" marB="0" anchor="ctr">
                    <a:lnL>
                      <a:noFill/>
                    </a:lnL>
                    <a:lnR>
                      <a:noFill/>
                    </a:lnR>
                    <a:lnT>
                      <a:noFill/>
                    </a:lnT>
                    <a:lnB>
                      <a:noFill/>
                    </a:lnB>
                    <a:solidFill>
                      <a:srgbClr val="FDE9D9"/>
                    </a:solidFill>
                  </a:tcPr>
                </a:tc>
                <a:tc>
                  <a:txBody>
                    <a:bodyPr/>
                    <a:lstStyle/>
                    <a:p>
                      <a:pPr algn="ctr" fontAlgn="ctr"/>
                      <a:r>
                        <a:rPr lang="mk-MK" sz="800" b="0" i="0" u="none" strike="noStrike">
                          <a:solidFill>
                            <a:srgbClr val="000000"/>
                          </a:solidFill>
                          <a:latin typeface="Calibri"/>
                        </a:rPr>
                        <a:t>331</a:t>
                      </a:r>
                    </a:p>
                  </a:txBody>
                  <a:tcPr marL="6959" marR="6959" marT="6959" marB="0" anchor="ctr">
                    <a:lnL>
                      <a:noFill/>
                    </a:lnL>
                    <a:lnR>
                      <a:noFill/>
                    </a:lnR>
                    <a:lnT>
                      <a:noFill/>
                    </a:lnT>
                    <a:lnB>
                      <a:noFill/>
                    </a:lnB>
                    <a:solidFill>
                      <a:srgbClr val="FDE9D9"/>
                    </a:solidFill>
                  </a:tcPr>
                </a:tc>
                <a:tc>
                  <a:txBody>
                    <a:bodyPr/>
                    <a:lstStyle/>
                    <a:p>
                      <a:pPr algn="r" fontAlgn="b"/>
                      <a:r>
                        <a:rPr lang="mk-MK" sz="800" b="0" i="0" u="none" strike="noStrike">
                          <a:solidFill>
                            <a:srgbClr val="000000"/>
                          </a:solidFill>
                          <a:latin typeface="Calibri"/>
                        </a:rPr>
                        <a:t>697.754,00</a:t>
                      </a:r>
                    </a:p>
                  </a:txBody>
                  <a:tcPr marL="6959" marR="6959" marT="6959" marB="0" anchor="b">
                    <a:lnL>
                      <a:noFill/>
                    </a:lnL>
                    <a:lnR>
                      <a:noFill/>
                    </a:lnR>
                    <a:lnT>
                      <a:noFill/>
                    </a:lnT>
                    <a:lnB>
                      <a:noFill/>
                    </a:lnB>
                    <a:solidFill>
                      <a:srgbClr val="FDE9D9"/>
                    </a:solidFill>
                  </a:tcPr>
                </a:tc>
                <a:tc>
                  <a:txBody>
                    <a:bodyPr/>
                    <a:lstStyle/>
                    <a:p>
                      <a:pPr algn="ctr" fontAlgn="ctr"/>
                      <a:r>
                        <a:rPr lang="mk-MK" sz="800" b="0" i="0" u="none" strike="noStrike">
                          <a:solidFill>
                            <a:srgbClr val="000000"/>
                          </a:solidFill>
                          <a:latin typeface="Calibri"/>
                        </a:rPr>
                        <a:t>206</a:t>
                      </a:r>
                    </a:p>
                  </a:txBody>
                  <a:tcPr marL="6959" marR="6959" marT="6959" marB="0" anchor="ctr">
                    <a:lnL>
                      <a:noFill/>
                    </a:lnL>
                    <a:lnR>
                      <a:noFill/>
                    </a:lnR>
                    <a:lnT>
                      <a:noFill/>
                    </a:lnT>
                    <a:lnB>
                      <a:noFill/>
                    </a:lnB>
                    <a:solidFill>
                      <a:srgbClr val="FDE9D9"/>
                    </a:solidFill>
                  </a:tcPr>
                </a:tc>
                <a:tc>
                  <a:txBody>
                    <a:bodyPr/>
                    <a:lstStyle/>
                    <a:p>
                      <a:pPr algn="r" fontAlgn="b"/>
                      <a:r>
                        <a:rPr lang="mk-MK" sz="800" b="0" i="0" u="none" strike="noStrike">
                          <a:solidFill>
                            <a:srgbClr val="000000"/>
                          </a:solidFill>
                          <a:latin typeface="Calibri"/>
                        </a:rPr>
                        <a:t>210.222,00</a:t>
                      </a:r>
                    </a:p>
                  </a:txBody>
                  <a:tcPr marL="6959" marR="6959" marT="6959" marB="0" anchor="b">
                    <a:lnL>
                      <a:noFill/>
                    </a:lnL>
                    <a:lnR>
                      <a:noFill/>
                    </a:lnR>
                    <a:lnT>
                      <a:noFill/>
                    </a:lnT>
                    <a:lnB>
                      <a:noFill/>
                    </a:lnB>
                    <a:solidFill>
                      <a:srgbClr val="FDE9D9"/>
                    </a:solidFill>
                  </a:tcPr>
                </a:tc>
                <a:tc>
                  <a:txBody>
                    <a:bodyPr/>
                    <a:lstStyle/>
                    <a:p>
                      <a:pPr algn="r" fontAlgn="b"/>
                      <a:r>
                        <a:rPr lang="mk-MK" sz="800" b="0" i="0" u="none" strike="noStrike">
                          <a:solidFill>
                            <a:srgbClr val="000000"/>
                          </a:solidFill>
                          <a:latin typeface="Calibri"/>
                        </a:rPr>
                        <a:t>907.976,00</a:t>
                      </a:r>
                    </a:p>
                  </a:txBody>
                  <a:tcPr marL="6959" marR="6959" marT="6959" marB="0" anchor="b">
                    <a:lnL>
                      <a:noFill/>
                    </a:lnL>
                    <a:lnR>
                      <a:noFill/>
                    </a:lnR>
                    <a:lnT>
                      <a:noFill/>
                    </a:lnT>
                    <a:lnB>
                      <a:noFill/>
                    </a:lnB>
                    <a:solidFill>
                      <a:srgbClr val="FDE9D9"/>
                    </a:solidFill>
                  </a:tcPr>
                </a:tc>
                <a:tc>
                  <a:txBody>
                    <a:bodyPr/>
                    <a:lstStyle/>
                    <a:p>
                      <a:pPr algn="ctr" fontAlgn="ctr"/>
                      <a:r>
                        <a:rPr lang="mk-MK" sz="800" b="0" i="0" u="none" strike="noStrike">
                          <a:solidFill>
                            <a:srgbClr val="000000"/>
                          </a:solidFill>
                          <a:latin typeface="Calibri"/>
                        </a:rPr>
                        <a:t>187</a:t>
                      </a:r>
                    </a:p>
                  </a:txBody>
                  <a:tcPr marL="6959" marR="6959" marT="6959" marB="0" anchor="ctr">
                    <a:lnL>
                      <a:noFill/>
                    </a:lnL>
                    <a:lnR>
                      <a:noFill/>
                    </a:lnR>
                    <a:lnT>
                      <a:noFill/>
                    </a:lnT>
                    <a:lnB>
                      <a:noFill/>
                    </a:lnB>
                    <a:solidFill>
                      <a:srgbClr val="FDE9D9"/>
                    </a:solidFill>
                  </a:tcPr>
                </a:tc>
                <a:tc>
                  <a:txBody>
                    <a:bodyPr/>
                    <a:lstStyle/>
                    <a:p>
                      <a:pPr algn="r" fontAlgn="b"/>
                      <a:r>
                        <a:rPr lang="mk-MK" sz="800" b="0" i="0" u="none" strike="noStrike">
                          <a:solidFill>
                            <a:srgbClr val="000000"/>
                          </a:solidFill>
                          <a:latin typeface="Calibri"/>
                        </a:rPr>
                        <a:t>3.367.832,22</a:t>
                      </a:r>
                    </a:p>
                  </a:txBody>
                  <a:tcPr marL="6959" marR="6959" marT="6959" marB="0" anchor="b">
                    <a:lnL>
                      <a:noFill/>
                    </a:lnL>
                    <a:lnR>
                      <a:noFill/>
                    </a:lnR>
                    <a:lnT>
                      <a:noFill/>
                    </a:lnT>
                    <a:lnB>
                      <a:noFill/>
                    </a:lnB>
                    <a:solidFill>
                      <a:srgbClr val="FDE9D9"/>
                    </a:solidFill>
                  </a:tcPr>
                </a:tc>
                <a:tc>
                  <a:txBody>
                    <a:bodyPr/>
                    <a:lstStyle/>
                    <a:p>
                      <a:pPr algn="r" fontAlgn="b"/>
                      <a:r>
                        <a:rPr lang="mk-MK" sz="800" b="0" i="0" u="none" strike="noStrike">
                          <a:solidFill>
                            <a:srgbClr val="000000"/>
                          </a:solidFill>
                          <a:latin typeface="Calibri"/>
                        </a:rPr>
                        <a:t>4.034.063,00</a:t>
                      </a:r>
                    </a:p>
                  </a:txBody>
                  <a:tcPr marL="6959" marR="6959" marT="6959" marB="0" anchor="b">
                    <a:lnL>
                      <a:noFill/>
                    </a:lnL>
                    <a:lnR>
                      <a:noFill/>
                    </a:lnR>
                    <a:lnT>
                      <a:noFill/>
                    </a:lnT>
                    <a:lnB>
                      <a:noFill/>
                    </a:lnB>
                    <a:solidFill>
                      <a:srgbClr val="FDE9D9"/>
                    </a:solidFill>
                  </a:tcPr>
                </a:tc>
                <a:tc>
                  <a:txBody>
                    <a:bodyPr/>
                    <a:lstStyle/>
                    <a:p>
                      <a:pPr algn="ctr" fontAlgn="ctr"/>
                      <a:r>
                        <a:rPr lang="mk-MK" sz="800" b="0" i="0" u="none" strike="noStrike">
                          <a:solidFill>
                            <a:srgbClr val="000000"/>
                          </a:solidFill>
                          <a:latin typeface="Calibri"/>
                        </a:rPr>
                        <a:t>1,2</a:t>
                      </a:r>
                    </a:p>
                  </a:txBody>
                  <a:tcPr marL="6959" marR="6959" marT="6959" marB="0" anchor="ctr">
                    <a:lnL>
                      <a:noFill/>
                    </a:lnL>
                    <a:lnR>
                      <a:noFill/>
                    </a:lnR>
                    <a:lnT>
                      <a:noFill/>
                    </a:lnT>
                    <a:lnB>
                      <a:noFill/>
                    </a:lnB>
                    <a:solidFill>
                      <a:srgbClr val="FDE9D9"/>
                    </a:solidFill>
                  </a:tcPr>
                </a:tc>
              </a:tr>
              <a:tr h="279285">
                <a:tc>
                  <a:txBody>
                    <a:bodyPr/>
                    <a:lstStyle/>
                    <a:p>
                      <a:pPr algn="ctr" fontAlgn="ctr"/>
                      <a:r>
                        <a:rPr lang="mk-MK" sz="800" b="0" i="0" u="none" strike="noStrike">
                          <a:solidFill>
                            <a:srgbClr val="000000"/>
                          </a:solidFill>
                          <a:latin typeface="Calibri"/>
                        </a:rPr>
                        <a:t>3</a:t>
                      </a:r>
                    </a:p>
                  </a:txBody>
                  <a:tcPr marL="6959" marR="6959" marT="6959" marB="0" anchor="ctr">
                    <a:lnL>
                      <a:noFill/>
                    </a:lnL>
                    <a:lnR>
                      <a:noFill/>
                    </a:lnR>
                    <a:lnT>
                      <a:noFill/>
                    </a:lnT>
                    <a:lnB>
                      <a:noFill/>
                    </a:lnB>
                    <a:solidFill>
                      <a:srgbClr val="FDE9D9"/>
                    </a:solidFill>
                  </a:tcPr>
                </a:tc>
                <a:tc>
                  <a:txBody>
                    <a:bodyPr/>
                    <a:lstStyle/>
                    <a:p>
                      <a:pPr algn="ctr" fontAlgn="ctr"/>
                      <a:r>
                        <a:rPr lang="mk-MK" sz="800" b="0" i="0" u="none" strike="noStrike">
                          <a:solidFill>
                            <a:srgbClr val="000000"/>
                          </a:solidFill>
                          <a:latin typeface="Calibri"/>
                        </a:rPr>
                        <a:t>1239</a:t>
                      </a:r>
                    </a:p>
                  </a:txBody>
                  <a:tcPr marL="6959" marR="6959" marT="6959" marB="0" anchor="ctr">
                    <a:lnL>
                      <a:noFill/>
                    </a:lnL>
                    <a:lnR>
                      <a:noFill/>
                    </a:lnR>
                    <a:lnT>
                      <a:noFill/>
                    </a:lnT>
                    <a:lnB>
                      <a:noFill/>
                    </a:lnB>
                    <a:solidFill>
                      <a:srgbClr val="FDE9D9"/>
                    </a:solidFill>
                  </a:tcPr>
                </a:tc>
                <a:tc>
                  <a:txBody>
                    <a:bodyPr/>
                    <a:lstStyle/>
                    <a:p>
                      <a:pPr algn="r" fontAlgn="b"/>
                      <a:r>
                        <a:rPr lang="mk-MK" sz="800" b="0" i="0" u="none" strike="noStrike">
                          <a:solidFill>
                            <a:srgbClr val="000000"/>
                          </a:solidFill>
                          <a:latin typeface="Calibri"/>
                        </a:rPr>
                        <a:t>2.648.435,00</a:t>
                      </a:r>
                    </a:p>
                  </a:txBody>
                  <a:tcPr marL="6959" marR="6959" marT="6959" marB="0" anchor="b">
                    <a:lnL>
                      <a:noFill/>
                    </a:lnL>
                    <a:lnR>
                      <a:noFill/>
                    </a:lnR>
                    <a:lnT>
                      <a:noFill/>
                    </a:lnT>
                    <a:lnB>
                      <a:noFill/>
                    </a:lnB>
                    <a:solidFill>
                      <a:srgbClr val="FDE9D9"/>
                    </a:solidFill>
                  </a:tcPr>
                </a:tc>
                <a:tc>
                  <a:txBody>
                    <a:bodyPr/>
                    <a:lstStyle/>
                    <a:p>
                      <a:pPr algn="ctr" fontAlgn="ctr"/>
                      <a:r>
                        <a:rPr lang="mk-MK" sz="800" b="0" i="0" u="none" strike="noStrike">
                          <a:solidFill>
                            <a:srgbClr val="000000"/>
                          </a:solidFill>
                          <a:latin typeface="Calibri"/>
                        </a:rPr>
                        <a:t>668</a:t>
                      </a:r>
                    </a:p>
                  </a:txBody>
                  <a:tcPr marL="6959" marR="6959" marT="6959" marB="0" anchor="ctr">
                    <a:lnL>
                      <a:noFill/>
                    </a:lnL>
                    <a:lnR>
                      <a:noFill/>
                    </a:lnR>
                    <a:lnT>
                      <a:noFill/>
                    </a:lnT>
                    <a:lnB>
                      <a:noFill/>
                    </a:lnB>
                    <a:solidFill>
                      <a:srgbClr val="FDE9D9"/>
                    </a:solidFill>
                  </a:tcPr>
                </a:tc>
                <a:tc>
                  <a:txBody>
                    <a:bodyPr/>
                    <a:lstStyle/>
                    <a:p>
                      <a:pPr algn="r" fontAlgn="b"/>
                      <a:r>
                        <a:rPr lang="mk-MK" sz="800" b="0" i="0" u="none" strike="noStrike">
                          <a:solidFill>
                            <a:srgbClr val="000000"/>
                          </a:solidFill>
                          <a:latin typeface="Calibri"/>
                        </a:rPr>
                        <a:t>722.022,00</a:t>
                      </a:r>
                    </a:p>
                  </a:txBody>
                  <a:tcPr marL="6959" marR="6959" marT="6959" marB="0" anchor="b">
                    <a:lnL>
                      <a:noFill/>
                    </a:lnL>
                    <a:lnR>
                      <a:noFill/>
                    </a:lnR>
                    <a:lnT>
                      <a:noFill/>
                    </a:lnT>
                    <a:lnB>
                      <a:noFill/>
                    </a:lnB>
                    <a:solidFill>
                      <a:srgbClr val="FDE9D9"/>
                    </a:solidFill>
                  </a:tcPr>
                </a:tc>
                <a:tc>
                  <a:txBody>
                    <a:bodyPr/>
                    <a:lstStyle/>
                    <a:p>
                      <a:pPr algn="r" fontAlgn="b"/>
                      <a:r>
                        <a:rPr lang="mk-MK" sz="800" b="0" i="0" u="none" strike="noStrike">
                          <a:solidFill>
                            <a:srgbClr val="000000"/>
                          </a:solidFill>
                          <a:latin typeface="Calibri"/>
                        </a:rPr>
                        <a:t>3.370.457,00</a:t>
                      </a:r>
                    </a:p>
                  </a:txBody>
                  <a:tcPr marL="6959" marR="6959" marT="6959" marB="0" anchor="b">
                    <a:lnL>
                      <a:noFill/>
                    </a:lnL>
                    <a:lnR>
                      <a:noFill/>
                    </a:lnR>
                    <a:lnT>
                      <a:noFill/>
                    </a:lnT>
                    <a:lnB>
                      <a:noFill/>
                    </a:lnB>
                    <a:solidFill>
                      <a:srgbClr val="FDE9D9"/>
                    </a:solidFill>
                  </a:tcPr>
                </a:tc>
                <a:tc>
                  <a:txBody>
                    <a:bodyPr/>
                    <a:lstStyle/>
                    <a:p>
                      <a:pPr algn="ctr" fontAlgn="ctr"/>
                      <a:r>
                        <a:rPr lang="mk-MK" sz="800" b="0" i="0" u="none" strike="noStrike">
                          <a:solidFill>
                            <a:srgbClr val="000000"/>
                          </a:solidFill>
                          <a:latin typeface="Calibri"/>
                        </a:rPr>
                        <a:t>297</a:t>
                      </a:r>
                    </a:p>
                  </a:txBody>
                  <a:tcPr marL="6959" marR="6959" marT="6959" marB="0" anchor="ctr">
                    <a:lnL>
                      <a:noFill/>
                    </a:lnL>
                    <a:lnR>
                      <a:noFill/>
                    </a:lnR>
                    <a:lnT>
                      <a:noFill/>
                    </a:lnT>
                    <a:lnB>
                      <a:noFill/>
                    </a:lnB>
                    <a:solidFill>
                      <a:srgbClr val="FDE9D9"/>
                    </a:solidFill>
                  </a:tcPr>
                </a:tc>
                <a:tc>
                  <a:txBody>
                    <a:bodyPr/>
                    <a:lstStyle/>
                    <a:p>
                      <a:pPr algn="r" fontAlgn="b"/>
                      <a:r>
                        <a:rPr lang="mk-MK" sz="800" b="0" i="0" u="none" strike="noStrike">
                          <a:solidFill>
                            <a:srgbClr val="000000"/>
                          </a:solidFill>
                          <a:latin typeface="Calibri"/>
                        </a:rPr>
                        <a:t>5.284.567,65</a:t>
                      </a:r>
                    </a:p>
                  </a:txBody>
                  <a:tcPr marL="6959" marR="6959" marT="6959" marB="0" anchor="b">
                    <a:lnL>
                      <a:noFill/>
                    </a:lnL>
                    <a:lnR>
                      <a:noFill/>
                    </a:lnR>
                    <a:lnT>
                      <a:noFill/>
                    </a:lnT>
                    <a:lnB>
                      <a:noFill/>
                    </a:lnB>
                    <a:solidFill>
                      <a:srgbClr val="FDE9D9"/>
                    </a:solidFill>
                  </a:tcPr>
                </a:tc>
                <a:tc>
                  <a:txBody>
                    <a:bodyPr/>
                    <a:lstStyle/>
                    <a:p>
                      <a:pPr algn="r" fontAlgn="b"/>
                      <a:r>
                        <a:rPr lang="mk-MK" sz="800" b="0" i="0" u="none" strike="noStrike">
                          <a:solidFill>
                            <a:srgbClr val="000000"/>
                          </a:solidFill>
                          <a:latin typeface="Calibri"/>
                        </a:rPr>
                        <a:t>6.253.966,00</a:t>
                      </a:r>
                    </a:p>
                  </a:txBody>
                  <a:tcPr marL="6959" marR="6959" marT="6959" marB="0" anchor="b">
                    <a:lnL>
                      <a:noFill/>
                    </a:lnL>
                    <a:lnR>
                      <a:noFill/>
                    </a:lnR>
                    <a:lnT>
                      <a:noFill/>
                    </a:lnT>
                    <a:lnB>
                      <a:noFill/>
                    </a:lnB>
                    <a:solidFill>
                      <a:srgbClr val="FDE9D9"/>
                    </a:solidFill>
                  </a:tcPr>
                </a:tc>
                <a:tc>
                  <a:txBody>
                    <a:bodyPr/>
                    <a:lstStyle/>
                    <a:p>
                      <a:pPr algn="ctr" fontAlgn="ctr"/>
                      <a:r>
                        <a:rPr lang="mk-MK" sz="800" b="0" i="0" u="none" strike="noStrike">
                          <a:solidFill>
                            <a:srgbClr val="000000"/>
                          </a:solidFill>
                          <a:latin typeface="Calibri"/>
                        </a:rPr>
                        <a:t>1,18</a:t>
                      </a:r>
                    </a:p>
                  </a:txBody>
                  <a:tcPr marL="6959" marR="6959" marT="6959" marB="0" anchor="ctr">
                    <a:lnL>
                      <a:noFill/>
                    </a:lnL>
                    <a:lnR>
                      <a:noFill/>
                    </a:lnR>
                    <a:lnT>
                      <a:noFill/>
                    </a:lnT>
                    <a:lnB>
                      <a:noFill/>
                    </a:lnB>
                    <a:solidFill>
                      <a:srgbClr val="FDE9D9"/>
                    </a:solidFill>
                  </a:tcPr>
                </a:tc>
              </a:tr>
              <a:tr h="279285">
                <a:tc>
                  <a:txBody>
                    <a:bodyPr/>
                    <a:lstStyle/>
                    <a:p>
                      <a:pPr algn="ctr" fontAlgn="ctr"/>
                      <a:r>
                        <a:rPr lang="mk-MK" sz="800" b="0" i="0" u="none" strike="noStrike">
                          <a:solidFill>
                            <a:srgbClr val="000000"/>
                          </a:solidFill>
                          <a:latin typeface="Calibri"/>
                        </a:rPr>
                        <a:t>4</a:t>
                      </a:r>
                    </a:p>
                  </a:txBody>
                  <a:tcPr marL="6959" marR="6959" marT="6959" marB="0" anchor="ctr">
                    <a:lnL>
                      <a:noFill/>
                    </a:lnL>
                    <a:lnR>
                      <a:noFill/>
                    </a:lnR>
                    <a:lnT>
                      <a:noFill/>
                    </a:lnT>
                    <a:lnB>
                      <a:noFill/>
                    </a:lnB>
                    <a:solidFill>
                      <a:srgbClr val="FDE9D9"/>
                    </a:solidFill>
                  </a:tcPr>
                </a:tc>
                <a:tc>
                  <a:txBody>
                    <a:bodyPr/>
                    <a:lstStyle/>
                    <a:p>
                      <a:pPr algn="ctr" fontAlgn="ctr"/>
                      <a:r>
                        <a:rPr lang="mk-MK" sz="800" b="0" i="0" u="none" strike="noStrike">
                          <a:solidFill>
                            <a:srgbClr val="000000"/>
                          </a:solidFill>
                          <a:latin typeface="Calibri"/>
                        </a:rPr>
                        <a:t>938</a:t>
                      </a:r>
                    </a:p>
                  </a:txBody>
                  <a:tcPr marL="6959" marR="6959" marT="6959" marB="0" anchor="ctr">
                    <a:lnL>
                      <a:noFill/>
                    </a:lnL>
                    <a:lnR>
                      <a:noFill/>
                    </a:lnR>
                    <a:lnT>
                      <a:noFill/>
                    </a:lnT>
                    <a:lnB>
                      <a:noFill/>
                    </a:lnB>
                    <a:solidFill>
                      <a:srgbClr val="FDE9D9"/>
                    </a:solidFill>
                  </a:tcPr>
                </a:tc>
                <a:tc>
                  <a:txBody>
                    <a:bodyPr/>
                    <a:lstStyle/>
                    <a:p>
                      <a:pPr algn="r" fontAlgn="b"/>
                      <a:r>
                        <a:rPr lang="mk-MK" sz="800" b="0" i="0" u="none" strike="noStrike">
                          <a:solidFill>
                            <a:srgbClr val="000000"/>
                          </a:solidFill>
                          <a:latin typeface="Calibri"/>
                        </a:rPr>
                        <a:t>1.762.282,00</a:t>
                      </a:r>
                    </a:p>
                  </a:txBody>
                  <a:tcPr marL="6959" marR="6959" marT="6959" marB="0" anchor="b">
                    <a:lnL>
                      <a:noFill/>
                    </a:lnL>
                    <a:lnR>
                      <a:noFill/>
                    </a:lnR>
                    <a:lnT>
                      <a:noFill/>
                    </a:lnT>
                    <a:lnB>
                      <a:noFill/>
                    </a:lnB>
                    <a:solidFill>
                      <a:srgbClr val="FDE9D9"/>
                    </a:solidFill>
                  </a:tcPr>
                </a:tc>
                <a:tc>
                  <a:txBody>
                    <a:bodyPr/>
                    <a:lstStyle/>
                    <a:p>
                      <a:pPr algn="ctr" fontAlgn="ctr"/>
                      <a:r>
                        <a:rPr lang="mk-MK" sz="800" b="0" i="0" u="none" strike="noStrike">
                          <a:solidFill>
                            <a:srgbClr val="000000"/>
                          </a:solidFill>
                          <a:latin typeface="Calibri"/>
                        </a:rPr>
                        <a:t>542</a:t>
                      </a:r>
                    </a:p>
                  </a:txBody>
                  <a:tcPr marL="6959" marR="6959" marT="6959" marB="0" anchor="ctr">
                    <a:lnL>
                      <a:noFill/>
                    </a:lnL>
                    <a:lnR>
                      <a:noFill/>
                    </a:lnR>
                    <a:lnT>
                      <a:noFill/>
                    </a:lnT>
                    <a:lnB>
                      <a:noFill/>
                    </a:lnB>
                    <a:solidFill>
                      <a:srgbClr val="FDE9D9"/>
                    </a:solidFill>
                  </a:tcPr>
                </a:tc>
                <a:tc>
                  <a:txBody>
                    <a:bodyPr/>
                    <a:lstStyle/>
                    <a:p>
                      <a:pPr algn="r" fontAlgn="b"/>
                      <a:r>
                        <a:rPr lang="mk-MK" sz="800" b="0" i="0" u="none" strike="noStrike">
                          <a:solidFill>
                            <a:srgbClr val="000000"/>
                          </a:solidFill>
                          <a:latin typeface="Calibri"/>
                        </a:rPr>
                        <a:t>603.549,00</a:t>
                      </a:r>
                    </a:p>
                  </a:txBody>
                  <a:tcPr marL="6959" marR="6959" marT="6959" marB="0" anchor="b">
                    <a:lnL>
                      <a:noFill/>
                    </a:lnL>
                    <a:lnR>
                      <a:noFill/>
                    </a:lnR>
                    <a:lnT>
                      <a:noFill/>
                    </a:lnT>
                    <a:lnB>
                      <a:noFill/>
                    </a:lnB>
                    <a:solidFill>
                      <a:srgbClr val="FDE9D9"/>
                    </a:solidFill>
                  </a:tcPr>
                </a:tc>
                <a:tc>
                  <a:txBody>
                    <a:bodyPr/>
                    <a:lstStyle/>
                    <a:p>
                      <a:pPr algn="r" fontAlgn="b"/>
                      <a:r>
                        <a:rPr lang="mk-MK" sz="800" b="0" i="0" u="none" strike="noStrike">
                          <a:solidFill>
                            <a:srgbClr val="000000"/>
                          </a:solidFill>
                          <a:latin typeface="Calibri"/>
                        </a:rPr>
                        <a:t>2.365.831,00</a:t>
                      </a:r>
                    </a:p>
                  </a:txBody>
                  <a:tcPr marL="6959" marR="6959" marT="6959" marB="0" anchor="b">
                    <a:lnL>
                      <a:noFill/>
                    </a:lnL>
                    <a:lnR>
                      <a:noFill/>
                    </a:lnR>
                    <a:lnT>
                      <a:noFill/>
                    </a:lnT>
                    <a:lnB>
                      <a:noFill/>
                    </a:lnB>
                    <a:solidFill>
                      <a:srgbClr val="FDE9D9"/>
                    </a:solidFill>
                  </a:tcPr>
                </a:tc>
                <a:tc>
                  <a:txBody>
                    <a:bodyPr/>
                    <a:lstStyle/>
                    <a:p>
                      <a:pPr algn="ctr" fontAlgn="ctr"/>
                      <a:r>
                        <a:rPr lang="mk-MK" sz="800" b="0" i="0" u="none" strike="noStrike">
                          <a:solidFill>
                            <a:srgbClr val="000000"/>
                          </a:solidFill>
                          <a:latin typeface="Calibri"/>
                        </a:rPr>
                        <a:t>285</a:t>
                      </a:r>
                    </a:p>
                  </a:txBody>
                  <a:tcPr marL="6959" marR="6959" marT="6959" marB="0" anchor="ctr">
                    <a:lnL>
                      <a:noFill/>
                    </a:lnL>
                    <a:lnR>
                      <a:noFill/>
                    </a:lnR>
                    <a:lnT>
                      <a:noFill/>
                    </a:lnT>
                    <a:lnB>
                      <a:noFill/>
                    </a:lnB>
                    <a:solidFill>
                      <a:srgbClr val="FDE9D9"/>
                    </a:solidFill>
                  </a:tcPr>
                </a:tc>
                <a:tc>
                  <a:txBody>
                    <a:bodyPr/>
                    <a:lstStyle/>
                    <a:p>
                      <a:pPr algn="r" fontAlgn="b"/>
                      <a:r>
                        <a:rPr lang="mk-MK" sz="800" b="0" i="0" u="none" strike="noStrike">
                          <a:solidFill>
                            <a:srgbClr val="000000"/>
                          </a:solidFill>
                          <a:latin typeface="Calibri"/>
                        </a:rPr>
                        <a:t>5.110.557,31</a:t>
                      </a:r>
                    </a:p>
                  </a:txBody>
                  <a:tcPr marL="6959" marR="6959" marT="6959" marB="0" anchor="b">
                    <a:lnL>
                      <a:noFill/>
                    </a:lnL>
                    <a:lnR>
                      <a:noFill/>
                    </a:lnR>
                    <a:lnT>
                      <a:noFill/>
                    </a:lnT>
                    <a:lnB>
                      <a:noFill/>
                    </a:lnB>
                    <a:solidFill>
                      <a:srgbClr val="FDE9D9"/>
                    </a:solidFill>
                  </a:tcPr>
                </a:tc>
                <a:tc>
                  <a:txBody>
                    <a:bodyPr/>
                    <a:lstStyle/>
                    <a:p>
                      <a:pPr algn="r" fontAlgn="b"/>
                      <a:r>
                        <a:rPr lang="mk-MK" sz="800" b="0" i="0" u="none" strike="noStrike">
                          <a:solidFill>
                            <a:srgbClr val="000000"/>
                          </a:solidFill>
                          <a:latin typeface="Calibri"/>
                        </a:rPr>
                        <a:t>5.972.092,00</a:t>
                      </a:r>
                    </a:p>
                  </a:txBody>
                  <a:tcPr marL="6959" marR="6959" marT="6959" marB="0" anchor="b">
                    <a:lnL>
                      <a:noFill/>
                    </a:lnL>
                    <a:lnR>
                      <a:noFill/>
                    </a:lnR>
                    <a:lnT>
                      <a:noFill/>
                    </a:lnT>
                    <a:lnB>
                      <a:noFill/>
                    </a:lnB>
                    <a:solidFill>
                      <a:srgbClr val="FDE9D9"/>
                    </a:solidFill>
                  </a:tcPr>
                </a:tc>
                <a:tc>
                  <a:txBody>
                    <a:bodyPr/>
                    <a:lstStyle/>
                    <a:p>
                      <a:pPr algn="ctr" fontAlgn="ctr"/>
                      <a:r>
                        <a:rPr lang="mk-MK" sz="800" b="0" i="0" u="none" strike="noStrike">
                          <a:solidFill>
                            <a:srgbClr val="000000"/>
                          </a:solidFill>
                          <a:latin typeface="Calibri"/>
                        </a:rPr>
                        <a:t>1,17</a:t>
                      </a:r>
                    </a:p>
                  </a:txBody>
                  <a:tcPr marL="6959" marR="6959" marT="6959" marB="0" anchor="ctr">
                    <a:lnL>
                      <a:noFill/>
                    </a:lnL>
                    <a:lnR>
                      <a:noFill/>
                    </a:lnR>
                    <a:lnT>
                      <a:noFill/>
                    </a:lnT>
                    <a:lnB>
                      <a:noFill/>
                    </a:lnB>
                    <a:solidFill>
                      <a:srgbClr val="FDE9D9"/>
                    </a:solidFill>
                  </a:tcPr>
                </a:tc>
              </a:tr>
              <a:tr h="279285">
                <a:tc>
                  <a:txBody>
                    <a:bodyPr/>
                    <a:lstStyle/>
                    <a:p>
                      <a:pPr algn="ctr" fontAlgn="ctr"/>
                      <a:r>
                        <a:rPr lang="mk-MK" sz="800" b="0" i="0" u="none" strike="noStrike">
                          <a:solidFill>
                            <a:srgbClr val="000000"/>
                          </a:solidFill>
                          <a:latin typeface="Calibri"/>
                        </a:rPr>
                        <a:t>5</a:t>
                      </a:r>
                    </a:p>
                  </a:txBody>
                  <a:tcPr marL="6959" marR="6959" marT="6959" marB="0" anchor="ctr">
                    <a:lnL>
                      <a:noFill/>
                    </a:lnL>
                    <a:lnR>
                      <a:noFill/>
                    </a:lnR>
                    <a:lnT>
                      <a:noFill/>
                    </a:lnT>
                    <a:lnB>
                      <a:noFill/>
                    </a:lnB>
                    <a:solidFill>
                      <a:srgbClr val="FDE9D9"/>
                    </a:solidFill>
                  </a:tcPr>
                </a:tc>
                <a:tc>
                  <a:txBody>
                    <a:bodyPr/>
                    <a:lstStyle/>
                    <a:p>
                      <a:pPr algn="ctr" fontAlgn="ctr"/>
                      <a:r>
                        <a:rPr lang="mk-MK" sz="800" b="0" i="0" u="none" strike="noStrike">
                          <a:solidFill>
                            <a:srgbClr val="000000"/>
                          </a:solidFill>
                          <a:latin typeface="Calibri"/>
                        </a:rPr>
                        <a:t>725</a:t>
                      </a:r>
                    </a:p>
                  </a:txBody>
                  <a:tcPr marL="6959" marR="6959" marT="6959" marB="0" anchor="ctr">
                    <a:lnL>
                      <a:noFill/>
                    </a:lnL>
                    <a:lnR>
                      <a:noFill/>
                    </a:lnR>
                    <a:lnT>
                      <a:noFill/>
                    </a:lnT>
                    <a:lnB>
                      <a:noFill/>
                    </a:lnB>
                    <a:solidFill>
                      <a:srgbClr val="FDE9D9"/>
                    </a:solidFill>
                  </a:tcPr>
                </a:tc>
                <a:tc>
                  <a:txBody>
                    <a:bodyPr/>
                    <a:lstStyle/>
                    <a:p>
                      <a:pPr algn="r" fontAlgn="b"/>
                      <a:r>
                        <a:rPr lang="mk-MK" sz="800" b="0" i="0" u="none" strike="noStrike">
                          <a:solidFill>
                            <a:srgbClr val="000000"/>
                          </a:solidFill>
                          <a:latin typeface="Calibri"/>
                        </a:rPr>
                        <a:t>1.528.375,00</a:t>
                      </a:r>
                    </a:p>
                  </a:txBody>
                  <a:tcPr marL="6959" marR="6959" marT="6959" marB="0" anchor="b">
                    <a:lnL>
                      <a:noFill/>
                    </a:lnL>
                    <a:lnR>
                      <a:noFill/>
                    </a:lnR>
                    <a:lnT>
                      <a:noFill/>
                    </a:lnT>
                    <a:lnB>
                      <a:noFill/>
                    </a:lnB>
                    <a:solidFill>
                      <a:srgbClr val="FDE9D9"/>
                    </a:solidFill>
                  </a:tcPr>
                </a:tc>
                <a:tc>
                  <a:txBody>
                    <a:bodyPr/>
                    <a:lstStyle/>
                    <a:p>
                      <a:pPr algn="ctr" fontAlgn="ctr"/>
                      <a:r>
                        <a:rPr lang="mk-MK" sz="800" b="0" i="0" u="none" strike="noStrike">
                          <a:solidFill>
                            <a:srgbClr val="000000"/>
                          </a:solidFill>
                          <a:latin typeface="Calibri"/>
                        </a:rPr>
                        <a:t>375</a:t>
                      </a:r>
                    </a:p>
                  </a:txBody>
                  <a:tcPr marL="6959" marR="6959" marT="6959" marB="0" anchor="ctr">
                    <a:lnL>
                      <a:noFill/>
                    </a:lnL>
                    <a:lnR>
                      <a:noFill/>
                    </a:lnR>
                    <a:lnT>
                      <a:noFill/>
                    </a:lnT>
                    <a:lnB>
                      <a:noFill/>
                    </a:lnB>
                    <a:solidFill>
                      <a:srgbClr val="FDE9D9"/>
                    </a:solidFill>
                  </a:tcPr>
                </a:tc>
                <a:tc>
                  <a:txBody>
                    <a:bodyPr/>
                    <a:lstStyle/>
                    <a:p>
                      <a:pPr algn="r" fontAlgn="b"/>
                      <a:r>
                        <a:rPr lang="mk-MK" sz="800" b="0" i="0" u="none" strike="noStrike">
                          <a:solidFill>
                            <a:srgbClr val="000000"/>
                          </a:solidFill>
                          <a:latin typeface="Calibri"/>
                        </a:rPr>
                        <a:t>379.849,00</a:t>
                      </a:r>
                    </a:p>
                  </a:txBody>
                  <a:tcPr marL="6959" marR="6959" marT="6959" marB="0" anchor="b">
                    <a:lnL>
                      <a:noFill/>
                    </a:lnL>
                    <a:lnR>
                      <a:noFill/>
                    </a:lnR>
                    <a:lnT>
                      <a:noFill/>
                    </a:lnT>
                    <a:lnB>
                      <a:noFill/>
                    </a:lnB>
                    <a:solidFill>
                      <a:srgbClr val="FDE9D9"/>
                    </a:solidFill>
                  </a:tcPr>
                </a:tc>
                <a:tc>
                  <a:txBody>
                    <a:bodyPr/>
                    <a:lstStyle/>
                    <a:p>
                      <a:pPr algn="r" fontAlgn="b"/>
                      <a:r>
                        <a:rPr lang="mk-MK" sz="800" b="0" i="0" u="none" strike="noStrike">
                          <a:solidFill>
                            <a:srgbClr val="000000"/>
                          </a:solidFill>
                          <a:latin typeface="Calibri"/>
                        </a:rPr>
                        <a:t>1.908.224,00</a:t>
                      </a:r>
                    </a:p>
                  </a:txBody>
                  <a:tcPr marL="6959" marR="6959" marT="6959" marB="0" anchor="b">
                    <a:lnL>
                      <a:noFill/>
                    </a:lnL>
                    <a:lnR>
                      <a:noFill/>
                    </a:lnR>
                    <a:lnT>
                      <a:noFill/>
                    </a:lnT>
                    <a:lnB>
                      <a:noFill/>
                    </a:lnB>
                    <a:solidFill>
                      <a:srgbClr val="FDE9D9"/>
                    </a:solidFill>
                  </a:tcPr>
                </a:tc>
                <a:tc>
                  <a:txBody>
                    <a:bodyPr/>
                    <a:lstStyle/>
                    <a:p>
                      <a:pPr algn="ctr" fontAlgn="ctr"/>
                      <a:r>
                        <a:rPr lang="mk-MK" sz="800" b="0" i="0" u="none" strike="noStrike">
                          <a:solidFill>
                            <a:srgbClr val="000000"/>
                          </a:solidFill>
                          <a:latin typeface="Calibri"/>
                        </a:rPr>
                        <a:t>212</a:t>
                      </a:r>
                    </a:p>
                  </a:txBody>
                  <a:tcPr marL="6959" marR="6959" marT="6959" marB="0" anchor="ctr">
                    <a:lnL>
                      <a:noFill/>
                    </a:lnL>
                    <a:lnR>
                      <a:noFill/>
                    </a:lnR>
                    <a:lnT>
                      <a:noFill/>
                    </a:lnT>
                    <a:lnB>
                      <a:noFill/>
                    </a:lnB>
                    <a:solidFill>
                      <a:srgbClr val="FDE9D9"/>
                    </a:solidFill>
                  </a:tcPr>
                </a:tc>
                <a:tc>
                  <a:txBody>
                    <a:bodyPr/>
                    <a:lstStyle/>
                    <a:p>
                      <a:pPr algn="r" fontAlgn="b"/>
                      <a:r>
                        <a:rPr lang="mk-MK" sz="800" b="0" i="0" u="none" strike="noStrike">
                          <a:solidFill>
                            <a:srgbClr val="000000"/>
                          </a:solidFill>
                          <a:latin typeface="Calibri"/>
                        </a:rPr>
                        <a:t>3.521.460,05</a:t>
                      </a:r>
                    </a:p>
                  </a:txBody>
                  <a:tcPr marL="6959" marR="6959" marT="6959" marB="0" anchor="b">
                    <a:lnL>
                      <a:noFill/>
                    </a:lnL>
                    <a:lnR>
                      <a:noFill/>
                    </a:lnR>
                    <a:lnT>
                      <a:noFill/>
                    </a:lnT>
                    <a:lnB>
                      <a:noFill/>
                    </a:lnB>
                    <a:solidFill>
                      <a:srgbClr val="FDE9D9"/>
                    </a:solidFill>
                  </a:tcPr>
                </a:tc>
                <a:tc>
                  <a:txBody>
                    <a:bodyPr/>
                    <a:lstStyle/>
                    <a:p>
                      <a:pPr algn="r" fontAlgn="b"/>
                      <a:r>
                        <a:rPr lang="mk-MK" sz="800" b="0" i="0" u="none" strike="noStrike">
                          <a:solidFill>
                            <a:srgbClr val="000000"/>
                          </a:solidFill>
                          <a:latin typeface="Calibri"/>
                        </a:rPr>
                        <a:t>3.937.767,00</a:t>
                      </a:r>
                    </a:p>
                  </a:txBody>
                  <a:tcPr marL="6959" marR="6959" marT="6959" marB="0" anchor="b">
                    <a:lnL>
                      <a:noFill/>
                    </a:lnL>
                    <a:lnR>
                      <a:noFill/>
                    </a:lnR>
                    <a:lnT>
                      <a:noFill/>
                    </a:lnT>
                    <a:lnB>
                      <a:noFill/>
                    </a:lnB>
                    <a:solidFill>
                      <a:srgbClr val="FDE9D9"/>
                    </a:solidFill>
                  </a:tcPr>
                </a:tc>
                <a:tc>
                  <a:txBody>
                    <a:bodyPr/>
                    <a:lstStyle/>
                    <a:p>
                      <a:pPr algn="ctr" fontAlgn="ctr"/>
                      <a:r>
                        <a:rPr lang="mk-MK" sz="800" b="0" i="0" u="none" strike="noStrike">
                          <a:solidFill>
                            <a:srgbClr val="000000"/>
                          </a:solidFill>
                          <a:latin typeface="Calibri"/>
                        </a:rPr>
                        <a:t>1,12</a:t>
                      </a:r>
                    </a:p>
                  </a:txBody>
                  <a:tcPr marL="6959" marR="6959" marT="6959" marB="0" anchor="ctr">
                    <a:lnL>
                      <a:noFill/>
                    </a:lnL>
                    <a:lnR>
                      <a:noFill/>
                    </a:lnR>
                    <a:lnT>
                      <a:noFill/>
                    </a:lnT>
                    <a:lnB>
                      <a:noFill/>
                    </a:lnB>
                    <a:solidFill>
                      <a:srgbClr val="FDE9D9"/>
                    </a:solidFill>
                  </a:tcPr>
                </a:tc>
              </a:tr>
              <a:tr h="279285">
                <a:tc>
                  <a:txBody>
                    <a:bodyPr/>
                    <a:lstStyle/>
                    <a:p>
                      <a:pPr algn="ctr" fontAlgn="ctr"/>
                      <a:r>
                        <a:rPr lang="mk-MK" sz="800" b="0" i="0" u="none" strike="noStrike">
                          <a:solidFill>
                            <a:srgbClr val="FFFF00"/>
                          </a:solidFill>
                          <a:latin typeface="Calibri"/>
                        </a:rPr>
                        <a:t>Вкупно</a:t>
                      </a:r>
                    </a:p>
                  </a:txBody>
                  <a:tcPr marL="6959" marR="6959" marT="6959" marB="0" anchor="ctr">
                    <a:lnL>
                      <a:noFill/>
                    </a:lnL>
                    <a:lnR>
                      <a:noFill/>
                    </a:lnR>
                    <a:lnT>
                      <a:noFill/>
                    </a:lnT>
                    <a:lnB>
                      <a:noFill/>
                    </a:lnB>
                    <a:solidFill>
                      <a:srgbClr val="C00000"/>
                    </a:solidFill>
                  </a:tcPr>
                </a:tc>
                <a:tc>
                  <a:txBody>
                    <a:bodyPr/>
                    <a:lstStyle/>
                    <a:p>
                      <a:pPr algn="ctr" fontAlgn="ctr"/>
                      <a:r>
                        <a:rPr lang="mk-MK" sz="800" b="0" i="0" u="none" strike="noStrike">
                          <a:solidFill>
                            <a:srgbClr val="FFFF00"/>
                          </a:solidFill>
                          <a:latin typeface="Calibri"/>
                        </a:rPr>
                        <a:t>3944</a:t>
                      </a:r>
                    </a:p>
                  </a:txBody>
                  <a:tcPr marL="6959" marR="6959" marT="6959" marB="0" anchor="ctr">
                    <a:lnL>
                      <a:noFill/>
                    </a:lnL>
                    <a:lnR>
                      <a:noFill/>
                    </a:lnR>
                    <a:lnT>
                      <a:noFill/>
                    </a:lnT>
                    <a:lnB>
                      <a:noFill/>
                    </a:lnB>
                    <a:solidFill>
                      <a:srgbClr val="C00000"/>
                    </a:solidFill>
                  </a:tcPr>
                </a:tc>
                <a:tc>
                  <a:txBody>
                    <a:bodyPr/>
                    <a:lstStyle/>
                    <a:p>
                      <a:pPr algn="r" fontAlgn="b"/>
                      <a:r>
                        <a:rPr lang="mk-MK" sz="800" b="0" i="0" u="none" strike="noStrike">
                          <a:solidFill>
                            <a:srgbClr val="FFFF00"/>
                          </a:solidFill>
                          <a:latin typeface="Calibri"/>
                        </a:rPr>
                        <a:t>8.391.090,00</a:t>
                      </a:r>
                    </a:p>
                  </a:txBody>
                  <a:tcPr marL="6959" marR="6959" marT="6959" marB="0" anchor="b">
                    <a:lnL>
                      <a:noFill/>
                    </a:lnL>
                    <a:lnR>
                      <a:noFill/>
                    </a:lnR>
                    <a:lnT>
                      <a:noFill/>
                    </a:lnT>
                    <a:lnB>
                      <a:noFill/>
                    </a:lnB>
                    <a:solidFill>
                      <a:srgbClr val="C00000"/>
                    </a:solidFill>
                  </a:tcPr>
                </a:tc>
                <a:tc>
                  <a:txBody>
                    <a:bodyPr/>
                    <a:lstStyle/>
                    <a:p>
                      <a:pPr algn="ctr" fontAlgn="ctr"/>
                      <a:r>
                        <a:rPr lang="mk-MK" sz="800" b="0" i="0" u="none" strike="noStrike">
                          <a:solidFill>
                            <a:srgbClr val="FFFF00"/>
                          </a:solidFill>
                          <a:latin typeface="Calibri"/>
                        </a:rPr>
                        <a:t>2179</a:t>
                      </a:r>
                    </a:p>
                  </a:txBody>
                  <a:tcPr marL="6959" marR="6959" marT="6959" marB="0" anchor="ctr">
                    <a:lnL>
                      <a:noFill/>
                    </a:lnL>
                    <a:lnR>
                      <a:noFill/>
                    </a:lnR>
                    <a:lnT>
                      <a:noFill/>
                    </a:lnT>
                    <a:lnB>
                      <a:noFill/>
                    </a:lnB>
                    <a:solidFill>
                      <a:srgbClr val="C00000"/>
                    </a:solidFill>
                  </a:tcPr>
                </a:tc>
                <a:tc>
                  <a:txBody>
                    <a:bodyPr/>
                    <a:lstStyle/>
                    <a:p>
                      <a:pPr algn="r" fontAlgn="b"/>
                      <a:r>
                        <a:rPr lang="mk-MK" sz="800" b="0" i="0" u="none" strike="noStrike" dirty="0">
                          <a:solidFill>
                            <a:srgbClr val="FFFF00"/>
                          </a:solidFill>
                          <a:latin typeface="Calibri"/>
                        </a:rPr>
                        <a:t>2.370.431,00</a:t>
                      </a:r>
                    </a:p>
                  </a:txBody>
                  <a:tcPr marL="6959" marR="6959" marT="6959" marB="0" anchor="b">
                    <a:lnL>
                      <a:noFill/>
                    </a:lnL>
                    <a:lnR>
                      <a:noFill/>
                    </a:lnR>
                    <a:lnT>
                      <a:noFill/>
                    </a:lnT>
                    <a:lnB>
                      <a:noFill/>
                    </a:lnB>
                    <a:solidFill>
                      <a:srgbClr val="C00000"/>
                    </a:solidFill>
                  </a:tcPr>
                </a:tc>
                <a:tc>
                  <a:txBody>
                    <a:bodyPr/>
                    <a:lstStyle/>
                    <a:p>
                      <a:pPr algn="r" fontAlgn="b"/>
                      <a:r>
                        <a:rPr lang="mk-MK" sz="800" b="0" i="0" u="none" strike="noStrike">
                          <a:solidFill>
                            <a:srgbClr val="FFFF00"/>
                          </a:solidFill>
                          <a:latin typeface="Calibri"/>
                        </a:rPr>
                        <a:t>10.761.521,00</a:t>
                      </a:r>
                    </a:p>
                  </a:txBody>
                  <a:tcPr marL="6959" marR="6959" marT="6959" marB="0" anchor="b">
                    <a:lnL>
                      <a:noFill/>
                    </a:lnL>
                    <a:lnR>
                      <a:noFill/>
                    </a:lnR>
                    <a:lnT>
                      <a:noFill/>
                    </a:lnT>
                    <a:lnB>
                      <a:noFill/>
                    </a:lnB>
                    <a:solidFill>
                      <a:srgbClr val="C00000"/>
                    </a:solidFill>
                  </a:tcPr>
                </a:tc>
                <a:tc>
                  <a:txBody>
                    <a:bodyPr/>
                    <a:lstStyle/>
                    <a:p>
                      <a:pPr algn="ctr" fontAlgn="ctr"/>
                      <a:r>
                        <a:rPr lang="mk-MK" sz="800" b="0" i="0" u="none" strike="noStrike">
                          <a:solidFill>
                            <a:srgbClr val="FFFF00"/>
                          </a:solidFill>
                          <a:latin typeface="Calibri"/>
                        </a:rPr>
                        <a:t>1151</a:t>
                      </a:r>
                    </a:p>
                  </a:txBody>
                  <a:tcPr marL="6959" marR="6959" marT="6959" marB="0" anchor="ctr">
                    <a:lnL>
                      <a:noFill/>
                    </a:lnL>
                    <a:lnR>
                      <a:noFill/>
                    </a:lnR>
                    <a:lnT>
                      <a:noFill/>
                    </a:lnT>
                    <a:lnB>
                      <a:noFill/>
                    </a:lnB>
                    <a:solidFill>
                      <a:srgbClr val="C00000"/>
                    </a:solidFill>
                  </a:tcPr>
                </a:tc>
                <a:tc>
                  <a:txBody>
                    <a:bodyPr/>
                    <a:lstStyle/>
                    <a:p>
                      <a:pPr algn="r" fontAlgn="b"/>
                      <a:r>
                        <a:rPr lang="mk-MK" sz="800" b="0" i="0" u="none" strike="noStrike">
                          <a:solidFill>
                            <a:srgbClr val="FFFF00"/>
                          </a:solidFill>
                          <a:latin typeface="Calibri"/>
                        </a:rPr>
                        <a:t>20.297.061,36</a:t>
                      </a:r>
                    </a:p>
                  </a:txBody>
                  <a:tcPr marL="6959" marR="6959" marT="6959" marB="0" anchor="b">
                    <a:lnL>
                      <a:noFill/>
                    </a:lnL>
                    <a:lnR>
                      <a:noFill/>
                    </a:lnR>
                    <a:lnT>
                      <a:noFill/>
                    </a:lnT>
                    <a:lnB>
                      <a:noFill/>
                    </a:lnB>
                    <a:solidFill>
                      <a:srgbClr val="C00000"/>
                    </a:solidFill>
                  </a:tcPr>
                </a:tc>
                <a:tc>
                  <a:txBody>
                    <a:bodyPr/>
                    <a:lstStyle/>
                    <a:p>
                      <a:pPr algn="r" fontAlgn="b"/>
                      <a:r>
                        <a:rPr lang="mk-MK" sz="800" b="0" i="0" u="none" strike="noStrike">
                          <a:solidFill>
                            <a:srgbClr val="FFFF00"/>
                          </a:solidFill>
                          <a:latin typeface="Calibri"/>
                        </a:rPr>
                        <a:t>23.319.286,00</a:t>
                      </a:r>
                    </a:p>
                  </a:txBody>
                  <a:tcPr marL="6959" marR="6959" marT="6959" marB="0" anchor="b">
                    <a:lnL>
                      <a:noFill/>
                    </a:lnL>
                    <a:lnR>
                      <a:noFill/>
                    </a:lnR>
                    <a:lnT>
                      <a:noFill/>
                    </a:lnT>
                    <a:lnB>
                      <a:noFill/>
                    </a:lnB>
                    <a:solidFill>
                      <a:srgbClr val="C00000"/>
                    </a:solidFill>
                  </a:tcPr>
                </a:tc>
                <a:tc>
                  <a:txBody>
                    <a:bodyPr/>
                    <a:lstStyle/>
                    <a:p>
                      <a:pPr algn="ctr" fontAlgn="ctr"/>
                      <a:r>
                        <a:rPr lang="mk-MK" sz="800" b="0" i="0" u="none" strike="noStrike" dirty="0">
                          <a:solidFill>
                            <a:srgbClr val="FFFF00"/>
                          </a:solidFill>
                          <a:latin typeface="Calibri"/>
                        </a:rPr>
                        <a:t>115</a:t>
                      </a:r>
                    </a:p>
                  </a:txBody>
                  <a:tcPr marL="6959" marR="6959" marT="6959" marB="0" anchor="ctr">
                    <a:lnL>
                      <a:noFill/>
                    </a:lnL>
                    <a:lnR>
                      <a:noFill/>
                    </a:lnR>
                    <a:lnT>
                      <a:noFill/>
                    </a:lnT>
                    <a:lnB>
                      <a:noFill/>
                    </a:lnB>
                    <a:solidFill>
                      <a:srgbClr val="C00000"/>
                    </a:solidFill>
                  </a:tcPr>
                </a:tc>
              </a:tr>
            </a:tbl>
          </a:graphicData>
        </a:graphic>
      </p:graphicFrame>
      <p:sp>
        <p:nvSpPr>
          <p:cNvPr id="7" name="Rectangle 6"/>
          <p:cNvSpPr/>
          <p:nvPr/>
        </p:nvSpPr>
        <p:spPr>
          <a:xfrm>
            <a:off x="899592" y="404664"/>
            <a:ext cx="6912768" cy="523220"/>
          </a:xfrm>
          <a:prstGeom prst="rect">
            <a:avLst/>
          </a:prstGeom>
        </p:spPr>
        <p:txBody>
          <a:bodyPr wrap="square">
            <a:spAutoFit/>
            <a:scene3d>
              <a:camera prst="obliqueBottomLeft"/>
              <a:lightRig rig="threePt" dir="t"/>
            </a:scene3d>
          </a:bodyPr>
          <a:lstStyle/>
          <a:p>
            <a:pPr algn="ctr" fontAlgn="ctr"/>
            <a:r>
              <a:rPr lang="mk-MK" sz="2800" b="1" dirty="0" smtClean="0">
                <a:solidFill>
                  <a:schemeClr val="bg1"/>
                </a:solidFill>
                <a:effectLst>
                  <a:outerShdw blurRad="25400" dist="1003300" dir="12120000" sx="73000" sy="73000" kx="-800400" algn="bl" rotWithShape="0">
                    <a:prstClr val="black">
                      <a:alpha val="63000"/>
                    </a:prstClr>
                  </a:outerShdw>
                </a:effectLst>
                <a:latin typeface="Calibri"/>
              </a:rPr>
              <a:t>Реализација на лекари </a:t>
            </a:r>
            <a:endParaRPr lang="mk-MK" sz="2800" b="1" dirty="0">
              <a:solidFill>
                <a:schemeClr val="bg1"/>
              </a:solidFill>
              <a:effectLst>
                <a:outerShdw blurRad="25400" dist="1003300" dir="12120000" sx="73000" sy="73000" kx="-800400" algn="bl" rotWithShape="0">
                  <a:prstClr val="black">
                    <a:alpha val="63000"/>
                  </a:prstClr>
                </a:outerShdw>
              </a:effectLst>
              <a:latin typeface="Calibri"/>
            </a:endParaRPr>
          </a:p>
        </p:txBody>
      </p:sp>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323530" y="116632"/>
          <a:ext cx="8568950" cy="6676610"/>
        </p:xfrm>
        <a:graphic>
          <a:graphicData uri="http://schemas.openxmlformats.org/drawingml/2006/table">
            <a:tbl>
              <a:tblPr/>
              <a:tblGrid>
                <a:gridCol w="494879"/>
                <a:gridCol w="430330"/>
                <a:gridCol w="3421126"/>
                <a:gridCol w="602463"/>
                <a:gridCol w="494879"/>
                <a:gridCol w="494879"/>
                <a:gridCol w="494879"/>
                <a:gridCol w="667012"/>
                <a:gridCol w="661634"/>
                <a:gridCol w="806869"/>
              </a:tblGrid>
              <a:tr h="199782">
                <a:tc gridSpan="10">
                  <a:txBody>
                    <a:bodyPr/>
                    <a:lstStyle/>
                    <a:p>
                      <a:pPr algn="ctr" fontAlgn="b"/>
                      <a:r>
                        <a:rPr lang="pl-PL" sz="1200" b="1" i="0" u="none" strike="noStrike" dirty="0">
                          <a:solidFill>
                            <a:schemeClr val="bg1"/>
                          </a:solidFill>
                          <a:latin typeface="MAC C Times"/>
                        </a:rPr>
                        <a:t>na vidot i obemot na DSG zdravstveni uslugi na osigurenite lica za  2011/2012 год.</a:t>
                      </a:r>
                    </a:p>
                  </a:txBody>
                  <a:tcPr marL="0" marR="0" marT="0" marB="0" anchor="b">
                    <a:lnL>
                      <a:noFill/>
                    </a:lnL>
                    <a:lnR>
                      <a:noFill/>
                    </a:lnR>
                    <a:lnT>
                      <a:noFill/>
                    </a:lnT>
                    <a:lnB>
                      <a:noFill/>
                    </a:lnB>
                    <a:solidFill>
                      <a:schemeClr val="accent6">
                        <a:lumMod val="50000"/>
                      </a:schemeClr>
                    </a:solidFill>
                  </a:tcPr>
                </a:tc>
                <a:tc hMerge="1">
                  <a:txBody>
                    <a:bodyPr/>
                    <a:lstStyle/>
                    <a:p>
                      <a:endParaRPr lang="mk-MK"/>
                    </a:p>
                  </a:txBody>
                  <a:tcPr/>
                </a:tc>
                <a:tc hMerge="1">
                  <a:txBody>
                    <a:bodyPr/>
                    <a:lstStyle/>
                    <a:p>
                      <a:endParaRPr lang="mk-MK"/>
                    </a:p>
                  </a:txBody>
                  <a:tcPr/>
                </a:tc>
                <a:tc hMerge="1">
                  <a:txBody>
                    <a:bodyPr/>
                    <a:lstStyle/>
                    <a:p>
                      <a:endParaRPr lang="mk-MK"/>
                    </a:p>
                  </a:txBody>
                  <a:tcPr/>
                </a:tc>
                <a:tc hMerge="1">
                  <a:txBody>
                    <a:bodyPr/>
                    <a:lstStyle/>
                    <a:p>
                      <a:endParaRPr lang="mk-MK"/>
                    </a:p>
                  </a:txBody>
                  <a:tcPr/>
                </a:tc>
                <a:tc hMerge="1">
                  <a:txBody>
                    <a:bodyPr/>
                    <a:lstStyle/>
                    <a:p>
                      <a:endParaRPr lang="mk-MK"/>
                    </a:p>
                  </a:txBody>
                  <a:tcPr/>
                </a:tc>
                <a:tc hMerge="1">
                  <a:txBody>
                    <a:bodyPr/>
                    <a:lstStyle/>
                    <a:p>
                      <a:endParaRPr lang="mk-MK"/>
                    </a:p>
                  </a:txBody>
                  <a:tcPr/>
                </a:tc>
                <a:tc hMerge="1">
                  <a:txBody>
                    <a:bodyPr/>
                    <a:lstStyle/>
                    <a:p>
                      <a:endParaRPr lang="mk-MK"/>
                    </a:p>
                  </a:txBody>
                  <a:tcPr/>
                </a:tc>
                <a:tc hMerge="1">
                  <a:txBody>
                    <a:bodyPr/>
                    <a:lstStyle/>
                    <a:p>
                      <a:endParaRPr lang="mk-MK"/>
                    </a:p>
                  </a:txBody>
                  <a:tcPr/>
                </a:tc>
                <a:tc hMerge="1">
                  <a:txBody>
                    <a:bodyPr/>
                    <a:lstStyle/>
                    <a:p>
                      <a:endParaRPr lang="mk-MK"/>
                    </a:p>
                  </a:txBody>
                  <a:tcPr/>
                </a:tc>
              </a:tr>
              <a:tr h="199782">
                <a:tc gridSpan="10">
                  <a:txBody>
                    <a:bodyPr/>
                    <a:lstStyle/>
                    <a:p>
                      <a:pPr algn="ctr" fontAlgn="b"/>
                      <a:r>
                        <a:rPr lang="mk-MK" sz="1200" b="1" i="0" u="none" strike="noStrike" dirty="0">
                          <a:solidFill>
                            <a:schemeClr val="bg1"/>
                          </a:solidFill>
                          <a:latin typeface="MAC C Times"/>
                        </a:rPr>
                        <a:t>за </a:t>
                      </a:r>
                      <a:r>
                        <a:rPr lang="en-US" sz="1200" b="1" i="0" u="none" strike="noStrike" dirty="0" err="1">
                          <a:solidFill>
                            <a:schemeClr val="bg1"/>
                          </a:solidFill>
                          <a:latin typeface="MAC C Times"/>
                        </a:rPr>
                        <a:t>bolni~ka</a:t>
                      </a:r>
                      <a:r>
                        <a:rPr lang="en-US" sz="1200" b="1" i="0" u="none" strike="noStrike" dirty="0">
                          <a:solidFill>
                            <a:schemeClr val="bg1"/>
                          </a:solidFill>
                          <a:latin typeface="MAC C Times"/>
                        </a:rPr>
                        <a:t> </a:t>
                      </a:r>
                      <a:r>
                        <a:rPr lang="en-US" sz="1200" b="1" i="0" u="none" strike="noStrike" dirty="0" err="1">
                          <a:solidFill>
                            <a:schemeClr val="bg1"/>
                          </a:solidFill>
                          <a:latin typeface="MAC C Times"/>
                        </a:rPr>
                        <a:t>zdravstvena</a:t>
                      </a:r>
                      <a:r>
                        <a:rPr lang="en-US" sz="1200" b="1" i="0" u="none" strike="noStrike" dirty="0">
                          <a:solidFill>
                            <a:schemeClr val="bg1"/>
                          </a:solidFill>
                          <a:latin typeface="MAC C Times"/>
                        </a:rPr>
                        <a:t> </a:t>
                      </a:r>
                      <a:r>
                        <a:rPr lang="en-US" sz="1200" b="1" i="0" u="none" strike="noStrike" dirty="0" err="1">
                          <a:solidFill>
                            <a:schemeClr val="bg1"/>
                          </a:solidFill>
                          <a:latin typeface="MAC C Times"/>
                        </a:rPr>
                        <a:t>za</a:t>
                      </a:r>
                      <a:r>
                        <a:rPr lang="en-US" sz="1200" b="1" i="0" u="none" strike="noStrike" dirty="0">
                          <a:solidFill>
                            <a:schemeClr val="bg1"/>
                          </a:solidFill>
                          <a:latin typeface="MAC C Times"/>
                        </a:rPr>
                        <a:t>{</a:t>
                      </a:r>
                      <a:r>
                        <a:rPr lang="en-US" sz="1200" b="1" i="0" u="none" strike="noStrike" dirty="0" err="1">
                          <a:solidFill>
                            <a:schemeClr val="bg1"/>
                          </a:solidFill>
                          <a:latin typeface="MAC C Times"/>
                        </a:rPr>
                        <a:t>tita</a:t>
                      </a:r>
                      <a:r>
                        <a:rPr lang="en-US" sz="1200" b="1" i="0" u="none" strike="noStrike" dirty="0">
                          <a:solidFill>
                            <a:schemeClr val="bg1"/>
                          </a:solidFill>
                          <a:latin typeface="MAC C Times"/>
                        </a:rPr>
                        <a:t>     </a:t>
                      </a:r>
                    </a:p>
                  </a:txBody>
                  <a:tcPr marL="0" marR="0" marT="0" marB="0" anchor="b">
                    <a:lnL>
                      <a:noFill/>
                    </a:lnL>
                    <a:lnR>
                      <a:noFill/>
                    </a:lnR>
                    <a:lnT>
                      <a:noFill/>
                    </a:lnT>
                    <a:lnB>
                      <a:noFill/>
                    </a:lnB>
                    <a:solidFill>
                      <a:schemeClr val="accent6">
                        <a:lumMod val="50000"/>
                      </a:schemeClr>
                    </a:solidFill>
                  </a:tcPr>
                </a:tc>
                <a:tc hMerge="1">
                  <a:txBody>
                    <a:bodyPr/>
                    <a:lstStyle/>
                    <a:p>
                      <a:endParaRPr lang="mk-MK"/>
                    </a:p>
                  </a:txBody>
                  <a:tcPr/>
                </a:tc>
                <a:tc hMerge="1">
                  <a:txBody>
                    <a:bodyPr/>
                    <a:lstStyle/>
                    <a:p>
                      <a:endParaRPr lang="mk-MK"/>
                    </a:p>
                  </a:txBody>
                  <a:tcPr/>
                </a:tc>
                <a:tc hMerge="1">
                  <a:txBody>
                    <a:bodyPr/>
                    <a:lstStyle/>
                    <a:p>
                      <a:endParaRPr lang="mk-MK"/>
                    </a:p>
                  </a:txBody>
                  <a:tcPr/>
                </a:tc>
                <a:tc hMerge="1">
                  <a:txBody>
                    <a:bodyPr/>
                    <a:lstStyle/>
                    <a:p>
                      <a:endParaRPr lang="mk-MK"/>
                    </a:p>
                  </a:txBody>
                  <a:tcPr/>
                </a:tc>
                <a:tc hMerge="1">
                  <a:txBody>
                    <a:bodyPr/>
                    <a:lstStyle/>
                    <a:p>
                      <a:endParaRPr lang="mk-MK"/>
                    </a:p>
                  </a:txBody>
                  <a:tcPr/>
                </a:tc>
                <a:tc hMerge="1">
                  <a:txBody>
                    <a:bodyPr/>
                    <a:lstStyle/>
                    <a:p>
                      <a:endParaRPr lang="mk-MK"/>
                    </a:p>
                  </a:txBody>
                  <a:tcPr/>
                </a:tc>
                <a:tc hMerge="1">
                  <a:txBody>
                    <a:bodyPr/>
                    <a:lstStyle/>
                    <a:p>
                      <a:endParaRPr lang="mk-MK"/>
                    </a:p>
                  </a:txBody>
                  <a:tcPr/>
                </a:tc>
                <a:tc hMerge="1">
                  <a:txBody>
                    <a:bodyPr/>
                    <a:lstStyle/>
                    <a:p>
                      <a:endParaRPr lang="mk-MK"/>
                    </a:p>
                  </a:txBody>
                  <a:tcPr/>
                </a:tc>
                <a:tc hMerge="1">
                  <a:txBody>
                    <a:bodyPr/>
                    <a:lstStyle/>
                    <a:p>
                      <a:endParaRPr lang="mk-MK"/>
                    </a:p>
                  </a:txBody>
                  <a:tcPr/>
                </a:tc>
              </a:tr>
              <a:tr h="182659">
                <a:tc>
                  <a:txBody>
                    <a:bodyPr/>
                    <a:lstStyle/>
                    <a:p>
                      <a:pPr algn="ctr" fontAlgn="b"/>
                      <a:endParaRPr lang="mk-MK" sz="700" b="1" i="0" u="none" strike="noStrike">
                        <a:solidFill>
                          <a:schemeClr val="bg1"/>
                        </a:solidFill>
                        <a:latin typeface="MAC C Times"/>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chemeClr val="accent6">
                        <a:lumMod val="50000"/>
                      </a:schemeClr>
                    </a:solidFill>
                  </a:tcPr>
                </a:tc>
                <a:tc>
                  <a:txBody>
                    <a:bodyPr/>
                    <a:lstStyle/>
                    <a:p>
                      <a:pPr algn="ctr" fontAlgn="b"/>
                      <a:endParaRPr lang="mk-MK" sz="700" b="1" i="0" u="none" strike="noStrike">
                        <a:solidFill>
                          <a:schemeClr val="bg1"/>
                        </a:solidFill>
                        <a:latin typeface="MAC C Times"/>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chemeClr val="accent6">
                        <a:lumMod val="50000"/>
                      </a:schemeClr>
                    </a:solidFill>
                  </a:tcPr>
                </a:tc>
                <a:tc>
                  <a:txBody>
                    <a:bodyPr/>
                    <a:lstStyle/>
                    <a:p>
                      <a:pPr algn="l" fontAlgn="ctr"/>
                      <a:endParaRPr lang="mk-MK" sz="700" b="1" i="0" u="none" strike="noStrike" dirty="0">
                        <a:solidFill>
                          <a:schemeClr val="bg1"/>
                        </a:solidFill>
                        <a:latin typeface="MAC C Times"/>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chemeClr val="accent6">
                        <a:lumMod val="50000"/>
                      </a:schemeClr>
                    </a:solidFill>
                  </a:tcPr>
                </a:tc>
                <a:tc>
                  <a:txBody>
                    <a:bodyPr/>
                    <a:lstStyle/>
                    <a:p>
                      <a:pPr algn="ctr" fontAlgn="b"/>
                      <a:endParaRPr lang="mk-MK" sz="700" b="1" i="0" u="none" strike="noStrike" dirty="0">
                        <a:solidFill>
                          <a:schemeClr val="bg1"/>
                        </a:solidFill>
                        <a:latin typeface="MAC C Times"/>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chemeClr val="accent6">
                        <a:lumMod val="50000"/>
                      </a:schemeClr>
                    </a:solidFill>
                  </a:tcPr>
                </a:tc>
                <a:tc>
                  <a:txBody>
                    <a:bodyPr/>
                    <a:lstStyle/>
                    <a:p>
                      <a:pPr algn="ctr" fontAlgn="b"/>
                      <a:endParaRPr lang="mk-MK" sz="700" b="1" i="0" u="none" strike="noStrike" dirty="0">
                        <a:solidFill>
                          <a:schemeClr val="bg1"/>
                        </a:solidFill>
                        <a:latin typeface="MAC C Times"/>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chemeClr val="accent6">
                        <a:lumMod val="50000"/>
                      </a:schemeClr>
                    </a:solidFill>
                  </a:tcPr>
                </a:tc>
                <a:tc>
                  <a:txBody>
                    <a:bodyPr/>
                    <a:lstStyle/>
                    <a:p>
                      <a:pPr algn="ctr" fontAlgn="b"/>
                      <a:endParaRPr lang="mk-MK" sz="700" b="1" i="0" u="none" strike="noStrike" dirty="0">
                        <a:solidFill>
                          <a:schemeClr val="bg1"/>
                        </a:solidFill>
                        <a:latin typeface="MAC C Times"/>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chemeClr val="accent6">
                        <a:lumMod val="50000"/>
                      </a:schemeClr>
                    </a:solidFill>
                  </a:tcPr>
                </a:tc>
                <a:tc>
                  <a:txBody>
                    <a:bodyPr/>
                    <a:lstStyle/>
                    <a:p>
                      <a:pPr algn="ctr" fontAlgn="b"/>
                      <a:endParaRPr lang="mk-MK" sz="700" b="1" i="0" u="none" strike="noStrike" dirty="0">
                        <a:solidFill>
                          <a:schemeClr val="bg1"/>
                        </a:solidFill>
                        <a:latin typeface="MAC C Times"/>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chemeClr val="accent6">
                        <a:lumMod val="50000"/>
                      </a:schemeClr>
                    </a:solidFill>
                  </a:tcPr>
                </a:tc>
                <a:tc>
                  <a:txBody>
                    <a:bodyPr/>
                    <a:lstStyle/>
                    <a:p>
                      <a:pPr algn="ctr" fontAlgn="b"/>
                      <a:endParaRPr lang="mk-MK" sz="700" b="1" i="0" u="none" strike="noStrike" dirty="0">
                        <a:solidFill>
                          <a:schemeClr val="bg1"/>
                        </a:solidFill>
                        <a:latin typeface="MAC C Times"/>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chemeClr val="accent6">
                        <a:lumMod val="50000"/>
                      </a:schemeClr>
                    </a:solidFill>
                  </a:tcPr>
                </a:tc>
                <a:tc>
                  <a:txBody>
                    <a:bodyPr/>
                    <a:lstStyle/>
                    <a:p>
                      <a:pPr algn="ctr" fontAlgn="b"/>
                      <a:endParaRPr lang="mk-MK" sz="700" b="1" i="0" u="none" strike="noStrike">
                        <a:solidFill>
                          <a:schemeClr val="bg1"/>
                        </a:solidFill>
                        <a:latin typeface="MAC C Times"/>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chemeClr val="accent6">
                        <a:lumMod val="50000"/>
                      </a:schemeClr>
                    </a:solidFill>
                  </a:tcPr>
                </a:tc>
                <a:tc>
                  <a:txBody>
                    <a:bodyPr/>
                    <a:lstStyle/>
                    <a:p>
                      <a:pPr algn="ctr" fontAlgn="b"/>
                      <a:endParaRPr lang="mk-MK" sz="700" b="1" i="0" u="none" strike="noStrike" dirty="0">
                        <a:solidFill>
                          <a:schemeClr val="bg1"/>
                        </a:solidFill>
                        <a:latin typeface="MAC C Times"/>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chemeClr val="accent6">
                        <a:lumMod val="50000"/>
                      </a:schemeClr>
                    </a:solidFill>
                  </a:tcPr>
                </a:tc>
              </a:tr>
              <a:tr h="228324">
                <a:tc rowSpan="2">
                  <a:txBody>
                    <a:bodyPr/>
                    <a:lstStyle/>
                    <a:p>
                      <a:pPr algn="ctr" fontAlgn="ctr"/>
                      <a:r>
                        <a:rPr lang="en-US" sz="900" b="0" i="0" u="none" strike="noStrike" dirty="0">
                          <a:solidFill>
                            <a:schemeClr val="bg1"/>
                          </a:solidFill>
                          <a:latin typeface="MAC C Times"/>
                        </a:rPr>
                        <a:t>Red. </a:t>
                      </a:r>
                      <a:r>
                        <a:rPr lang="en-US" sz="900" b="0" i="0" u="none" strike="noStrike" dirty="0" err="1">
                          <a:solidFill>
                            <a:schemeClr val="bg1"/>
                          </a:solidFill>
                          <a:latin typeface="MAC C Times"/>
                        </a:rPr>
                        <a:t>broj</a:t>
                      </a:r>
                      <a:endParaRPr lang="en-US" sz="900" b="0" i="0" u="none" strike="noStrike" dirty="0">
                        <a:solidFill>
                          <a:schemeClr val="bg1"/>
                        </a:solidFill>
                        <a:latin typeface="MAC C Times"/>
                      </a:endParaRP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50000"/>
                      </a:schemeClr>
                    </a:solidFill>
                  </a:tcPr>
                </a:tc>
                <a:tc rowSpan="2">
                  <a:txBody>
                    <a:bodyPr/>
                    <a:lstStyle/>
                    <a:p>
                      <a:pPr algn="ctr" fontAlgn="ctr"/>
                      <a:r>
                        <a:rPr lang="mk-MK" sz="900" b="0" i="0" u="none" strike="noStrike" dirty="0">
                          <a:solidFill>
                            <a:schemeClr val="bg1"/>
                          </a:solidFill>
                          <a:latin typeface="MAC C Times"/>
                        </a:rPr>
                        <a:t>Шифра на ДСГ услуга</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50000"/>
                      </a:schemeClr>
                    </a:solidFill>
                  </a:tcPr>
                </a:tc>
                <a:tc rowSpan="2">
                  <a:txBody>
                    <a:bodyPr/>
                    <a:lstStyle/>
                    <a:p>
                      <a:pPr algn="ctr" fontAlgn="ctr"/>
                      <a:r>
                        <a:rPr lang="ru-RU" sz="900" b="0" i="0" u="none" strike="noStrike" dirty="0">
                          <a:solidFill>
                            <a:schemeClr val="bg1"/>
                          </a:solidFill>
                          <a:latin typeface="MAC C Times"/>
                        </a:rPr>
                        <a:t> Назив на   ДСГ извршена услуга</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50000"/>
                      </a:schemeClr>
                    </a:solidFill>
                  </a:tcPr>
                </a:tc>
                <a:tc rowSpan="2">
                  <a:txBody>
                    <a:bodyPr/>
                    <a:lstStyle/>
                    <a:p>
                      <a:pPr algn="ctr" fontAlgn="ctr"/>
                      <a:r>
                        <a:rPr lang="mk-MK" sz="900" b="0" i="0" u="none" strike="noStrike">
                          <a:solidFill>
                            <a:schemeClr val="bg1"/>
                          </a:solidFill>
                          <a:latin typeface="MAC C Times"/>
                        </a:rPr>
                        <a:t>Референтн</a:t>
                      </a:r>
                      <a:r>
                        <a:rPr lang="en-US" sz="900" b="0" i="0" u="none" strike="noStrike">
                          <a:solidFill>
                            <a:schemeClr val="bg1"/>
                          </a:solidFill>
                          <a:latin typeface="MAC C Times"/>
                        </a:rPr>
                        <a:t>a </a:t>
                      </a:r>
                      <a:r>
                        <a:rPr lang="mk-MK" sz="900" b="0" i="0" u="none" strike="noStrike">
                          <a:solidFill>
                            <a:schemeClr val="bg1"/>
                          </a:solidFill>
                          <a:latin typeface="MAC C Times"/>
                        </a:rPr>
                        <a:t>цен</a:t>
                      </a:r>
                      <a:r>
                        <a:rPr lang="en-US" sz="900" b="0" i="0" u="none" strike="noStrike">
                          <a:solidFill>
                            <a:schemeClr val="bg1"/>
                          </a:solidFill>
                          <a:latin typeface="MAC C Times"/>
                        </a:rPr>
                        <a:t>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50000"/>
                      </a:schemeClr>
                    </a:solidFill>
                  </a:tcPr>
                </a:tc>
                <a:tc gridSpan="5">
                  <a:txBody>
                    <a:bodyPr/>
                    <a:lstStyle/>
                    <a:p>
                      <a:pPr algn="ctr" fontAlgn="ctr"/>
                      <a:r>
                        <a:rPr lang="mk-MK" sz="700" b="1" i="0" u="none" strike="noStrike" dirty="0">
                          <a:solidFill>
                            <a:schemeClr val="bg1"/>
                          </a:solidFill>
                          <a:latin typeface="MAC C Times"/>
                        </a:rPr>
                        <a:t>Број на ДСГ </a:t>
                      </a:r>
                      <a:r>
                        <a:rPr lang="en-US" sz="700" b="1" i="0" u="none" strike="noStrike" dirty="0" err="1">
                          <a:solidFill>
                            <a:schemeClr val="bg1"/>
                          </a:solidFill>
                          <a:latin typeface="MAC C Times"/>
                        </a:rPr>
                        <a:t>zdravstveni</a:t>
                      </a:r>
                      <a:r>
                        <a:rPr lang="en-US" sz="700" b="1" i="0" u="none" strike="noStrike" dirty="0">
                          <a:solidFill>
                            <a:schemeClr val="bg1"/>
                          </a:solidFill>
                          <a:latin typeface="MAC C Times"/>
                        </a:rPr>
                        <a:t> </a:t>
                      </a:r>
                      <a:r>
                        <a:rPr lang="mk-MK" sz="700" b="1" i="0" u="none" strike="noStrike" dirty="0">
                          <a:solidFill>
                            <a:schemeClr val="bg1"/>
                          </a:solidFill>
                          <a:latin typeface="MAC C Times"/>
                        </a:rPr>
                        <a:t>услуги</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50000"/>
                      </a:schemeClr>
                    </a:solidFill>
                  </a:tcPr>
                </a:tc>
                <a:tc hMerge="1">
                  <a:txBody>
                    <a:bodyPr/>
                    <a:lstStyle/>
                    <a:p>
                      <a:endParaRPr lang="mk-MK"/>
                    </a:p>
                  </a:txBody>
                  <a:tcPr/>
                </a:tc>
                <a:tc hMerge="1">
                  <a:txBody>
                    <a:bodyPr/>
                    <a:lstStyle/>
                    <a:p>
                      <a:endParaRPr lang="mk-MK"/>
                    </a:p>
                  </a:txBody>
                  <a:tcPr/>
                </a:tc>
                <a:tc hMerge="1">
                  <a:txBody>
                    <a:bodyPr/>
                    <a:lstStyle/>
                    <a:p>
                      <a:endParaRPr lang="mk-MK"/>
                    </a:p>
                  </a:txBody>
                  <a:tcPr/>
                </a:tc>
                <a:tc hMerge="1">
                  <a:txBody>
                    <a:bodyPr/>
                    <a:lstStyle/>
                    <a:p>
                      <a:endParaRPr lang="mk-MK"/>
                    </a:p>
                  </a:txBody>
                  <a:tcPr/>
                </a:tc>
                <a:tc rowSpan="2">
                  <a:txBody>
                    <a:bodyPr/>
                    <a:lstStyle/>
                    <a:p>
                      <a:pPr algn="ctr" fontAlgn="ctr"/>
                      <a:r>
                        <a:rPr lang="mk-MK" sz="900" b="1" i="0" u="none" strike="noStrike">
                          <a:solidFill>
                            <a:schemeClr val="bg1"/>
                          </a:solidFill>
                          <a:latin typeface="MAC C Times"/>
                        </a:rPr>
                        <a:t>Вкупен износ по ДСГ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50000"/>
                      </a:schemeClr>
                    </a:solidFill>
                  </a:tcPr>
                </a:tc>
              </a:tr>
              <a:tr h="420551">
                <a:tc vMerge="1">
                  <a:txBody>
                    <a:bodyPr/>
                    <a:lstStyle/>
                    <a:p>
                      <a:endParaRPr lang="mk-MK"/>
                    </a:p>
                  </a:txBody>
                  <a:tcPr/>
                </a:tc>
                <a:tc vMerge="1">
                  <a:txBody>
                    <a:bodyPr/>
                    <a:lstStyle/>
                    <a:p>
                      <a:endParaRPr lang="mk-MK"/>
                    </a:p>
                  </a:txBody>
                  <a:tcPr/>
                </a:tc>
                <a:tc vMerge="1">
                  <a:txBody>
                    <a:bodyPr/>
                    <a:lstStyle/>
                    <a:p>
                      <a:endParaRPr lang="mk-MK"/>
                    </a:p>
                  </a:txBody>
                  <a:tcPr/>
                </a:tc>
                <a:tc vMerge="1">
                  <a:txBody>
                    <a:bodyPr/>
                    <a:lstStyle/>
                    <a:p>
                      <a:endParaRPr lang="mk-MK"/>
                    </a:p>
                  </a:txBody>
                  <a:tcPr/>
                </a:tc>
                <a:tc>
                  <a:txBody>
                    <a:bodyPr/>
                    <a:lstStyle/>
                    <a:p>
                      <a:pPr algn="ctr" fontAlgn="ctr"/>
                      <a:r>
                        <a:rPr lang="en-US" sz="900" b="0" i="0" u="none" strike="noStrike">
                          <a:solidFill>
                            <a:schemeClr val="bg1"/>
                          </a:solidFill>
                          <a:latin typeface="Arial"/>
                        </a:rPr>
                        <a:t>2</a:t>
                      </a:r>
                      <a:r>
                        <a:rPr lang="en-US" sz="900" b="0" i="0" u="none" strike="noStrike">
                          <a:solidFill>
                            <a:schemeClr val="bg1"/>
                          </a:solidFill>
                          <a:latin typeface="MAC C Times"/>
                        </a:rPr>
                        <a:t> kvartal  2011</a:t>
                      </a:r>
                      <a:endParaRPr lang="en-US" sz="900" b="0" i="0" u="none" strike="noStrike">
                        <a:solidFill>
                          <a:schemeClr val="bg1"/>
                        </a:solidFill>
                        <a:latin typeface="Arial"/>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50000"/>
                      </a:schemeClr>
                    </a:solidFill>
                  </a:tcPr>
                </a:tc>
                <a:tc>
                  <a:txBody>
                    <a:bodyPr/>
                    <a:lstStyle/>
                    <a:p>
                      <a:pPr algn="ctr" fontAlgn="ctr"/>
                      <a:r>
                        <a:rPr lang="en-US" sz="900" b="0" i="0" u="none" strike="noStrike">
                          <a:solidFill>
                            <a:schemeClr val="bg1"/>
                          </a:solidFill>
                          <a:latin typeface="Arial"/>
                        </a:rPr>
                        <a:t>3</a:t>
                      </a:r>
                      <a:r>
                        <a:rPr lang="en-US" sz="900" b="0" i="0" u="none" strike="noStrike">
                          <a:solidFill>
                            <a:schemeClr val="bg1"/>
                          </a:solidFill>
                          <a:latin typeface="MAC C Times"/>
                        </a:rPr>
                        <a:t>kvartal  2011</a:t>
                      </a:r>
                      <a:endParaRPr lang="en-US" sz="900" b="0" i="0" u="none" strike="noStrike">
                        <a:solidFill>
                          <a:schemeClr val="bg1"/>
                        </a:solidFill>
                        <a:latin typeface="Arial"/>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50000"/>
                      </a:schemeClr>
                    </a:solidFill>
                  </a:tcPr>
                </a:tc>
                <a:tc>
                  <a:txBody>
                    <a:bodyPr/>
                    <a:lstStyle/>
                    <a:p>
                      <a:pPr algn="ctr" fontAlgn="ctr"/>
                      <a:r>
                        <a:rPr lang="en-US" sz="900" b="0" i="0" u="none" strike="noStrike">
                          <a:solidFill>
                            <a:schemeClr val="bg1"/>
                          </a:solidFill>
                          <a:latin typeface="Arial"/>
                        </a:rPr>
                        <a:t>4</a:t>
                      </a:r>
                      <a:r>
                        <a:rPr lang="en-US" sz="900" b="0" i="0" u="none" strike="noStrike">
                          <a:solidFill>
                            <a:schemeClr val="bg1"/>
                          </a:solidFill>
                          <a:latin typeface="MAC C Times"/>
                        </a:rPr>
                        <a:t> kvartal  2011</a:t>
                      </a:r>
                      <a:endParaRPr lang="en-US" sz="900" b="0" i="0" u="none" strike="noStrike">
                        <a:solidFill>
                          <a:schemeClr val="bg1"/>
                        </a:solidFill>
                        <a:latin typeface="Arial"/>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50000"/>
                      </a:schemeClr>
                    </a:solidFill>
                  </a:tcPr>
                </a:tc>
                <a:tc>
                  <a:txBody>
                    <a:bodyPr/>
                    <a:lstStyle/>
                    <a:p>
                      <a:pPr algn="ctr" fontAlgn="ctr"/>
                      <a:r>
                        <a:rPr lang="en-US" sz="900" b="0" i="0" u="none" strike="noStrike">
                          <a:solidFill>
                            <a:schemeClr val="bg1"/>
                          </a:solidFill>
                          <a:latin typeface="Arial"/>
                        </a:rPr>
                        <a:t>1</a:t>
                      </a:r>
                      <a:r>
                        <a:rPr lang="en-US" sz="900" b="0" i="0" u="none" strike="noStrike">
                          <a:solidFill>
                            <a:schemeClr val="bg1"/>
                          </a:solidFill>
                          <a:latin typeface="MAC C Times"/>
                        </a:rPr>
                        <a:t>kvartal  2012</a:t>
                      </a:r>
                      <a:endParaRPr lang="en-US" sz="900" b="0" i="0" u="none" strike="noStrike">
                        <a:solidFill>
                          <a:schemeClr val="bg1"/>
                        </a:solidFill>
                        <a:latin typeface="Arial"/>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50000"/>
                      </a:schemeClr>
                    </a:solidFill>
                  </a:tcPr>
                </a:tc>
                <a:tc>
                  <a:txBody>
                    <a:bodyPr/>
                    <a:lstStyle/>
                    <a:p>
                      <a:pPr algn="ctr" fontAlgn="ctr"/>
                      <a:r>
                        <a:rPr lang="en-US" sz="900" b="0" i="0" u="none" strike="noStrike">
                          <a:solidFill>
                            <a:schemeClr val="bg1"/>
                          </a:solidFill>
                          <a:latin typeface="MAC C Times"/>
                        </a:rPr>
                        <a:t>Vkupno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50000"/>
                      </a:schemeClr>
                    </a:solidFill>
                  </a:tcPr>
                </a:tc>
                <a:tc vMerge="1">
                  <a:txBody>
                    <a:bodyPr/>
                    <a:lstStyle/>
                    <a:p>
                      <a:endParaRPr lang="mk-MK"/>
                    </a:p>
                  </a:txBody>
                  <a:tcPr/>
                </a:tc>
              </a:tr>
              <a:tr h="171242">
                <a:tc>
                  <a:txBody>
                    <a:bodyPr/>
                    <a:lstStyle/>
                    <a:p>
                      <a:pPr algn="ctr" fontAlgn="b"/>
                      <a:r>
                        <a:rPr lang="mk-MK" sz="900" b="0" i="0" u="none" strike="noStrike">
                          <a:solidFill>
                            <a:schemeClr val="bg1"/>
                          </a:solidFill>
                          <a:latin typeface="MAC C Times"/>
                        </a:rPr>
                        <a:t>1</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50000"/>
                      </a:schemeClr>
                    </a:solidFill>
                  </a:tcPr>
                </a:tc>
                <a:tc>
                  <a:txBody>
                    <a:bodyPr/>
                    <a:lstStyle/>
                    <a:p>
                      <a:pPr algn="ctr" fontAlgn="b"/>
                      <a:r>
                        <a:rPr lang="mk-MK" sz="900" b="0" i="0" u="none" strike="noStrike">
                          <a:solidFill>
                            <a:schemeClr val="bg1"/>
                          </a:solidFill>
                          <a:latin typeface="MAC C Times"/>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chemeClr val="accent6">
                        <a:lumMod val="50000"/>
                      </a:schemeClr>
                    </a:solidFill>
                  </a:tcPr>
                </a:tc>
                <a:tc>
                  <a:txBody>
                    <a:bodyPr/>
                    <a:lstStyle/>
                    <a:p>
                      <a:pPr algn="ctr" fontAlgn="ctr"/>
                      <a:r>
                        <a:rPr lang="mk-MK" sz="900" b="0" i="0" u="none" strike="noStrike" dirty="0">
                          <a:solidFill>
                            <a:schemeClr val="bg1"/>
                          </a:solidFill>
                          <a:latin typeface="MAC C Times"/>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50000"/>
                      </a:schemeClr>
                    </a:solidFill>
                  </a:tcPr>
                </a:tc>
                <a:tc>
                  <a:txBody>
                    <a:bodyPr/>
                    <a:lstStyle/>
                    <a:p>
                      <a:pPr algn="ctr" fontAlgn="b"/>
                      <a:r>
                        <a:rPr lang="mk-MK" sz="900" b="0" i="0" u="none" strike="noStrike">
                          <a:solidFill>
                            <a:schemeClr val="bg1"/>
                          </a:solidFill>
                          <a:latin typeface="MAC C Times"/>
                        </a:rPr>
                        <a:t>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50000"/>
                      </a:schemeClr>
                    </a:solidFill>
                  </a:tcPr>
                </a:tc>
                <a:tc>
                  <a:txBody>
                    <a:bodyPr/>
                    <a:lstStyle/>
                    <a:p>
                      <a:pPr algn="ctr" fontAlgn="b"/>
                      <a:r>
                        <a:rPr lang="mk-MK" sz="900" b="0" i="0" u="none" strike="noStrike">
                          <a:solidFill>
                            <a:schemeClr val="bg1"/>
                          </a:solidFill>
                          <a:latin typeface="MAC C Times"/>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50000"/>
                      </a:schemeClr>
                    </a:solidFill>
                  </a:tcPr>
                </a:tc>
                <a:tc>
                  <a:txBody>
                    <a:bodyPr/>
                    <a:lstStyle/>
                    <a:p>
                      <a:pPr algn="ctr" fontAlgn="b"/>
                      <a:r>
                        <a:rPr lang="mk-MK" sz="900" b="0" i="0" u="none" strike="noStrike">
                          <a:solidFill>
                            <a:schemeClr val="bg1"/>
                          </a:solidFill>
                          <a:latin typeface="MAC C Times"/>
                        </a:rPr>
                        <a:t>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50000"/>
                      </a:schemeClr>
                    </a:solidFill>
                  </a:tcPr>
                </a:tc>
                <a:tc>
                  <a:txBody>
                    <a:bodyPr/>
                    <a:lstStyle/>
                    <a:p>
                      <a:pPr algn="ctr" fontAlgn="b"/>
                      <a:r>
                        <a:rPr lang="mk-MK" sz="900" b="0" i="0" u="none" strike="noStrike">
                          <a:solidFill>
                            <a:schemeClr val="bg1"/>
                          </a:solidFill>
                          <a:latin typeface="MAC C Times"/>
                        </a:rPr>
                        <a:t>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50000"/>
                      </a:schemeClr>
                    </a:solidFill>
                  </a:tcPr>
                </a:tc>
                <a:tc>
                  <a:txBody>
                    <a:bodyPr/>
                    <a:lstStyle/>
                    <a:p>
                      <a:pPr algn="ctr" fontAlgn="b"/>
                      <a:r>
                        <a:rPr lang="mk-MK" sz="900" b="0" i="0" u="none" strike="noStrike" dirty="0">
                          <a:solidFill>
                            <a:schemeClr val="bg1"/>
                          </a:solidFill>
                          <a:latin typeface="MAC C Times"/>
                        </a:rPr>
                        <a:t>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50000"/>
                      </a:schemeClr>
                    </a:solidFill>
                  </a:tcPr>
                </a:tc>
                <a:tc>
                  <a:txBody>
                    <a:bodyPr/>
                    <a:lstStyle/>
                    <a:p>
                      <a:pPr algn="ctr" fontAlgn="b"/>
                      <a:r>
                        <a:rPr lang="mk-MK" sz="900" b="0" i="0" u="none" strike="noStrike" dirty="0">
                          <a:solidFill>
                            <a:schemeClr val="bg1"/>
                          </a:solidFill>
                          <a:latin typeface="MAC C Times"/>
                        </a:rPr>
                        <a:t>9=(5+6+7+8)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50000"/>
                      </a:schemeClr>
                    </a:solidFill>
                  </a:tcPr>
                </a:tc>
                <a:tc>
                  <a:txBody>
                    <a:bodyPr/>
                    <a:lstStyle/>
                    <a:p>
                      <a:pPr algn="ctr" fontAlgn="b"/>
                      <a:r>
                        <a:rPr lang="mk-MK" sz="900" b="1" i="0" u="none" strike="noStrike" dirty="0">
                          <a:solidFill>
                            <a:schemeClr val="bg1"/>
                          </a:solidFill>
                          <a:latin typeface="MAC C Times"/>
                        </a:rPr>
                        <a:t>10 (4*9)</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50000"/>
                      </a:schemeClr>
                    </a:solidFill>
                  </a:tcPr>
                </a:tc>
              </a:tr>
              <a:tr h="293015">
                <a:tc>
                  <a:txBody>
                    <a:bodyPr/>
                    <a:lstStyle/>
                    <a:p>
                      <a:pPr algn="ctr" fontAlgn="b"/>
                      <a:r>
                        <a:rPr lang="mk-MK" sz="900" b="0" i="0" u="none" strike="noStrike" dirty="0">
                          <a:latin typeface="MAC C Times"/>
                        </a:rPr>
                        <a:t>1</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900" b="1" i="0" u="none" strike="noStrike" dirty="0">
                          <a:solidFill>
                            <a:srgbClr val="000000"/>
                          </a:solidFill>
                          <a:latin typeface="Myriad Pro"/>
                        </a:rPr>
                        <a:t>E62B</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ru-RU" sz="900" b="0" i="0" u="none" strike="noStrike" dirty="0">
                          <a:latin typeface="MAC C Times"/>
                        </a:rPr>
                        <a:t>Респираторни инфекции/воспаленија со тешки или умерени КК</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mk-MK" sz="900" b="0" i="0" u="none" strike="noStrike" dirty="0">
                          <a:latin typeface="MAC C Times"/>
                        </a:rPr>
                        <a:t>23.663</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mk-MK" sz="900" b="0" i="0" u="none" strike="noStrike" dirty="0">
                          <a:latin typeface="MAC C Times"/>
                        </a:rPr>
                        <a:t>6</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99"/>
                    </a:solidFill>
                  </a:tcPr>
                </a:tc>
                <a:tc>
                  <a:txBody>
                    <a:bodyPr/>
                    <a:lstStyle/>
                    <a:p>
                      <a:pPr algn="ctr" fontAlgn="b"/>
                      <a:r>
                        <a:rPr lang="mk-MK" sz="900" b="0" i="0" u="none" strike="noStrike" dirty="0">
                          <a:latin typeface="MAC C Times"/>
                        </a:rPr>
                        <a:t>5</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99"/>
                    </a:solidFill>
                  </a:tcPr>
                </a:tc>
                <a:tc>
                  <a:txBody>
                    <a:bodyPr/>
                    <a:lstStyle/>
                    <a:p>
                      <a:pPr algn="ctr" fontAlgn="b"/>
                      <a:r>
                        <a:rPr lang="mk-MK" sz="900" b="0" i="0" u="none" strike="noStrike" dirty="0">
                          <a:latin typeface="MAC C Times"/>
                        </a:rPr>
                        <a:t>5</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99"/>
                    </a:solidFill>
                  </a:tcPr>
                </a:tc>
                <a:tc>
                  <a:txBody>
                    <a:bodyPr/>
                    <a:lstStyle/>
                    <a:p>
                      <a:pPr algn="ctr" fontAlgn="b"/>
                      <a:r>
                        <a:rPr lang="mk-MK" sz="900" b="0" i="0" u="none" strike="noStrike" dirty="0">
                          <a:latin typeface="MAC C Times"/>
                        </a:rPr>
                        <a:t>5</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99"/>
                    </a:solidFill>
                  </a:tcPr>
                </a:tc>
                <a:tc>
                  <a:txBody>
                    <a:bodyPr/>
                    <a:lstStyle/>
                    <a:p>
                      <a:pPr algn="ctr" fontAlgn="b"/>
                      <a:r>
                        <a:rPr lang="mk-MK" sz="900" b="0" i="0" u="none" strike="noStrike">
                          <a:latin typeface="MAC C Times"/>
                        </a:rPr>
                        <a:t>21</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b"/>
                      <a:r>
                        <a:rPr lang="mk-MK" sz="900" b="0" i="0" u="none" strike="noStrike">
                          <a:latin typeface="MAC C Times"/>
                        </a:rPr>
                        <a:t>496.917</a:t>
                      </a:r>
                    </a:p>
                  </a:txBody>
                  <a:tcPr marL="0" marR="0" marT="0"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r>
              <a:tr h="293015">
                <a:tc>
                  <a:txBody>
                    <a:bodyPr/>
                    <a:lstStyle/>
                    <a:p>
                      <a:pPr algn="ctr" fontAlgn="b"/>
                      <a:r>
                        <a:rPr lang="mk-MK" sz="900" b="0" i="0" u="none" strike="noStrike">
                          <a:latin typeface="MAC C Times"/>
                        </a:rPr>
                        <a:t>2</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900" b="1" i="0" u="none" strike="noStrike">
                          <a:solidFill>
                            <a:srgbClr val="000000"/>
                          </a:solidFill>
                          <a:latin typeface="Myriad Pro"/>
                        </a:rPr>
                        <a:t>E62C</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mk-MK" sz="900" b="0" i="0" u="none" strike="noStrike" dirty="0">
                          <a:latin typeface="MAC C Times"/>
                        </a:rPr>
                        <a:t>Респираторни инфекции/воспаленија без КК</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mk-MK" sz="900" b="0" i="0" u="none" strike="noStrike" dirty="0">
                          <a:latin typeface="MAC C Times"/>
                        </a:rPr>
                        <a:t>15.172</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mk-MK" sz="900" b="0" i="0" u="none" strike="noStrike" dirty="0">
                          <a:latin typeface="MAC C Times"/>
                        </a:rPr>
                        <a:t>7</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99"/>
                    </a:solidFill>
                  </a:tcPr>
                </a:tc>
                <a:tc>
                  <a:txBody>
                    <a:bodyPr/>
                    <a:lstStyle/>
                    <a:p>
                      <a:pPr algn="ctr" fontAlgn="b"/>
                      <a:r>
                        <a:rPr lang="mk-MK" sz="900" b="0" i="0" u="none" strike="noStrike">
                          <a:latin typeface="MAC C Times"/>
                        </a:rPr>
                        <a:t>6</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99"/>
                    </a:solidFill>
                  </a:tcPr>
                </a:tc>
                <a:tc>
                  <a:txBody>
                    <a:bodyPr/>
                    <a:lstStyle/>
                    <a:p>
                      <a:pPr algn="ctr" fontAlgn="b"/>
                      <a:r>
                        <a:rPr lang="mk-MK" sz="900" b="0" i="0" u="none" strike="noStrike">
                          <a:latin typeface="MAC C Times"/>
                        </a:rPr>
                        <a:t>5</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99"/>
                    </a:solidFill>
                  </a:tcPr>
                </a:tc>
                <a:tc>
                  <a:txBody>
                    <a:bodyPr/>
                    <a:lstStyle/>
                    <a:p>
                      <a:pPr algn="ctr" fontAlgn="b"/>
                      <a:r>
                        <a:rPr lang="mk-MK" sz="900" b="0" i="0" u="none" strike="noStrike">
                          <a:latin typeface="MAC C Times"/>
                        </a:rPr>
                        <a:t>10</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99"/>
                    </a:solidFill>
                  </a:tcPr>
                </a:tc>
                <a:tc>
                  <a:txBody>
                    <a:bodyPr/>
                    <a:lstStyle/>
                    <a:p>
                      <a:pPr algn="ctr" fontAlgn="b"/>
                      <a:r>
                        <a:rPr lang="mk-MK" sz="900" b="0" i="0" u="none" strike="noStrike">
                          <a:latin typeface="MAC C Times"/>
                        </a:rPr>
                        <a:t>28</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b"/>
                      <a:r>
                        <a:rPr lang="mk-MK" sz="900" b="0" i="0" u="none" strike="noStrike">
                          <a:latin typeface="MAC C Times"/>
                        </a:rPr>
                        <a:t>424.803</a:t>
                      </a:r>
                    </a:p>
                  </a:txBody>
                  <a:tcPr marL="0" marR="0" marT="0"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r>
              <a:tr h="293015">
                <a:tc>
                  <a:txBody>
                    <a:bodyPr/>
                    <a:lstStyle/>
                    <a:p>
                      <a:pPr algn="ctr" fontAlgn="b"/>
                      <a:r>
                        <a:rPr lang="mk-MK" sz="900" b="0" i="0" u="none" strike="noStrike">
                          <a:latin typeface="MAC C Times"/>
                        </a:rPr>
                        <a:t>3</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900" b="1" i="0" u="none" strike="noStrike">
                          <a:solidFill>
                            <a:srgbClr val="000000"/>
                          </a:solidFill>
                          <a:latin typeface="Myriad Pro"/>
                        </a:rPr>
                        <a:t>E65A</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ru-RU" sz="900" b="0" i="0" u="none" strike="noStrike" dirty="0">
                          <a:latin typeface="MAC C Times"/>
                        </a:rPr>
                        <a:t>Хронична опструктивна болест на дишните патишта со катастрофални или тешки КК</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mk-MK" sz="900" b="0" i="0" u="none" strike="noStrike">
                          <a:latin typeface="MAC C Times"/>
                        </a:rPr>
                        <a:t>26.349</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mk-MK" sz="900" b="0" i="0" u="none" strike="noStrike">
                          <a:latin typeface="MAC C Times"/>
                        </a:rPr>
                        <a:t>75</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99"/>
                    </a:solidFill>
                  </a:tcPr>
                </a:tc>
                <a:tc>
                  <a:txBody>
                    <a:bodyPr/>
                    <a:lstStyle/>
                    <a:p>
                      <a:pPr algn="ctr" fontAlgn="b"/>
                      <a:r>
                        <a:rPr lang="mk-MK" sz="900" b="0" i="0" u="none" strike="noStrike">
                          <a:latin typeface="MAC C Times"/>
                        </a:rPr>
                        <a:t>80</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99"/>
                    </a:solidFill>
                  </a:tcPr>
                </a:tc>
                <a:tc>
                  <a:txBody>
                    <a:bodyPr/>
                    <a:lstStyle/>
                    <a:p>
                      <a:pPr algn="ctr" fontAlgn="b"/>
                      <a:r>
                        <a:rPr lang="mk-MK" sz="900" b="0" i="0" u="none" strike="noStrike" dirty="0">
                          <a:latin typeface="MAC C Times"/>
                        </a:rPr>
                        <a:t>75</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99"/>
                    </a:solidFill>
                  </a:tcPr>
                </a:tc>
                <a:tc>
                  <a:txBody>
                    <a:bodyPr/>
                    <a:lstStyle/>
                    <a:p>
                      <a:pPr algn="ctr" fontAlgn="b"/>
                      <a:r>
                        <a:rPr lang="mk-MK" sz="900" b="0" i="0" u="none" strike="noStrike" dirty="0">
                          <a:latin typeface="MAC C Times"/>
                        </a:rPr>
                        <a:t>75</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99"/>
                    </a:solidFill>
                  </a:tcPr>
                </a:tc>
                <a:tc>
                  <a:txBody>
                    <a:bodyPr/>
                    <a:lstStyle/>
                    <a:p>
                      <a:pPr algn="ctr" fontAlgn="b"/>
                      <a:r>
                        <a:rPr lang="mk-MK" sz="900" b="0" i="0" u="none" strike="noStrike">
                          <a:latin typeface="MAC C Times"/>
                        </a:rPr>
                        <a:t>305</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b"/>
                      <a:r>
                        <a:rPr lang="mk-MK" sz="900" b="0" i="0" u="none" strike="noStrike">
                          <a:latin typeface="MAC C Times"/>
                        </a:rPr>
                        <a:t>8.036.391</a:t>
                      </a:r>
                    </a:p>
                  </a:txBody>
                  <a:tcPr marL="0" marR="0" marT="0"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r>
              <a:tr h="293015">
                <a:tc>
                  <a:txBody>
                    <a:bodyPr/>
                    <a:lstStyle/>
                    <a:p>
                      <a:pPr algn="ctr" fontAlgn="b"/>
                      <a:r>
                        <a:rPr lang="mk-MK" sz="900" b="0" i="0" u="none" strike="noStrike">
                          <a:latin typeface="MAC C Times"/>
                        </a:rPr>
                        <a:t>4</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900" b="1" i="0" u="none" strike="noStrike">
                          <a:solidFill>
                            <a:srgbClr val="000000"/>
                          </a:solidFill>
                          <a:latin typeface="Myriad Pro"/>
                        </a:rPr>
                        <a:t>E65B</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ru-RU" sz="900" b="0" i="0" u="none" strike="noStrike" dirty="0">
                          <a:latin typeface="MAC C Times"/>
                        </a:rPr>
                        <a:t>Хронична опструктивна болест на дишните патишта без катастрофални или тешки КК</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mk-MK" sz="900" b="0" i="0" u="none" strike="noStrike">
                          <a:latin typeface="MAC C Times"/>
                        </a:rPr>
                        <a:t>16.567</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mk-MK" sz="900" b="0" i="0" u="none" strike="noStrike">
                          <a:latin typeface="MAC C Times"/>
                        </a:rPr>
                        <a:t>63</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99"/>
                    </a:solidFill>
                  </a:tcPr>
                </a:tc>
                <a:tc>
                  <a:txBody>
                    <a:bodyPr/>
                    <a:lstStyle/>
                    <a:p>
                      <a:pPr algn="ctr" fontAlgn="b"/>
                      <a:r>
                        <a:rPr lang="mk-MK" sz="900" b="0" i="0" u="none" strike="noStrike">
                          <a:latin typeface="MAC C Times"/>
                        </a:rPr>
                        <a:t>60</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99"/>
                    </a:solidFill>
                  </a:tcPr>
                </a:tc>
                <a:tc>
                  <a:txBody>
                    <a:bodyPr/>
                    <a:lstStyle/>
                    <a:p>
                      <a:pPr algn="ctr" fontAlgn="b"/>
                      <a:r>
                        <a:rPr lang="mk-MK" sz="900" b="0" i="0" u="none" strike="noStrike">
                          <a:latin typeface="MAC C Times"/>
                        </a:rPr>
                        <a:t>40</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99"/>
                    </a:solidFill>
                  </a:tcPr>
                </a:tc>
                <a:tc>
                  <a:txBody>
                    <a:bodyPr/>
                    <a:lstStyle/>
                    <a:p>
                      <a:pPr algn="ctr" fontAlgn="b"/>
                      <a:r>
                        <a:rPr lang="mk-MK" sz="900" b="0" i="0" u="none" strike="noStrike" dirty="0">
                          <a:latin typeface="MAC C Times"/>
                        </a:rPr>
                        <a:t>40</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99"/>
                    </a:solidFill>
                  </a:tcPr>
                </a:tc>
                <a:tc>
                  <a:txBody>
                    <a:bodyPr/>
                    <a:lstStyle/>
                    <a:p>
                      <a:pPr algn="ctr" fontAlgn="b"/>
                      <a:r>
                        <a:rPr lang="mk-MK" sz="900" b="0" i="0" u="none" strike="noStrike">
                          <a:latin typeface="MAC C Times"/>
                        </a:rPr>
                        <a:t>203</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b"/>
                      <a:r>
                        <a:rPr lang="mk-MK" sz="900" b="0" i="0" u="none" strike="noStrike">
                          <a:latin typeface="MAC C Times"/>
                        </a:rPr>
                        <a:t>3.363.056</a:t>
                      </a:r>
                    </a:p>
                  </a:txBody>
                  <a:tcPr marL="0" marR="0" marT="0"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r>
              <a:tr h="293015">
                <a:tc>
                  <a:txBody>
                    <a:bodyPr/>
                    <a:lstStyle/>
                    <a:p>
                      <a:pPr algn="ctr" fontAlgn="b"/>
                      <a:r>
                        <a:rPr lang="mk-MK" sz="900" b="0" i="0" u="none" strike="noStrike">
                          <a:latin typeface="MAC C Times"/>
                        </a:rPr>
                        <a:t>5</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900" b="1" i="0" u="none" strike="noStrike">
                          <a:solidFill>
                            <a:srgbClr val="000000"/>
                          </a:solidFill>
                          <a:latin typeface="Myriad Pro"/>
                        </a:rPr>
                        <a:t>E69A</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ru-RU" sz="900" b="0" i="0" u="none" strike="noStrike" dirty="0">
                          <a:latin typeface="MAC C Times"/>
                        </a:rPr>
                        <a:t>Бронхитис и астма, возраст &gt;49 со КК</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mk-MK" sz="900" b="0" i="0" u="none" strike="noStrike" dirty="0">
                          <a:latin typeface="MAC C Times"/>
                        </a:rPr>
                        <a:t>20.030</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mk-MK" sz="900" b="0" i="0" u="none" strike="noStrike">
                          <a:latin typeface="MAC C Times"/>
                        </a:rPr>
                        <a:t>12</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99"/>
                    </a:solidFill>
                  </a:tcPr>
                </a:tc>
                <a:tc>
                  <a:txBody>
                    <a:bodyPr/>
                    <a:lstStyle/>
                    <a:p>
                      <a:pPr algn="ctr" fontAlgn="b"/>
                      <a:r>
                        <a:rPr lang="mk-MK" sz="900" b="0" i="0" u="none" strike="noStrike">
                          <a:latin typeface="MAC C Times"/>
                        </a:rPr>
                        <a:t>11</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99"/>
                    </a:solidFill>
                  </a:tcPr>
                </a:tc>
                <a:tc>
                  <a:txBody>
                    <a:bodyPr/>
                    <a:lstStyle/>
                    <a:p>
                      <a:pPr algn="ctr" fontAlgn="b"/>
                      <a:r>
                        <a:rPr lang="mk-MK" sz="900" b="0" i="0" u="none" strike="noStrike">
                          <a:latin typeface="MAC C Times"/>
                        </a:rPr>
                        <a:t>5</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99"/>
                    </a:solidFill>
                  </a:tcPr>
                </a:tc>
                <a:tc>
                  <a:txBody>
                    <a:bodyPr/>
                    <a:lstStyle/>
                    <a:p>
                      <a:pPr algn="ctr" fontAlgn="b"/>
                      <a:r>
                        <a:rPr lang="mk-MK" sz="900" b="0" i="0" u="none" strike="noStrike" dirty="0">
                          <a:latin typeface="MAC C Times"/>
                        </a:rPr>
                        <a:t>12</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99"/>
                    </a:solidFill>
                  </a:tcPr>
                </a:tc>
                <a:tc>
                  <a:txBody>
                    <a:bodyPr/>
                    <a:lstStyle/>
                    <a:p>
                      <a:pPr algn="ctr" fontAlgn="b"/>
                      <a:r>
                        <a:rPr lang="mk-MK" sz="900" b="0" i="0" u="none" strike="noStrike">
                          <a:latin typeface="MAC C Times"/>
                        </a:rPr>
                        <a:t>40</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b"/>
                      <a:r>
                        <a:rPr lang="mk-MK" sz="900" b="0" i="0" u="none" strike="noStrike">
                          <a:latin typeface="MAC C Times"/>
                        </a:rPr>
                        <a:t>801.191</a:t>
                      </a:r>
                    </a:p>
                  </a:txBody>
                  <a:tcPr marL="0" marR="0" marT="0"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r>
              <a:tr h="293015">
                <a:tc>
                  <a:txBody>
                    <a:bodyPr/>
                    <a:lstStyle/>
                    <a:p>
                      <a:pPr algn="ctr" fontAlgn="b"/>
                      <a:r>
                        <a:rPr lang="mk-MK" sz="900" b="0" i="0" u="none" strike="noStrike">
                          <a:latin typeface="MAC C Times"/>
                        </a:rPr>
                        <a:t>6</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900" b="1" i="0" u="none" strike="noStrike">
                          <a:solidFill>
                            <a:srgbClr val="000000"/>
                          </a:solidFill>
                          <a:latin typeface="Myriad Pro"/>
                        </a:rPr>
                        <a:t>E69B</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ru-RU" sz="900" b="0" i="0" u="none" strike="noStrike">
                          <a:latin typeface="MAC C Times"/>
                        </a:rPr>
                        <a:t>Бронхитис и астма, возраст &gt;49 или со КК</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mk-MK" sz="900" b="0" i="0" u="none" strike="noStrike" dirty="0">
                          <a:latin typeface="MAC C Times"/>
                        </a:rPr>
                        <a:t>14.511</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mk-MK" sz="900" b="0" i="0" u="none" strike="noStrike" dirty="0">
                          <a:latin typeface="MAC C Times"/>
                        </a:rPr>
                        <a:t>14</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99"/>
                    </a:solidFill>
                  </a:tcPr>
                </a:tc>
                <a:tc>
                  <a:txBody>
                    <a:bodyPr/>
                    <a:lstStyle/>
                    <a:p>
                      <a:pPr algn="ctr" fontAlgn="b"/>
                      <a:r>
                        <a:rPr lang="mk-MK" sz="900" b="0" i="0" u="none" strike="noStrike">
                          <a:latin typeface="MAC C Times"/>
                        </a:rPr>
                        <a:t>13</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99"/>
                    </a:solidFill>
                  </a:tcPr>
                </a:tc>
                <a:tc>
                  <a:txBody>
                    <a:bodyPr/>
                    <a:lstStyle/>
                    <a:p>
                      <a:pPr algn="ctr" fontAlgn="b"/>
                      <a:r>
                        <a:rPr lang="mk-MK" sz="900" b="0" i="0" u="none" strike="noStrike">
                          <a:latin typeface="MAC C Times"/>
                        </a:rPr>
                        <a:t>10</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99"/>
                    </a:solidFill>
                  </a:tcPr>
                </a:tc>
                <a:tc>
                  <a:txBody>
                    <a:bodyPr/>
                    <a:lstStyle/>
                    <a:p>
                      <a:pPr algn="ctr" fontAlgn="b"/>
                      <a:r>
                        <a:rPr lang="mk-MK" sz="900" b="0" i="0" u="none" strike="noStrike">
                          <a:latin typeface="MAC C Times"/>
                        </a:rPr>
                        <a:t>11</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99"/>
                    </a:solidFill>
                  </a:tcPr>
                </a:tc>
                <a:tc>
                  <a:txBody>
                    <a:bodyPr/>
                    <a:lstStyle/>
                    <a:p>
                      <a:pPr algn="ctr" fontAlgn="b"/>
                      <a:r>
                        <a:rPr lang="mk-MK" sz="900" b="0" i="0" u="none" strike="noStrike" dirty="0">
                          <a:latin typeface="MAC C Times"/>
                        </a:rPr>
                        <a:t>48</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b"/>
                      <a:r>
                        <a:rPr lang="mk-MK" sz="900" b="0" i="0" u="none" strike="noStrike">
                          <a:latin typeface="MAC C Times"/>
                        </a:rPr>
                        <a:t>696.532</a:t>
                      </a:r>
                    </a:p>
                  </a:txBody>
                  <a:tcPr marL="0" marR="0" marT="0"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r>
              <a:tr h="293015">
                <a:tc>
                  <a:txBody>
                    <a:bodyPr/>
                    <a:lstStyle/>
                    <a:p>
                      <a:pPr algn="ctr" fontAlgn="b"/>
                      <a:r>
                        <a:rPr lang="mk-MK" sz="900" b="0" i="0" u="none" strike="noStrike">
                          <a:latin typeface="MAC C Times"/>
                        </a:rPr>
                        <a:t>7</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900" b="1" i="0" u="none" strike="noStrike">
                          <a:solidFill>
                            <a:srgbClr val="000000"/>
                          </a:solidFill>
                          <a:latin typeface="Myriad Pro"/>
                        </a:rPr>
                        <a:t>E69C</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ru-RU" sz="900" b="0" i="0" u="none" strike="noStrike" dirty="0">
                          <a:latin typeface="MAC C Times"/>
                        </a:rPr>
                        <a:t>Бронхитис и астма, возраст &lt;50 без КК</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mk-MK" sz="900" b="0" i="0" u="none" strike="noStrike">
                          <a:latin typeface="MAC C Times"/>
                        </a:rPr>
                        <a:t>10.672</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mk-MK" sz="900" b="0" i="0" u="none" strike="noStrike">
                          <a:latin typeface="MAC C Times"/>
                        </a:rPr>
                        <a:t>2</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99"/>
                    </a:solidFill>
                  </a:tcPr>
                </a:tc>
                <a:tc>
                  <a:txBody>
                    <a:bodyPr/>
                    <a:lstStyle/>
                    <a:p>
                      <a:pPr algn="ctr" fontAlgn="b"/>
                      <a:r>
                        <a:rPr lang="mk-MK" sz="900" b="0" i="0" u="none" strike="noStrike" dirty="0">
                          <a:latin typeface="MAC C Times"/>
                        </a:rPr>
                        <a:t>1</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99"/>
                    </a:solidFill>
                  </a:tcPr>
                </a:tc>
                <a:tc>
                  <a:txBody>
                    <a:bodyPr/>
                    <a:lstStyle/>
                    <a:p>
                      <a:pPr algn="ctr" fontAlgn="b"/>
                      <a:r>
                        <a:rPr lang="mk-MK" sz="900" b="0" i="0" u="none" strike="noStrike">
                          <a:latin typeface="MAC C Times"/>
                        </a:rPr>
                        <a:t>2</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99"/>
                    </a:solidFill>
                  </a:tcPr>
                </a:tc>
                <a:tc>
                  <a:txBody>
                    <a:bodyPr/>
                    <a:lstStyle/>
                    <a:p>
                      <a:pPr algn="ctr" fontAlgn="b"/>
                      <a:r>
                        <a:rPr lang="mk-MK" sz="900" b="0" i="0" u="none" strike="noStrike">
                          <a:latin typeface="MAC C Times"/>
                        </a:rPr>
                        <a:t>1</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99"/>
                    </a:solidFill>
                  </a:tcPr>
                </a:tc>
                <a:tc>
                  <a:txBody>
                    <a:bodyPr/>
                    <a:lstStyle/>
                    <a:p>
                      <a:pPr algn="ctr" fontAlgn="b"/>
                      <a:r>
                        <a:rPr lang="mk-MK" sz="900" b="0" i="0" u="none" strike="noStrike" dirty="0">
                          <a:latin typeface="MAC C Times"/>
                        </a:rPr>
                        <a:t>6</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b"/>
                      <a:r>
                        <a:rPr lang="mk-MK" sz="900" b="0" i="0" u="none" strike="noStrike">
                          <a:latin typeface="MAC C Times"/>
                        </a:rPr>
                        <a:t>64.032</a:t>
                      </a:r>
                    </a:p>
                  </a:txBody>
                  <a:tcPr marL="0" marR="0" marT="0"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r>
              <a:tr h="293015">
                <a:tc>
                  <a:txBody>
                    <a:bodyPr/>
                    <a:lstStyle/>
                    <a:p>
                      <a:pPr algn="ctr" fontAlgn="b"/>
                      <a:r>
                        <a:rPr lang="mk-MK" sz="900" b="0" i="0" u="none" strike="noStrike">
                          <a:latin typeface="MAC C Times"/>
                        </a:rPr>
                        <a:t>8</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900" b="1" i="0" u="none" strike="noStrike">
                          <a:solidFill>
                            <a:srgbClr val="000000"/>
                          </a:solidFill>
                          <a:latin typeface="Myriad Pro"/>
                        </a:rPr>
                        <a:t>E71B</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ru-RU" sz="900" b="0" i="0" u="none" strike="noStrike" dirty="0">
                          <a:latin typeface="MAC C Times"/>
                        </a:rPr>
                        <a:t>Респираторни неоплазми со тешки или умерени КК</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mk-MK" sz="900" b="0" i="0" u="none" strike="noStrike">
                          <a:latin typeface="MAC C Times"/>
                        </a:rPr>
                        <a:t>24.491</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mk-MK" sz="900" b="0" i="0" u="none" strike="noStrike">
                          <a:latin typeface="MAC C Times"/>
                        </a:rPr>
                        <a:t>2</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99"/>
                    </a:solidFill>
                  </a:tcPr>
                </a:tc>
                <a:tc>
                  <a:txBody>
                    <a:bodyPr/>
                    <a:lstStyle/>
                    <a:p>
                      <a:pPr algn="ctr" fontAlgn="b"/>
                      <a:r>
                        <a:rPr lang="mk-MK" sz="900" b="0" i="0" u="none" strike="noStrike" dirty="0">
                          <a:latin typeface="MAC C Times"/>
                        </a:rPr>
                        <a:t>1</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99"/>
                    </a:solidFill>
                  </a:tcPr>
                </a:tc>
                <a:tc>
                  <a:txBody>
                    <a:bodyPr/>
                    <a:lstStyle/>
                    <a:p>
                      <a:pPr algn="ctr" fontAlgn="b"/>
                      <a:r>
                        <a:rPr lang="mk-MK" sz="900" b="0" i="0" u="none" strike="noStrike" dirty="0">
                          <a:latin typeface="MAC C Times"/>
                        </a:rPr>
                        <a:t>1</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99"/>
                    </a:solidFill>
                  </a:tcPr>
                </a:tc>
                <a:tc>
                  <a:txBody>
                    <a:bodyPr/>
                    <a:lstStyle/>
                    <a:p>
                      <a:pPr algn="ctr" fontAlgn="b"/>
                      <a:r>
                        <a:rPr lang="mk-MK" sz="900" b="0" i="0" u="none" strike="noStrike" dirty="0">
                          <a:latin typeface="MAC C Times"/>
                        </a:rPr>
                        <a:t>1</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99"/>
                    </a:solidFill>
                  </a:tcPr>
                </a:tc>
                <a:tc>
                  <a:txBody>
                    <a:bodyPr/>
                    <a:lstStyle/>
                    <a:p>
                      <a:pPr algn="ctr" fontAlgn="b"/>
                      <a:r>
                        <a:rPr lang="mk-MK" sz="900" b="0" i="0" u="none" strike="noStrike" dirty="0">
                          <a:latin typeface="MAC C Times"/>
                        </a:rPr>
                        <a:t>5</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b"/>
                      <a:r>
                        <a:rPr lang="mk-MK" sz="900" b="0" i="0" u="none" strike="noStrike">
                          <a:latin typeface="MAC C Times"/>
                        </a:rPr>
                        <a:t>122.454</a:t>
                      </a:r>
                    </a:p>
                  </a:txBody>
                  <a:tcPr marL="0" marR="0" marT="0"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r>
              <a:tr h="293015">
                <a:tc>
                  <a:txBody>
                    <a:bodyPr/>
                    <a:lstStyle/>
                    <a:p>
                      <a:pPr algn="ctr" fontAlgn="b"/>
                      <a:r>
                        <a:rPr lang="mk-MK" sz="900" b="0" i="0" u="none" strike="noStrike">
                          <a:latin typeface="MAC C Times"/>
                        </a:rPr>
                        <a:t>9</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900" b="1" i="0" u="none" strike="noStrike">
                          <a:solidFill>
                            <a:srgbClr val="000000"/>
                          </a:solidFill>
                          <a:latin typeface="Myriad Pro"/>
                        </a:rPr>
                        <a:t>E71C</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mk-MK" sz="900" b="0" i="0" u="none" strike="noStrike" dirty="0">
                          <a:latin typeface="MAC C Times"/>
                        </a:rPr>
                        <a:t>Респираторни неоплазми без КК</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mk-MK" sz="900" b="0" i="0" u="none" strike="noStrike">
                          <a:latin typeface="MAC C Times"/>
                        </a:rPr>
                        <a:t>19.487</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mk-MK" sz="900" b="0" i="0" u="none" strike="noStrike" dirty="0">
                          <a:latin typeface="MAC C Times"/>
                        </a:rPr>
                        <a:t>1</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99"/>
                    </a:solidFill>
                  </a:tcPr>
                </a:tc>
                <a:tc>
                  <a:txBody>
                    <a:bodyPr/>
                    <a:lstStyle/>
                    <a:p>
                      <a:pPr algn="ctr" fontAlgn="b"/>
                      <a:r>
                        <a:rPr lang="mk-MK" sz="900" b="0" i="0" u="none" strike="noStrike">
                          <a:latin typeface="MAC C Times"/>
                        </a:rPr>
                        <a:t>1</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99"/>
                    </a:solidFill>
                  </a:tcPr>
                </a:tc>
                <a:tc>
                  <a:txBody>
                    <a:bodyPr/>
                    <a:lstStyle/>
                    <a:p>
                      <a:pPr algn="ctr" fontAlgn="b"/>
                      <a:r>
                        <a:rPr lang="mk-MK" sz="900" b="0" i="0" u="none" strike="noStrike">
                          <a:latin typeface="MAC C Times"/>
                        </a:rPr>
                        <a:t>1</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99"/>
                    </a:solidFill>
                  </a:tcPr>
                </a:tc>
                <a:tc>
                  <a:txBody>
                    <a:bodyPr/>
                    <a:lstStyle/>
                    <a:p>
                      <a:pPr algn="ctr" fontAlgn="b"/>
                      <a:r>
                        <a:rPr lang="mk-MK" sz="900" b="0" i="0" u="none" strike="noStrike" dirty="0">
                          <a:latin typeface="MAC C Times"/>
                        </a:rPr>
                        <a:t>1</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99"/>
                    </a:solidFill>
                  </a:tcPr>
                </a:tc>
                <a:tc>
                  <a:txBody>
                    <a:bodyPr/>
                    <a:lstStyle/>
                    <a:p>
                      <a:pPr algn="ctr" fontAlgn="b"/>
                      <a:r>
                        <a:rPr lang="mk-MK" sz="900" b="0" i="0" u="none" strike="noStrike">
                          <a:latin typeface="MAC C Times"/>
                        </a:rPr>
                        <a:t>4</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b"/>
                      <a:r>
                        <a:rPr lang="mk-MK" sz="900" b="0" i="0" u="none" strike="noStrike" dirty="0">
                          <a:latin typeface="MAC C Times"/>
                        </a:rPr>
                        <a:t>77.950</a:t>
                      </a:r>
                    </a:p>
                  </a:txBody>
                  <a:tcPr marL="0" marR="0" marT="0"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r>
              <a:tr h="293015">
                <a:tc>
                  <a:txBody>
                    <a:bodyPr/>
                    <a:lstStyle/>
                    <a:p>
                      <a:pPr algn="ctr" fontAlgn="b"/>
                      <a:r>
                        <a:rPr lang="mk-MK" sz="900" b="0" i="0" u="none" strike="noStrike">
                          <a:latin typeface="MAC C Times"/>
                        </a:rPr>
                        <a:t>10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900" b="1" i="0" u="none" strike="noStrike">
                          <a:solidFill>
                            <a:srgbClr val="000000"/>
                          </a:solidFill>
                          <a:latin typeface="Myriad Pro"/>
                        </a:rPr>
                        <a:t>F62A</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ru-RU" sz="900" b="0" i="0" u="none" strike="noStrike" dirty="0">
                          <a:latin typeface="MAC C Times"/>
                        </a:rPr>
                        <a:t>Срцева слабост и шок со катастрофални КК</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mk-MK" sz="900" b="0" i="0" u="none" strike="noStrike">
                          <a:latin typeface="MAC C Times"/>
                        </a:rPr>
                        <a:t>36.281</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mk-MK" sz="900" b="0" i="0" u="none" strike="noStrike">
                          <a:latin typeface="MAC C Times"/>
                        </a:rPr>
                        <a:t>1</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99"/>
                    </a:solidFill>
                  </a:tcPr>
                </a:tc>
                <a:tc>
                  <a:txBody>
                    <a:bodyPr/>
                    <a:lstStyle/>
                    <a:p>
                      <a:pPr algn="ctr" fontAlgn="b"/>
                      <a:r>
                        <a:rPr lang="mk-MK" sz="900" b="0" i="0" u="none" strike="noStrike">
                          <a:latin typeface="MAC C Times"/>
                        </a:rPr>
                        <a:t>1</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99"/>
                    </a:solidFill>
                  </a:tcPr>
                </a:tc>
                <a:tc>
                  <a:txBody>
                    <a:bodyPr/>
                    <a:lstStyle/>
                    <a:p>
                      <a:pPr algn="ctr" fontAlgn="b"/>
                      <a:r>
                        <a:rPr lang="mk-MK" sz="900" b="0" i="0" u="none" strike="noStrike">
                          <a:latin typeface="MAC C Times"/>
                        </a:rPr>
                        <a:t>1</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99"/>
                    </a:solidFill>
                  </a:tcPr>
                </a:tc>
                <a:tc>
                  <a:txBody>
                    <a:bodyPr/>
                    <a:lstStyle/>
                    <a:p>
                      <a:pPr algn="ctr" fontAlgn="b"/>
                      <a:r>
                        <a:rPr lang="mk-MK" sz="900" b="0" i="0" u="none" strike="noStrike">
                          <a:latin typeface="MAC C Times"/>
                        </a:rPr>
                        <a:t>2</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99"/>
                    </a:solidFill>
                  </a:tcPr>
                </a:tc>
                <a:tc>
                  <a:txBody>
                    <a:bodyPr/>
                    <a:lstStyle/>
                    <a:p>
                      <a:pPr algn="ctr" fontAlgn="b"/>
                      <a:r>
                        <a:rPr lang="mk-MK" sz="900" b="0" i="0" u="none" strike="noStrike" dirty="0">
                          <a:latin typeface="MAC C Times"/>
                        </a:rPr>
                        <a:t>5</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b"/>
                      <a:r>
                        <a:rPr lang="mk-MK" sz="900" b="0" i="0" u="none" strike="noStrike">
                          <a:latin typeface="MAC C Times"/>
                        </a:rPr>
                        <a:t>181.405</a:t>
                      </a:r>
                    </a:p>
                  </a:txBody>
                  <a:tcPr marL="0" marR="0" marT="0"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r>
              <a:tr h="293015">
                <a:tc>
                  <a:txBody>
                    <a:bodyPr/>
                    <a:lstStyle/>
                    <a:p>
                      <a:pPr algn="ctr" fontAlgn="b"/>
                      <a:r>
                        <a:rPr lang="mk-MK" sz="900" b="0" i="0" u="none" strike="noStrike">
                          <a:latin typeface="MAC C Times"/>
                        </a:rPr>
                        <a:t>11</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900" b="1" i="0" u="none" strike="noStrike">
                          <a:solidFill>
                            <a:srgbClr val="000000"/>
                          </a:solidFill>
                          <a:latin typeface="Myriad Pro"/>
                        </a:rPr>
                        <a:t>F62B</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ru-RU" sz="900" b="0" i="0" u="none" strike="noStrike" dirty="0">
                          <a:latin typeface="MAC C Times"/>
                        </a:rPr>
                        <a:t>Срцева слабост и шок без катастрофални КК</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mk-MK" sz="900" b="0" i="0" u="none" strike="noStrike">
                          <a:latin typeface="MAC C Times"/>
                        </a:rPr>
                        <a:t>18.468</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mk-MK" sz="900" b="0" i="0" u="none" strike="noStrike">
                          <a:latin typeface="MAC C Times"/>
                        </a:rPr>
                        <a:t>10</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99"/>
                    </a:solidFill>
                  </a:tcPr>
                </a:tc>
                <a:tc>
                  <a:txBody>
                    <a:bodyPr/>
                    <a:lstStyle/>
                    <a:p>
                      <a:pPr algn="ctr" fontAlgn="b"/>
                      <a:r>
                        <a:rPr lang="mk-MK" sz="900" b="0" i="0" u="none" strike="noStrike">
                          <a:latin typeface="MAC C Times"/>
                        </a:rPr>
                        <a:t>8</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99"/>
                    </a:solidFill>
                  </a:tcPr>
                </a:tc>
                <a:tc>
                  <a:txBody>
                    <a:bodyPr/>
                    <a:lstStyle/>
                    <a:p>
                      <a:pPr algn="ctr" fontAlgn="b"/>
                      <a:r>
                        <a:rPr lang="mk-MK" sz="900" b="0" i="0" u="none" strike="noStrike">
                          <a:latin typeface="MAC C Times"/>
                        </a:rPr>
                        <a:t>6</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99"/>
                    </a:solidFill>
                  </a:tcPr>
                </a:tc>
                <a:tc>
                  <a:txBody>
                    <a:bodyPr/>
                    <a:lstStyle/>
                    <a:p>
                      <a:pPr algn="ctr" fontAlgn="b"/>
                      <a:r>
                        <a:rPr lang="mk-MK" sz="900" b="0" i="0" u="none" strike="noStrike">
                          <a:latin typeface="MAC C Times"/>
                        </a:rPr>
                        <a:t>10</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99"/>
                    </a:solidFill>
                  </a:tcPr>
                </a:tc>
                <a:tc>
                  <a:txBody>
                    <a:bodyPr/>
                    <a:lstStyle/>
                    <a:p>
                      <a:pPr algn="ctr" fontAlgn="b"/>
                      <a:r>
                        <a:rPr lang="mk-MK" sz="900" b="0" i="0" u="none" strike="noStrike" dirty="0">
                          <a:latin typeface="MAC C Times"/>
                        </a:rPr>
                        <a:t>34</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b"/>
                      <a:r>
                        <a:rPr lang="mk-MK" sz="900" b="0" i="0" u="none" strike="noStrike" dirty="0">
                          <a:latin typeface="MAC C Times"/>
                        </a:rPr>
                        <a:t>627.904</a:t>
                      </a:r>
                    </a:p>
                  </a:txBody>
                  <a:tcPr marL="0" marR="0" marT="0"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r>
              <a:tr h="293015">
                <a:tc>
                  <a:txBody>
                    <a:bodyPr/>
                    <a:lstStyle/>
                    <a:p>
                      <a:pPr algn="ctr" fontAlgn="b"/>
                      <a:r>
                        <a:rPr lang="mk-MK" sz="900" b="0" i="0" u="none" strike="noStrike">
                          <a:latin typeface="MAC C Times"/>
                        </a:rPr>
                        <a:t>12</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900" b="1" i="0" u="none" strike="noStrike">
                          <a:solidFill>
                            <a:srgbClr val="000000"/>
                          </a:solidFill>
                          <a:latin typeface="Myriad Pro"/>
                        </a:rPr>
                        <a:t>F66A</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mk-MK" sz="900" b="0" i="0" u="none" strike="noStrike" dirty="0">
                          <a:latin typeface="MAC C Times"/>
                        </a:rPr>
                        <a:t>Коронарна атеросклероза со КК</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mk-MK" sz="900" b="0" i="0" u="none" strike="noStrike">
                          <a:latin typeface="MAC C Times"/>
                        </a:rPr>
                        <a:t>17.200</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mk-MK" sz="900" b="0" i="0" u="none" strike="noStrike">
                          <a:latin typeface="MAC C Times"/>
                        </a:rPr>
                        <a:t>9</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99"/>
                    </a:solidFill>
                  </a:tcPr>
                </a:tc>
                <a:tc>
                  <a:txBody>
                    <a:bodyPr/>
                    <a:lstStyle/>
                    <a:p>
                      <a:pPr algn="ctr" fontAlgn="b"/>
                      <a:r>
                        <a:rPr lang="mk-MK" sz="900" b="0" i="0" u="none" strike="noStrike">
                          <a:latin typeface="MAC C Times"/>
                        </a:rPr>
                        <a:t>10</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99"/>
                    </a:solidFill>
                  </a:tcPr>
                </a:tc>
                <a:tc>
                  <a:txBody>
                    <a:bodyPr/>
                    <a:lstStyle/>
                    <a:p>
                      <a:pPr algn="ctr" fontAlgn="b"/>
                      <a:r>
                        <a:rPr lang="mk-MK" sz="900" b="0" i="0" u="none" strike="noStrike">
                          <a:latin typeface="MAC C Times"/>
                        </a:rPr>
                        <a:t>8</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99"/>
                    </a:solidFill>
                  </a:tcPr>
                </a:tc>
                <a:tc>
                  <a:txBody>
                    <a:bodyPr/>
                    <a:lstStyle/>
                    <a:p>
                      <a:pPr algn="ctr" fontAlgn="b"/>
                      <a:r>
                        <a:rPr lang="mk-MK" sz="900" b="0" i="0" u="none" strike="noStrike">
                          <a:latin typeface="MAC C Times"/>
                        </a:rPr>
                        <a:t>12</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99"/>
                    </a:solidFill>
                  </a:tcPr>
                </a:tc>
                <a:tc>
                  <a:txBody>
                    <a:bodyPr/>
                    <a:lstStyle/>
                    <a:p>
                      <a:pPr algn="ctr" fontAlgn="b"/>
                      <a:r>
                        <a:rPr lang="mk-MK" sz="900" b="0" i="0" u="none" strike="noStrike" dirty="0">
                          <a:latin typeface="MAC C Times"/>
                        </a:rPr>
                        <a:t>39</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b"/>
                      <a:r>
                        <a:rPr lang="mk-MK" sz="900" b="0" i="0" u="none" strike="noStrike" dirty="0">
                          <a:latin typeface="MAC C Times"/>
                        </a:rPr>
                        <a:t>670.805</a:t>
                      </a:r>
                    </a:p>
                  </a:txBody>
                  <a:tcPr marL="0" marR="0" marT="0"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r>
              <a:tr h="293015">
                <a:tc>
                  <a:txBody>
                    <a:bodyPr/>
                    <a:lstStyle/>
                    <a:p>
                      <a:pPr algn="ctr" fontAlgn="b"/>
                      <a:r>
                        <a:rPr lang="mk-MK" sz="900" b="0" i="0" u="none" strike="noStrike">
                          <a:latin typeface="MAC C Times"/>
                        </a:rPr>
                        <a:t>13</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900" b="1" i="0" u="none" strike="noStrike">
                          <a:solidFill>
                            <a:srgbClr val="000000"/>
                          </a:solidFill>
                          <a:latin typeface="Myriad Pro"/>
                        </a:rPr>
                        <a:t>F66B</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mk-MK" sz="900" b="0" i="0" u="none" strike="noStrike" dirty="0">
                          <a:latin typeface="MAC C Times"/>
                        </a:rPr>
                        <a:t>Коронарна атеросклероза без КК</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mk-MK" sz="900" b="0" i="0" u="none" strike="noStrike">
                          <a:latin typeface="MAC C Times"/>
                        </a:rPr>
                        <a:t>11.376</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mk-MK" sz="900" b="0" i="0" u="none" strike="noStrike">
                          <a:latin typeface="MAC C Times"/>
                        </a:rPr>
                        <a:t>8</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99"/>
                    </a:solidFill>
                  </a:tcPr>
                </a:tc>
                <a:tc>
                  <a:txBody>
                    <a:bodyPr/>
                    <a:lstStyle/>
                    <a:p>
                      <a:pPr algn="ctr" fontAlgn="b"/>
                      <a:r>
                        <a:rPr lang="mk-MK" sz="900" b="0" i="0" u="none" strike="noStrike">
                          <a:latin typeface="MAC C Times"/>
                        </a:rPr>
                        <a:t>11</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99"/>
                    </a:solidFill>
                  </a:tcPr>
                </a:tc>
                <a:tc>
                  <a:txBody>
                    <a:bodyPr/>
                    <a:lstStyle/>
                    <a:p>
                      <a:pPr algn="ctr" fontAlgn="b"/>
                      <a:r>
                        <a:rPr lang="mk-MK" sz="900" b="0" i="0" u="none" strike="noStrike">
                          <a:latin typeface="MAC C Times"/>
                        </a:rPr>
                        <a:t>10</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99"/>
                    </a:solidFill>
                  </a:tcPr>
                </a:tc>
                <a:tc>
                  <a:txBody>
                    <a:bodyPr/>
                    <a:lstStyle/>
                    <a:p>
                      <a:pPr algn="ctr" fontAlgn="b"/>
                      <a:r>
                        <a:rPr lang="mk-MK" sz="900" b="0" i="0" u="none" strike="noStrike">
                          <a:latin typeface="MAC C Times"/>
                        </a:rPr>
                        <a:t>11</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99"/>
                    </a:solidFill>
                  </a:tcPr>
                </a:tc>
                <a:tc>
                  <a:txBody>
                    <a:bodyPr/>
                    <a:lstStyle/>
                    <a:p>
                      <a:pPr algn="ctr" fontAlgn="b"/>
                      <a:r>
                        <a:rPr lang="mk-MK" sz="900" b="0" i="0" u="none" strike="noStrike">
                          <a:latin typeface="MAC C Times"/>
                        </a:rPr>
                        <a:t>40</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b"/>
                      <a:r>
                        <a:rPr lang="mk-MK" sz="900" b="0" i="0" u="none" strike="noStrike" dirty="0">
                          <a:latin typeface="MAC C Times"/>
                        </a:rPr>
                        <a:t>455.055</a:t>
                      </a:r>
                    </a:p>
                  </a:txBody>
                  <a:tcPr marL="0" marR="0" marT="0"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r>
              <a:tr h="293015">
                <a:tc>
                  <a:txBody>
                    <a:bodyPr/>
                    <a:lstStyle/>
                    <a:p>
                      <a:pPr algn="ctr" fontAlgn="b"/>
                      <a:r>
                        <a:rPr lang="mk-MK" sz="900" b="0" i="0" u="none" strike="noStrike">
                          <a:latin typeface="MAC C Times"/>
                        </a:rPr>
                        <a:t>14</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900" b="1" i="0" u="none" strike="noStrike">
                          <a:solidFill>
                            <a:srgbClr val="000000"/>
                          </a:solidFill>
                          <a:latin typeface="Myriad Pro"/>
                        </a:rPr>
                        <a:t>F67A</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mk-MK" sz="900" b="0" i="0" u="none" strike="noStrike" dirty="0">
                          <a:latin typeface="MAC C Times"/>
                        </a:rPr>
                        <a:t>Хипертензија со КК</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mk-MK" sz="900" b="0" i="0" u="none" strike="noStrike">
                          <a:latin typeface="MAC C Times"/>
                        </a:rPr>
                        <a:t>17.716</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mk-MK" sz="900" b="0" i="0" u="none" strike="noStrike" dirty="0">
                          <a:latin typeface="MAC C Times"/>
                        </a:rPr>
                        <a:t>2</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99"/>
                    </a:solidFill>
                  </a:tcPr>
                </a:tc>
                <a:tc>
                  <a:txBody>
                    <a:bodyPr/>
                    <a:lstStyle/>
                    <a:p>
                      <a:pPr algn="ctr" fontAlgn="b"/>
                      <a:r>
                        <a:rPr lang="mk-MK" sz="900" b="0" i="0" u="none" strike="noStrike" dirty="0">
                          <a:latin typeface="MAC C Times"/>
                        </a:rPr>
                        <a:t>2</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99"/>
                    </a:solidFill>
                  </a:tcPr>
                </a:tc>
                <a:tc>
                  <a:txBody>
                    <a:bodyPr/>
                    <a:lstStyle/>
                    <a:p>
                      <a:pPr algn="ctr" fontAlgn="b"/>
                      <a:r>
                        <a:rPr lang="mk-MK" sz="900" b="0" i="0" u="none" strike="noStrike">
                          <a:latin typeface="MAC C Times"/>
                        </a:rPr>
                        <a:t>2</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99"/>
                    </a:solidFill>
                  </a:tcPr>
                </a:tc>
                <a:tc>
                  <a:txBody>
                    <a:bodyPr/>
                    <a:lstStyle/>
                    <a:p>
                      <a:pPr algn="ctr" fontAlgn="b"/>
                      <a:r>
                        <a:rPr lang="mk-MK" sz="900" b="0" i="0" u="none" strike="noStrike">
                          <a:latin typeface="MAC C Times"/>
                        </a:rPr>
                        <a:t>1</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99"/>
                    </a:solidFill>
                  </a:tcPr>
                </a:tc>
                <a:tc>
                  <a:txBody>
                    <a:bodyPr/>
                    <a:lstStyle/>
                    <a:p>
                      <a:pPr algn="ctr" fontAlgn="b"/>
                      <a:r>
                        <a:rPr lang="mk-MK" sz="900" b="0" i="0" u="none" strike="noStrike">
                          <a:latin typeface="MAC C Times"/>
                        </a:rPr>
                        <a:t>7</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b"/>
                      <a:r>
                        <a:rPr lang="mk-MK" sz="900" b="0" i="0" u="none" strike="noStrike" dirty="0">
                          <a:latin typeface="MAC C Times"/>
                        </a:rPr>
                        <a:t>124.010</a:t>
                      </a:r>
                    </a:p>
                  </a:txBody>
                  <a:tcPr marL="0" marR="0" marT="0"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r>
              <a:tr h="293015">
                <a:tc>
                  <a:txBody>
                    <a:bodyPr/>
                    <a:lstStyle/>
                    <a:p>
                      <a:pPr algn="ctr" fontAlgn="b"/>
                      <a:r>
                        <a:rPr lang="mk-MK" sz="900" b="0" i="0" u="none" strike="noStrike">
                          <a:latin typeface="MAC C Times"/>
                        </a:rPr>
                        <a:t>15</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900" b="1" i="0" u="none" strike="noStrike">
                          <a:solidFill>
                            <a:srgbClr val="000000"/>
                          </a:solidFill>
                          <a:latin typeface="Myriad Pro"/>
                        </a:rPr>
                        <a:t>F67B</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mk-MK" sz="900" b="0" i="0" u="none" strike="noStrike" dirty="0">
                          <a:latin typeface="MAC C Times"/>
                        </a:rPr>
                        <a:t>Хипертензија без КК</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mk-MK" sz="900" b="0" i="0" u="none" strike="noStrike">
                          <a:latin typeface="MAC C Times"/>
                        </a:rPr>
                        <a:t>10.424</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mk-MK" sz="900" b="0" i="0" u="none" strike="noStrike">
                          <a:latin typeface="MAC C Times"/>
                        </a:rPr>
                        <a:t>5</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99"/>
                    </a:solidFill>
                  </a:tcPr>
                </a:tc>
                <a:tc>
                  <a:txBody>
                    <a:bodyPr/>
                    <a:lstStyle/>
                    <a:p>
                      <a:pPr algn="ctr" fontAlgn="b"/>
                      <a:r>
                        <a:rPr lang="mk-MK" sz="900" b="0" i="0" u="none" strike="noStrike" dirty="0">
                          <a:latin typeface="MAC C Times"/>
                        </a:rPr>
                        <a:t>3</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99"/>
                    </a:solidFill>
                  </a:tcPr>
                </a:tc>
                <a:tc>
                  <a:txBody>
                    <a:bodyPr/>
                    <a:lstStyle/>
                    <a:p>
                      <a:pPr algn="ctr" fontAlgn="b"/>
                      <a:r>
                        <a:rPr lang="mk-MK" sz="900" b="0" i="0" u="none" strike="noStrike" dirty="0">
                          <a:latin typeface="MAC C Times"/>
                        </a:rPr>
                        <a:t>4</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99"/>
                    </a:solidFill>
                  </a:tcPr>
                </a:tc>
                <a:tc>
                  <a:txBody>
                    <a:bodyPr/>
                    <a:lstStyle/>
                    <a:p>
                      <a:pPr algn="ctr" fontAlgn="b"/>
                      <a:r>
                        <a:rPr lang="mk-MK" sz="900" b="0" i="0" u="none" strike="noStrike" dirty="0">
                          <a:latin typeface="MAC C Times"/>
                        </a:rPr>
                        <a:t>3</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99"/>
                    </a:solidFill>
                  </a:tcPr>
                </a:tc>
                <a:tc>
                  <a:txBody>
                    <a:bodyPr/>
                    <a:lstStyle/>
                    <a:p>
                      <a:pPr algn="ctr" fontAlgn="b"/>
                      <a:r>
                        <a:rPr lang="mk-MK" sz="900" b="0" i="0" u="none" strike="noStrike">
                          <a:latin typeface="MAC C Times"/>
                        </a:rPr>
                        <a:t>15</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b"/>
                      <a:r>
                        <a:rPr lang="mk-MK" sz="900" b="0" i="0" u="none" strike="noStrike" dirty="0">
                          <a:latin typeface="MAC C Times"/>
                        </a:rPr>
                        <a:t>156.354</a:t>
                      </a:r>
                    </a:p>
                  </a:txBody>
                  <a:tcPr marL="0" marR="0" marT="0"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r>
              <a:tr h="293015">
                <a:tc>
                  <a:txBody>
                    <a:bodyPr/>
                    <a:lstStyle/>
                    <a:p>
                      <a:pPr algn="ctr" fontAlgn="b"/>
                      <a:r>
                        <a:rPr lang="mk-MK" sz="900" b="0" i="0" u="none" strike="noStrike">
                          <a:latin typeface="MAC C Times"/>
                        </a:rPr>
                        <a:t>16</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en-US" sz="900" b="1" i="0" u="none" strike="noStrike">
                          <a:solidFill>
                            <a:srgbClr val="000000"/>
                          </a:solidFill>
                          <a:latin typeface="Myriad Pro"/>
                        </a:rPr>
                        <a:t>F72B</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ctr"/>
                      <a:r>
                        <a:rPr lang="ru-RU" sz="900" b="0" i="0" u="none" strike="noStrike" dirty="0">
                          <a:latin typeface="MAC C Times"/>
                        </a:rPr>
                        <a:t>Нестабилна ангина без катастрофални или тешки КК</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mk-MK" sz="900" b="0" i="0" u="none" strike="noStrike">
                          <a:latin typeface="MAC C Times"/>
                        </a:rPr>
                        <a:t>13.790</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mk-MK" sz="900" b="0" i="0" u="none" strike="noStrike">
                          <a:latin typeface="MAC C Times"/>
                        </a:rPr>
                        <a:t>1</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99"/>
                    </a:solidFill>
                  </a:tcPr>
                </a:tc>
                <a:tc>
                  <a:txBody>
                    <a:bodyPr/>
                    <a:lstStyle/>
                    <a:p>
                      <a:pPr algn="ctr" fontAlgn="b"/>
                      <a:r>
                        <a:rPr lang="mk-MK" sz="900" b="0" i="0" u="none" strike="noStrike">
                          <a:latin typeface="MAC C Times"/>
                        </a:rPr>
                        <a:t>1</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99"/>
                    </a:solidFill>
                  </a:tcPr>
                </a:tc>
                <a:tc>
                  <a:txBody>
                    <a:bodyPr/>
                    <a:lstStyle/>
                    <a:p>
                      <a:pPr algn="ctr" fontAlgn="b"/>
                      <a:r>
                        <a:rPr lang="mk-MK" sz="900" b="0" i="0" u="none" strike="noStrike">
                          <a:latin typeface="MAC C Times"/>
                        </a:rPr>
                        <a:t>1</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99"/>
                    </a:solidFill>
                  </a:tcPr>
                </a:tc>
                <a:tc>
                  <a:txBody>
                    <a:bodyPr/>
                    <a:lstStyle/>
                    <a:p>
                      <a:pPr algn="ctr" fontAlgn="b"/>
                      <a:r>
                        <a:rPr lang="mk-MK" sz="900" b="0" i="0" u="none" strike="noStrike" dirty="0">
                          <a:latin typeface="MAC C Times"/>
                        </a:rPr>
                        <a:t>1</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99"/>
                    </a:solidFill>
                  </a:tcPr>
                </a:tc>
                <a:tc>
                  <a:txBody>
                    <a:bodyPr/>
                    <a:lstStyle/>
                    <a:p>
                      <a:pPr algn="ctr" fontAlgn="b"/>
                      <a:r>
                        <a:rPr lang="mk-MK" sz="900" b="0" i="0" u="none" strike="noStrike">
                          <a:latin typeface="MAC C Times"/>
                        </a:rPr>
                        <a:t>4</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b"/>
                      <a:r>
                        <a:rPr lang="mk-MK" sz="900" b="0" i="0" u="none" strike="noStrike" dirty="0">
                          <a:latin typeface="MAC C Times"/>
                        </a:rPr>
                        <a:t>55.161</a:t>
                      </a:r>
                    </a:p>
                  </a:txBody>
                  <a:tcPr marL="0" marR="0" marT="0"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r>
              <a:tr h="293015">
                <a:tc>
                  <a:txBody>
                    <a:bodyPr/>
                    <a:lstStyle/>
                    <a:p>
                      <a:pPr algn="ctr" fontAlgn="b"/>
                      <a:r>
                        <a:rPr lang="mk-MK" sz="900" b="0" i="0" u="none" strike="noStrike">
                          <a:latin typeface="MAC C Times"/>
                        </a:rPr>
                        <a:t>17</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900" b="1" i="0" u="none" strike="noStrike">
                          <a:solidFill>
                            <a:srgbClr val="000000"/>
                          </a:solidFill>
                          <a:latin typeface="Myriad Pro"/>
                        </a:rPr>
                        <a:t>F75C</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900" b="0" i="0" u="none" strike="noStrike" dirty="0">
                          <a:latin typeface="MAC C Times"/>
                        </a:rPr>
                        <a:t>Други дијагнози на циркулаторниот систем без катастрофални или тешки КК</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mk-MK" sz="900" b="0" i="0" u="none" strike="noStrike">
                          <a:latin typeface="MAC C Times"/>
                        </a:rPr>
                        <a:t>14.997</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mk-MK" sz="900" b="1" i="0" u="none" strike="noStrike">
                          <a:latin typeface="MAC C Times"/>
                        </a:rPr>
                        <a:t>2</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fontAlgn="ctr"/>
                      <a:r>
                        <a:rPr lang="mk-MK" sz="900" b="1" i="0" u="none" strike="noStrike">
                          <a:latin typeface="MAC C Times"/>
                        </a:rPr>
                        <a:t>3</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fontAlgn="ctr"/>
                      <a:r>
                        <a:rPr lang="mk-MK" sz="900" b="1" i="0" u="none" strike="noStrike">
                          <a:latin typeface="MAC C Times"/>
                        </a:rPr>
                        <a:t>3</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fontAlgn="ctr"/>
                      <a:r>
                        <a:rPr lang="mk-MK" sz="900" b="1" i="0" u="none" strike="noStrike" dirty="0">
                          <a:latin typeface="MAC C Times"/>
                        </a:rPr>
                        <a:t>3</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fontAlgn="b"/>
                      <a:r>
                        <a:rPr lang="mk-MK" sz="900" b="0" i="0" u="none" strike="noStrike" dirty="0">
                          <a:latin typeface="MAC C Times"/>
                        </a:rPr>
                        <a:t>11</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mk-MK" sz="900" b="0" i="0" u="none" strike="noStrike" dirty="0">
                          <a:latin typeface="MAC C Times"/>
                        </a:rPr>
                        <a:t>164.962</a:t>
                      </a:r>
                    </a:p>
                  </a:txBody>
                  <a:tcPr marL="0" marR="0" marT="0"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93015">
                <a:tc>
                  <a:txBody>
                    <a:bodyPr/>
                    <a:lstStyle/>
                    <a:p>
                      <a:pPr algn="l" fontAlgn="b"/>
                      <a:r>
                        <a:rPr lang="mk-MK" sz="900" b="0" i="0" u="none" strike="noStrike" dirty="0">
                          <a:latin typeface="MAC C Times"/>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50000"/>
                      </a:schemeClr>
                    </a:solidFill>
                  </a:tcPr>
                </a:tc>
                <a:tc>
                  <a:txBody>
                    <a:bodyPr/>
                    <a:lstStyle/>
                    <a:p>
                      <a:pPr algn="l" fontAlgn="b"/>
                      <a:r>
                        <a:rPr lang="mk-MK" sz="900" b="0" i="0" u="none" strike="noStrike" dirty="0">
                          <a:latin typeface="MAC C Times"/>
                        </a:rPr>
                        <a:t>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50000"/>
                      </a:schemeClr>
                    </a:solidFill>
                  </a:tcPr>
                </a:tc>
                <a:tc gridSpan="2">
                  <a:txBody>
                    <a:bodyPr/>
                    <a:lstStyle/>
                    <a:p>
                      <a:pPr algn="ctr" fontAlgn="ctr"/>
                      <a:r>
                        <a:rPr lang="en-US" sz="900" b="1" i="0" u="none" strike="noStrike" dirty="0">
                          <a:latin typeface="MAC C Times"/>
                        </a:rPr>
                        <a:t>VKUPNO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50000"/>
                      </a:schemeClr>
                    </a:solidFill>
                  </a:tcPr>
                </a:tc>
                <a:tc hMerge="1">
                  <a:txBody>
                    <a:bodyPr/>
                    <a:lstStyle/>
                    <a:p>
                      <a:endParaRPr lang="mk-MK"/>
                    </a:p>
                  </a:txBody>
                  <a:tcPr/>
                </a:tc>
                <a:tc>
                  <a:txBody>
                    <a:bodyPr/>
                    <a:lstStyle/>
                    <a:p>
                      <a:pPr algn="ctr" fontAlgn="b"/>
                      <a:r>
                        <a:rPr lang="mk-MK" sz="900" b="0" i="0" u="none" strike="noStrike">
                          <a:latin typeface="MAC C Times"/>
                        </a:rPr>
                        <a:t>220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50000"/>
                      </a:schemeClr>
                    </a:solidFill>
                  </a:tcPr>
                </a:tc>
                <a:tc>
                  <a:txBody>
                    <a:bodyPr/>
                    <a:lstStyle/>
                    <a:p>
                      <a:pPr algn="ctr" fontAlgn="b"/>
                      <a:r>
                        <a:rPr lang="mk-MK" sz="900" b="0" i="0" u="none" strike="noStrike" dirty="0">
                          <a:latin typeface="MAC C Times"/>
                        </a:rPr>
                        <a:t>217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50000"/>
                      </a:schemeClr>
                    </a:solidFill>
                  </a:tcPr>
                </a:tc>
                <a:tc>
                  <a:txBody>
                    <a:bodyPr/>
                    <a:lstStyle/>
                    <a:p>
                      <a:pPr algn="ctr" fontAlgn="b"/>
                      <a:r>
                        <a:rPr lang="mk-MK" sz="900" b="0" i="0" u="none" strike="noStrike" dirty="0">
                          <a:latin typeface="MAC C Times"/>
                        </a:rPr>
                        <a:t>179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50000"/>
                      </a:schemeClr>
                    </a:solidFill>
                  </a:tcPr>
                </a:tc>
                <a:tc>
                  <a:txBody>
                    <a:bodyPr/>
                    <a:lstStyle/>
                    <a:p>
                      <a:pPr algn="ctr" fontAlgn="b"/>
                      <a:r>
                        <a:rPr lang="mk-MK" sz="900" b="0" i="0" u="none" strike="noStrike" dirty="0">
                          <a:latin typeface="MAC C Times"/>
                        </a:rPr>
                        <a:t>199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50000"/>
                      </a:schemeClr>
                    </a:solidFill>
                  </a:tcPr>
                </a:tc>
                <a:tc>
                  <a:txBody>
                    <a:bodyPr/>
                    <a:lstStyle/>
                    <a:p>
                      <a:pPr algn="ctr" fontAlgn="b"/>
                      <a:r>
                        <a:rPr lang="mk-MK" sz="900" b="0" i="0" u="none" strike="noStrike" dirty="0">
                          <a:latin typeface="MAC C Times"/>
                        </a:rPr>
                        <a:t>815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50000"/>
                      </a:schemeClr>
                    </a:solidFill>
                  </a:tcPr>
                </a:tc>
                <a:tc>
                  <a:txBody>
                    <a:bodyPr/>
                    <a:lstStyle/>
                    <a:p>
                      <a:pPr algn="r" fontAlgn="b"/>
                      <a:r>
                        <a:rPr lang="mk-MK" sz="900" b="0" i="0" u="none" strike="noStrike" dirty="0">
                          <a:latin typeface="MAC C Times"/>
                        </a:rPr>
                        <a:t>16.518.982</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50000"/>
                      </a:schemeClr>
                    </a:solidFill>
                  </a:tcPr>
                </a:tc>
              </a:tr>
            </a:tbl>
          </a:graphicData>
        </a:graphic>
      </p:graphicFrame>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plus(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0">
            <a:schemeClr val="accent3"/>
          </a:lnRef>
          <a:fillRef idx="3">
            <a:schemeClr val="accent3"/>
          </a:fillRef>
          <a:effectRef idx="3">
            <a:schemeClr val="accent3"/>
          </a:effectRef>
          <a:fontRef idx="minor">
            <a:schemeClr val="lt1"/>
          </a:fontRef>
        </p:style>
        <p:txBody>
          <a:bodyPr/>
          <a:lstStyle/>
          <a:p>
            <a:pPr fontAlgn="b"/>
            <a:r>
              <a:rPr lang="mk-MK" sz="2000" b="1" dirty="0" smtClean="0">
                <a:solidFill>
                  <a:srgbClr val="003300"/>
                </a:solidFill>
              </a:rPr>
              <a:t>План </a:t>
            </a:r>
            <a:r>
              <a:rPr lang="ru-RU" sz="2000" b="1" dirty="0" smtClean="0">
                <a:solidFill>
                  <a:srgbClr val="003300"/>
                </a:solidFill>
              </a:rPr>
              <a:t>на видот и обемот на останати болнички здравствени услуги на осигурените лица за 2011/2012 год.</a:t>
            </a:r>
            <a:r>
              <a:rPr lang="mk-MK" sz="2000" dirty="0" smtClean="0">
                <a:solidFill>
                  <a:srgbClr val="003300"/>
                </a:solidFill>
              </a:rPr>
              <a:t/>
            </a:r>
            <a:br>
              <a:rPr lang="mk-MK" sz="2000" dirty="0" smtClean="0">
                <a:solidFill>
                  <a:srgbClr val="003300"/>
                </a:solidFill>
              </a:rPr>
            </a:br>
            <a:r>
              <a:rPr lang="ru-RU" sz="2000" b="1" dirty="0" smtClean="0">
                <a:solidFill>
                  <a:srgbClr val="003300"/>
                </a:solidFill>
              </a:rPr>
              <a:t>за болничка здравствена заштита - останати болнички услуги</a:t>
            </a:r>
            <a:endParaRPr lang="mk-MK" dirty="0">
              <a:solidFill>
                <a:srgbClr val="003300"/>
              </a:solidFill>
            </a:endParaRPr>
          </a:p>
        </p:txBody>
      </p:sp>
      <p:graphicFrame>
        <p:nvGraphicFramePr>
          <p:cNvPr id="4" name="Table 3"/>
          <p:cNvGraphicFramePr>
            <a:graphicFrameLocks noGrp="1"/>
          </p:cNvGraphicFramePr>
          <p:nvPr/>
        </p:nvGraphicFramePr>
        <p:xfrm>
          <a:off x="251521" y="1700808"/>
          <a:ext cx="8568950" cy="4629298"/>
        </p:xfrm>
        <a:graphic>
          <a:graphicData uri="http://schemas.openxmlformats.org/drawingml/2006/table">
            <a:tbl>
              <a:tblPr/>
              <a:tblGrid>
                <a:gridCol w="617185"/>
                <a:gridCol w="440846"/>
                <a:gridCol w="2468740"/>
                <a:gridCol w="752194"/>
                <a:gridCol w="619940"/>
                <a:gridCol w="619940"/>
                <a:gridCol w="619940"/>
                <a:gridCol w="619940"/>
                <a:gridCol w="826586"/>
                <a:gridCol w="983639"/>
              </a:tblGrid>
              <a:tr h="193721">
                <a:tc rowSpan="2">
                  <a:txBody>
                    <a:bodyPr/>
                    <a:lstStyle/>
                    <a:p>
                      <a:pPr algn="ctr" fontAlgn="ctr"/>
                      <a:r>
                        <a:rPr lang="mk-MK" sz="600" b="0" i="0" u="none" strike="noStrike" dirty="0">
                          <a:solidFill>
                            <a:srgbClr val="000000"/>
                          </a:solidFill>
                          <a:latin typeface="StobiSerif Regular"/>
                        </a:rPr>
                        <a:t>Р. Број</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c rowSpan="2">
                  <a:txBody>
                    <a:bodyPr/>
                    <a:lstStyle/>
                    <a:p>
                      <a:pPr algn="ctr" fontAlgn="ctr"/>
                      <a:r>
                        <a:rPr lang="mk-MK" sz="600" b="0" i="0" u="none" strike="noStrike">
                          <a:solidFill>
                            <a:srgbClr val="000000"/>
                          </a:solidFill>
                          <a:latin typeface="StobiSerif Regular"/>
                        </a:rPr>
                        <a:t>Шифра на услуга</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c rowSpan="2">
                  <a:txBody>
                    <a:bodyPr/>
                    <a:lstStyle/>
                    <a:p>
                      <a:pPr algn="ctr" fontAlgn="ctr"/>
                      <a:r>
                        <a:rPr lang="ru-RU" sz="1000" b="0" i="0" u="none" strike="noStrike" dirty="0">
                          <a:solidFill>
                            <a:srgbClr val="000000"/>
                          </a:solidFill>
                          <a:latin typeface="StobiSerif Regular"/>
                        </a:rPr>
                        <a:t> Назив на болничка услуга (по МКБ10)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c rowSpan="2">
                  <a:txBody>
                    <a:bodyPr/>
                    <a:lstStyle/>
                    <a:p>
                      <a:pPr algn="ctr" fontAlgn="ctr"/>
                      <a:r>
                        <a:rPr lang="mk-MK" sz="1000" b="0" i="0" u="none" strike="noStrike" dirty="0">
                          <a:solidFill>
                            <a:srgbClr val="000000"/>
                          </a:solidFill>
                          <a:latin typeface="StobiSerif Regular"/>
                        </a:rPr>
                        <a:t>Референтн</a:t>
                      </a:r>
                      <a:r>
                        <a:rPr lang="en-US" sz="1000" b="0" i="0" u="none" strike="noStrike" dirty="0">
                          <a:solidFill>
                            <a:srgbClr val="000000"/>
                          </a:solidFill>
                          <a:latin typeface="StobiSerif Regular"/>
                        </a:rPr>
                        <a:t>a </a:t>
                      </a:r>
                      <a:r>
                        <a:rPr lang="mk-MK" sz="1000" b="0" i="0" u="none" strike="noStrike" dirty="0">
                          <a:solidFill>
                            <a:srgbClr val="000000"/>
                          </a:solidFill>
                          <a:latin typeface="StobiSerif Regular"/>
                        </a:rPr>
                        <a:t>цен</a:t>
                      </a:r>
                      <a:r>
                        <a:rPr lang="en-US" sz="1000" b="0" i="0" u="none" strike="noStrike" dirty="0">
                          <a:solidFill>
                            <a:srgbClr val="000000"/>
                          </a:solidFill>
                          <a:latin typeface="StobiSerif Regular"/>
                        </a:rPr>
                        <a:t>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c gridSpan="5">
                  <a:txBody>
                    <a:bodyPr/>
                    <a:lstStyle/>
                    <a:p>
                      <a:pPr algn="ctr" fontAlgn="ctr"/>
                      <a:r>
                        <a:rPr lang="mk-MK" sz="1000" b="0" i="0" u="none" strike="noStrike" dirty="0">
                          <a:solidFill>
                            <a:srgbClr val="000000"/>
                          </a:solidFill>
                          <a:latin typeface="StobiSerif Regular"/>
                        </a:rPr>
                        <a:t>Број на болнички услуги</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c hMerge="1">
                  <a:txBody>
                    <a:bodyPr/>
                    <a:lstStyle/>
                    <a:p>
                      <a:endParaRPr lang="mk-MK"/>
                    </a:p>
                  </a:txBody>
                  <a:tcPr/>
                </a:tc>
                <a:tc hMerge="1">
                  <a:txBody>
                    <a:bodyPr/>
                    <a:lstStyle/>
                    <a:p>
                      <a:endParaRPr lang="mk-MK"/>
                    </a:p>
                  </a:txBody>
                  <a:tcPr/>
                </a:tc>
                <a:tc hMerge="1">
                  <a:txBody>
                    <a:bodyPr/>
                    <a:lstStyle/>
                    <a:p>
                      <a:endParaRPr lang="mk-MK"/>
                    </a:p>
                  </a:txBody>
                  <a:tcPr/>
                </a:tc>
                <a:tc hMerge="1">
                  <a:txBody>
                    <a:bodyPr/>
                    <a:lstStyle/>
                    <a:p>
                      <a:endParaRPr lang="mk-MK"/>
                    </a:p>
                  </a:txBody>
                  <a:tcPr/>
                </a:tc>
                <a:tc rowSpan="2">
                  <a:txBody>
                    <a:bodyPr/>
                    <a:lstStyle/>
                    <a:p>
                      <a:pPr algn="ctr" fontAlgn="ctr"/>
                      <a:r>
                        <a:rPr lang="ru-RU" sz="1000" b="0" i="0" u="none" strike="noStrike">
                          <a:solidFill>
                            <a:srgbClr val="000000"/>
                          </a:solidFill>
                          <a:latin typeface="StobiSerif Regular"/>
                        </a:rPr>
                        <a:t>Вкупен износ по болнички услуги</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r>
              <a:tr h="447980">
                <a:tc vMerge="1">
                  <a:txBody>
                    <a:bodyPr/>
                    <a:lstStyle/>
                    <a:p>
                      <a:endParaRPr lang="mk-MK"/>
                    </a:p>
                  </a:txBody>
                  <a:tcPr/>
                </a:tc>
                <a:tc vMerge="1">
                  <a:txBody>
                    <a:bodyPr/>
                    <a:lstStyle/>
                    <a:p>
                      <a:endParaRPr lang="mk-MK"/>
                    </a:p>
                  </a:txBody>
                  <a:tcPr/>
                </a:tc>
                <a:tc vMerge="1">
                  <a:txBody>
                    <a:bodyPr/>
                    <a:lstStyle/>
                    <a:p>
                      <a:endParaRPr lang="mk-MK"/>
                    </a:p>
                  </a:txBody>
                  <a:tcPr/>
                </a:tc>
                <a:tc vMerge="1">
                  <a:txBody>
                    <a:bodyPr/>
                    <a:lstStyle/>
                    <a:p>
                      <a:endParaRPr lang="mk-MK"/>
                    </a:p>
                  </a:txBody>
                  <a:tcPr/>
                </a:tc>
                <a:tc>
                  <a:txBody>
                    <a:bodyPr/>
                    <a:lstStyle/>
                    <a:p>
                      <a:pPr algn="ctr" fontAlgn="ctr"/>
                      <a:r>
                        <a:rPr lang="mk-MK" sz="1000" b="0" i="0" u="none" strike="noStrike">
                          <a:solidFill>
                            <a:srgbClr val="000000"/>
                          </a:solidFill>
                          <a:latin typeface="StobiSerif Regular"/>
                        </a:rPr>
                        <a:t>2  квартал  2011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c>
                  <a:txBody>
                    <a:bodyPr/>
                    <a:lstStyle/>
                    <a:p>
                      <a:pPr algn="ctr" fontAlgn="ctr"/>
                      <a:r>
                        <a:rPr lang="mk-MK" sz="1000" b="0" i="0" u="none" strike="noStrike">
                          <a:solidFill>
                            <a:srgbClr val="000000"/>
                          </a:solidFill>
                          <a:latin typeface="StobiSerif Regular"/>
                        </a:rPr>
                        <a:t>3 квартал  2011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c>
                  <a:txBody>
                    <a:bodyPr/>
                    <a:lstStyle/>
                    <a:p>
                      <a:pPr algn="ctr" fontAlgn="ctr"/>
                      <a:r>
                        <a:rPr lang="mk-MK" sz="1000" b="0" i="0" u="none" strike="noStrike" dirty="0">
                          <a:solidFill>
                            <a:srgbClr val="000000"/>
                          </a:solidFill>
                          <a:latin typeface="StobiSerif Regular"/>
                        </a:rPr>
                        <a:t>4 квартал  2011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c>
                  <a:txBody>
                    <a:bodyPr/>
                    <a:lstStyle/>
                    <a:p>
                      <a:pPr algn="ctr" fontAlgn="ctr"/>
                      <a:r>
                        <a:rPr lang="mk-MK" sz="1000" b="0" i="0" u="none" strike="noStrike">
                          <a:solidFill>
                            <a:srgbClr val="000000"/>
                          </a:solidFill>
                          <a:latin typeface="StobiSerif Regular"/>
                        </a:rPr>
                        <a:t>1 квартал 2012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c>
                  <a:txBody>
                    <a:bodyPr/>
                    <a:lstStyle/>
                    <a:p>
                      <a:pPr algn="ctr" fontAlgn="ctr"/>
                      <a:r>
                        <a:rPr lang="mk-MK" sz="1000" b="0" i="0" u="none" strike="noStrike">
                          <a:solidFill>
                            <a:srgbClr val="000000"/>
                          </a:solidFill>
                          <a:latin typeface="StobiSerif Regular"/>
                        </a:rPr>
                        <a:t>Вкупно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c vMerge="1">
                  <a:txBody>
                    <a:bodyPr/>
                    <a:lstStyle/>
                    <a:p>
                      <a:endParaRPr lang="mk-MK"/>
                    </a:p>
                  </a:txBody>
                  <a:tcPr/>
                </a:tc>
              </a:tr>
              <a:tr h="217935">
                <a:tc>
                  <a:txBody>
                    <a:bodyPr/>
                    <a:lstStyle/>
                    <a:p>
                      <a:pPr algn="ctr" fontAlgn="b"/>
                      <a:r>
                        <a:rPr lang="mk-MK" sz="600" b="0" i="0" u="none" strike="noStrike">
                          <a:latin typeface="StobiSerif Regular"/>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c>
                  <a:txBody>
                    <a:bodyPr/>
                    <a:lstStyle/>
                    <a:p>
                      <a:pPr algn="ctr" fontAlgn="b"/>
                      <a:r>
                        <a:rPr lang="mk-MK" sz="600" b="0" i="0" u="none" strike="noStrike">
                          <a:latin typeface="StobiSerif Regular"/>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c>
                  <a:txBody>
                    <a:bodyPr/>
                    <a:lstStyle/>
                    <a:p>
                      <a:pPr algn="ctr" fontAlgn="b"/>
                      <a:r>
                        <a:rPr lang="mk-MK" sz="1000" b="0" i="0" u="none" strike="noStrike">
                          <a:latin typeface="StobiSerif Regular"/>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c>
                  <a:txBody>
                    <a:bodyPr/>
                    <a:lstStyle/>
                    <a:p>
                      <a:pPr algn="ctr" fontAlgn="b"/>
                      <a:r>
                        <a:rPr lang="mk-MK" sz="1000" b="0" i="0" u="none" strike="noStrike" dirty="0">
                          <a:latin typeface="StobiSerif Regular"/>
                        </a:rPr>
                        <a:t>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c>
                  <a:txBody>
                    <a:bodyPr/>
                    <a:lstStyle/>
                    <a:p>
                      <a:pPr algn="ctr" fontAlgn="b"/>
                      <a:r>
                        <a:rPr lang="mk-MK" sz="1000" b="0" i="0" u="none" strike="noStrike">
                          <a:latin typeface="StobiSerif Regular"/>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c>
                  <a:txBody>
                    <a:bodyPr/>
                    <a:lstStyle/>
                    <a:p>
                      <a:pPr algn="ctr" fontAlgn="b"/>
                      <a:r>
                        <a:rPr lang="mk-MK" sz="1000" b="0" i="0" u="none" strike="noStrike">
                          <a:latin typeface="StobiSerif Regular"/>
                        </a:rPr>
                        <a:t>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c>
                  <a:txBody>
                    <a:bodyPr/>
                    <a:lstStyle/>
                    <a:p>
                      <a:pPr algn="ctr" fontAlgn="b"/>
                      <a:r>
                        <a:rPr lang="mk-MK" sz="1000" b="0" i="0" u="none" strike="noStrike">
                          <a:latin typeface="StobiSerif Regular"/>
                        </a:rPr>
                        <a:t>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c>
                  <a:txBody>
                    <a:bodyPr/>
                    <a:lstStyle/>
                    <a:p>
                      <a:pPr algn="ctr" fontAlgn="b"/>
                      <a:r>
                        <a:rPr lang="mk-MK" sz="1000" b="0" i="0" u="none" strike="noStrike">
                          <a:latin typeface="StobiSerif Regular"/>
                        </a:rPr>
                        <a:t>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c>
                  <a:txBody>
                    <a:bodyPr/>
                    <a:lstStyle/>
                    <a:p>
                      <a:pPr algn="ctr" fontAlgn="b"/>
                      <a:r>
                        <a:rPr lang="mk-MK" sz="1000" b="0" i="0" u="none" strike="noStrike">
                          <a:latin typeface="StobiSerif Regular"/>
                        </a:rPr>
                        <a:t>9=(5+6+7+8)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c>
                  <a:txBody>
                    <a:bodyPr/>
                    <a:lstStyle/>
                    <a:p>
                      <a:pPr algn="ctr" fontAlgn="b"/>
                      <a:r>
                        <a:rPr lang="mk-MK" sz="1000" b="0" i="0" u="none" strike="noStrike">
                          <a:latin typeface="StobiSerif Regular"/>
                        </a:rPr>
                        <a:t>10 (4*9)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r>
              <a:tr h="581162">
                <a:tc>
                  <a:txBody>
                    <a:bodyPr/>
                    <a:lstStyle/>
                    <a:p>
                      <a:pPr algn="ctr" fontAlgn="b"/>
                      <a:r>
                        <a:rPr lang="mk-MK" sz="1200" b="0" i="0" u="none" strike="noStrike" dirty="0">
                          <a:latin typeface="StobiSerif Regular"/>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mk-MK" sz="1200" b="0" i="0" u="none" strike="noStrike" dirty="0">
                          <a:latin typeface="StobiSerif Regular"/>
                        </a:rPr>
                        <a:t>Ј44.0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r>
                        <a:rPr lang="ru-RU" sz="1000" b="0" i="0" u="none" strike="noStrike" dirty="0">
                          <a:latin typeface="StobiSerif Regular"/>
                        </a:rPr>
                        <a:t>ХРОНИЧНА ОПСТРУКТИВНА ПУЛМОНАЛНА БОЛЕСТ СО АКУТНА ДОЛНОРЕСПИР.ИНФЕКЦ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mk-MK" sz="1000" b="0" i="0" u="none" strike="noStrike" dirty="0">
                          <a:latin typeface="StobiSerif Regular"/>
                        </a:rPr>
                        <a:t>36.000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mk-MK" sz="1000" b="0" i="0" u="none" strike="noStrike">
                          <a:latin typeface="StobiSerif Regular"/>
                        </a:rPr>
                        <a:t>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mk-MK" sz="1000" b="0" i="0" u="none" strike="noStrike">
                          <a:latin typeface="StobiSerif Regular"/>
                        </a:rPr>
                        <a:t>11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mk-MK" sz="1000" b="0" i="0" u="none" strike="noStrike">
                          <a:latin typeface="StobiSerif Regular"/>
                        </a:rPr>
                        <a:t>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mk-MK" sz="1000" b="0" i="0" u="none" strike="noStrike">
                          <a:latin typeface="StobiSerif Regular"/>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mk-MK" sz="1000" b="0" i="0" u="none" strike="noStrike">
                          <a:latin typeface="StobiSerif Regular"/>
                        </a:rPr>
                        <a:t>39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mk-MK" sz="1000" b="0" i="0" u="none" strike="noStrike">
                          <a:latin typeface="StobiSerif Regular"/>
                        </a:rPr>
                        <a:t>1.404.000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581162">
                <a:tc>
                  <a:txBody>
                    <a:bodyPr/>
                    <a:lstStyle/>
                    <a:p>
                      <a:pPr algn="ctr" fontAlgn="b"/>
                      <a:r>
                        <a:rPr lang="mk-MK" sz="1200" b="0" i="0" u="none" strike="noStrike" dirty="0">
                          <a:latin typeface="StobiSerif Regular"/>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mk-MK" sz="1200" b="0" i="0" u="none" strike="noStrike" dirty="0">
                          <a:latin typeface="StobiSerif Regular"/>
                        </a:rPr>
                        <a:t>Ј44.1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r>
                        <a:rPr lang="ru-RU" sz="1000" b="0" i="0" u="none" strike="noStrike" dirty="0">
                          <a:latin typeface="StobiSerif Regular"/>
                        </a:rPr>
                        <a:t>ХРОНИЧНА ОПСТРУКТИВНА ПУЛМОНАЛНА БОЛЕСТ СО АКУТНА ЕГЗАЦЕРБАЦИЈА,НЕОЗН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mk-MK" sz="1000" b="0" i="0" u="none" strike="noStrike" dirty="0">
                          <a:latin typeface="StobiSerif Regular"/>
                        </a:rPr>
                        <a:t>38.000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mk-MK" sz="1000" b="0" i="0" u="none" strike="noStrike">
                          <a:latin typeface="StobiSerif Regular"/>
                        </a:rPr>
                        <a:t>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mk-MK" sz="1000" b="0" i="0" u="none" strike="noStrike">
                          <a:latin typeface="StobiSerif Regular"/>
                        </a:rPr>
                        <a:t>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mk-MK" sz="1000" b="0" i="0" u="none" strike="noStrike">
                          <a:latin typeface="StobiSerif Regular"/>
                        </a:rPr>
                        <a:t>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mk-MK" sz="1000" b="0" i="0" u="none" strike="noStrike">
                          <a:latin typeface="StobiSerif Regular"/>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mk-MK" sz="1000" b="0" i="0" u="none" strike="noStrike">
                          <a:latin typeface="StobiSerif Regular"/>
                        </a:rPr>
                        <a:t>41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mk-MK" sz="1000" b="0" i="0" u="none" strike="noStrike">
                          <a:latin typeface="StobiSerif Regular"/>
                        </a:rPr>
                        <a:t>1.558.000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581162">
                <a:tc>
                  <a:txBody>
                    <a:bodyPr/>
                    <a:lstStyle/>
                    <a:p>
                      <a:pPr algn="ctr" fontAlgn="b"/>
                      <a:r>
                        <a:rPr lang="mk-MK" sz="1200" b="0" i="0" u="none" strike="noStrike">
                          <a:latin typeface="StobiSerif Regular"/>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mk-MK" sz="1200" b="0" i="0" u="none" strike="noStrike" dirty="0">
                          <a:latin typeface="StobiSerif Regular"/>
                        </a:rPr>
                        <a:t>А16.0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r>
                        <a:rPr lang="ru-RU" sz="1000" b="0" i="0" u="none" strike="noStrike">
                          <a:latin typeface="StobiSerif Regular"/>
                        </a:rPr>
                        <a:t>ТУБЕРКУЛОЗА НА БЕЛ ДРОБ, БАКТЕРИОЛОШКИ И ХИСТОЛОШКИ НЕГАТИВНА</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mk-MK" sz="1000" b="0" i="0" u="none" strike="noStrike" dirty="0">
                          <a:latin typeface="StobiSerif Regular"/>
                        </a:rPr>
                        <a:t>40.000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mk-MK" sz="1000" b="0" i="0" u="none" strike="noStrike" dirty="0">
                          <a:latin typeface="StobiSerif Regular"/>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mk-MK" sz="1000" b="0" i="0" u="none" strike="noStrike">
                          <a:latin typeface="StobiSerif Regular"/>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mk-MK" sz="1000" b="0" i="0" u="none" strike="noStrike">
                          <a:latin typeface="StobiSerif Regular"/>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mk-MK" sz="1000" b="0" i="0" u="none" strike="noStrike">
                          <a:latin typeface="StobiSerif Regular"/>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mk-MK" sz="1000" b="0" i="0" u="none" strike="noStrike">
                          <a:latin typeface="StobiSerif Regular"/>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mk-MK" sz="1000" b="0" i="0" u="none" strike="noStrike">
                          <a:latin typeface="StobiSerif Regular"/>
                        </a:rPr>
                        <a:t>120.000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510624">
                <a:tc>
                  <a:txBody>
                    <a:bodyPr/>
                    <a:lstStyle/>
                    <a:p>
                      <a:pPr algn="ctr" fontAlgn="b"/>
                      <a:r>
                        <a:rPr lang="mk-MK" sz="1200" b="0" i="0" u="none" strike="noStrike">
                          <a:latin typeface="StobiSerif Regular"/>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mk-MK" sz="1200" b="0" i="0" u="none" strike="noStrike" dirty="0">
                          <a:latin typeface="StobiSerif Regular"/>
                        </a:rPr>
                        <a:t>А16.1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ru-RU" sz="1000" b="0" i="0" u="none" strike="noStrike">
                          <a:latin typeface="StobiSerif Regular"/>
                        </a:rPr>
                        <a:t>ТУБЕРКУЛОЗА НА БЕЛ ДРОБ,БАКТЕРИОЛ.И ХИСТОЛОШКО ИСПИТУВ.НЕ Е НАПРАВЕНО</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mk-MK" sz="1000" b="0" i="0" u="none" strike="noStrike">
                          <a:latin typeface="StobiSerif Regular"/>
                        </a:rPr>
                        <a:t>40.000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mk-MK" sz="1000" b="0" i="0" u="none" strike="noStrike" dirty="0">
                          <a:latin typeface="StobiSerif Regular"/>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mk-MK" sz="1000" b="0" i="0" u="none" strike="noStrike" dirty="0">
                          <a:latin typeface="StobiSerif Regular"/>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mk-MK" sz="1000" b="0" i="0" u="none" strike="noStrike" dirty="0">
                          <a:latin typeface="StobiSerif Regular"/>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mk-MK" sz="1000" b="0" i="0" u="none" strike="noStrike">
                          <a:latin typeface="StobiSerif Regular"/>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mk-MK" sz="1000" b="0" i="0" u="none" strike="noStrike">
                          <a:latin typeface="StobiSerif Regular"/>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mk-MK" sz="1000" b="0" i="0" u="none" strike="noStrike">
                          <a:latin typeface="StobiSerif Regular"/>
                        </a:rPr>
                        <a:t>80.000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653808">
                <a:tc>
                  <a:txBody>
                    <a:bodyPr/>
                    <a:lstStyle/>
                    <a:p>
                      <a:pPr algn="ctr" fontAlgn="b"/>
                      <a:r>
                        <a:rPr lang="mk-MK" sz="1200" b="0" i="0" u="none" strike="noStrike" dirty="0">
                          <a:latin typeface="StobiSerif Regular"/>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mk-MK" sz="1200" b="0" i="0" u="none" strike="noStrike" dirty="0">
                          <a:latin typeface="StobiSerif Regular"/>
                        </a:rPr>
                        <a:t>А16.2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r>
                        <a:rPr lang="ru-RU" sz="1000" b="0" i="0" u="none" strike="noStrike" dirty="0">
                          <a:latin typeface="StobiSerif Regular"/>
                        </a:rPr>
                        <a:t>ТУБЕРКУЛОЗА НА БЕЛ ДРОБ,БЕЗ СПОМНУВАЊЕ ЗА БАКТЕР.ИЛИ ХИСТОЛО. ПОТВРДА</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mk-MK" sz="1000" b="0" i="0" u="none" strike="noStrike">
                          <a:latin typeface="StobiSerif Regular"/>
                        </a:rPr>
                        <a:t>40.000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mk-MK" sz="1000" b="0" i="0" u="none" strike="noStrike" dirty="0">
                          <a:latin typeface="StobiSerif Regular"/>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mk-MK" sz="1000" b="0" i="0" u="none" strike="noStrike">
                          <a:latin typeface="StobiSerif Regular"/>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mk-MK" sz="1000" b="0" i="0" u="none" strike="noStrike" dirty="0">
                          <a:latin typeface="StobiSerif Regular"/>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mk-MK" sz="1000" b="0" i="0" u="none" strike="noStrike" dirty="0">
                          <a:latin typeface="StobiSerif Regular"/>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mk-MK" sz="1000" b="0" i="0" u="none" strike="noStrike">
                          <a:latin typeface="StobiSerif Regular"/>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mk-MK" sz="1000" b="0" i="0" u="none" strike="noStrike">
                          <a:latin typeface="StobiSerif Regular"/>
                        </a:rPr>
                        <a:t>120.000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510624">
                <a:tc>
                  <a:txBody>
                    <a:bodyPr/>
                    <a:lstStyle/>
                    <a:p>
                      <a:pPr algn="ctr" fontAlgn="b"/>
                      <a:r>
                        <a:rPr lang="mk-MK" sz="1200" b="0" i="0" u="none" strike="noStrike" dirty="0">
                          <a:latin typeface="StobiSerif Regular"/>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b"/>
                      <a:r>
                        <a:rPr lang="mk-MK" sz="1200" b="0" i="0" u="none" strike="noStrike">
                          <a:latin typeface="StobiSerif Regular"/>
                        </a:rPr>
                        <a:t>А16.5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99"/>
                    </a:solidFill>
                  </a:tcPr>
                </a:tc>
                <a:tc>
                  <a:txBody>
                    <a:bodyPr/>
                    <a:lstStyle/>
                    <a:p>
                      <a:pPr algn="l" fontAlgn="b"/>
                      <a:r>
                        <a:rPr lang="ru-RU" sz="1000" b="0" i="0" u="none" strike="noStrike" dirty="0">
                          <a:latin typeface="StobiSerif Regular"/>
                        </a:rPr>
                        <a:t>ТУБЕРКУЛ. ПЛЕВРИТ,БЕЗ СПОМНУВАЊЕ ЗА БАКТЕР.ИЛИ ХИСТОЛОШКА ПОТВРДА</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99"/>
                    </a:solidFill>
                  </a:tcPr>
                </a:tc>
                <a:tc>
                  <a:txBody>
                    <a:bodyPr/>
                    <a:lstStyle/>
                    <a:p>
                      <a:pPr algn="ctr" fontAlgn="b"/>
                      <a:r>
                        <a:rPr lang="mk-MK" sz="1000" b="0" i="0" u="none" strike="noStrike">
                          <a:latin typeface="StobiSerif Regular"/>
                        </a:rPr>
                        <a:t>40.000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99"/>
                    </a:solidFill>
                  </a:tcPr>
                </a:tc>
                <a:tc>
                  <a:txBody>
                    <a:bodyPr/>
                    <a:lstStyle/>
                    <a:p>
                      <a:pPr algn="ctr" fontAlgn="b"/>
                      <a:r>
                        <a:rPr lang="mk-MK" sz="1000" b="0" i="0" u="none" strike="noStrike" dirty="0">
                          <a:latin typeface="StobiSerif Regular"/>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99"/>
                    </a:solidFill>
                  </a:tcPr>
                </a:tc>
                <a:tc>
                  <a:txBody>
                    <a:bodyPr/>
                    <a:lstStyle/>
                    <a:p>
                      <a:pPr algn="ctr" fontAlgn="b"/>
                      <a:r>
                        <a:rPr lang="mk-MK" sz="1000" b="0" i="0" u="none" strike="noStrike" dirty="0">
                          <a:latin typeface="StobiSerif Regular"/>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99"/>
                    </a:solidFill>
                  </a:tcPr>
                </a:tc>
                <a:tc>
                  <a:txBody>
                    <a:bodyPr/>
                    <a:lstStyle/>
                    <a:p>
                      <a:pPr algn="ctr" fontAlgn="b"/>
                      <a:r>
                        <a:rPr lang="mk-MK" sz="1000" b="0" i="0" u="none" strike="noStrike" dirty="0">
                          <a:latin typeface="StobiSerif Regular"/>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99"/>
                    </a:solidFill>
                  </a:tcPr>
                </a:tc>
                <a:tc>
                  <a:txBody>
                    <a:bodyPr/>
                    <a:lstStyle/>
                    <a:p>
                      <a:pPr algn="ctr" fontAlgn="b"/>
                      <a:r>
                        <a:rPr lang="mk-MK" sz="1000" b="0" i="0" u="none" strike="noStrike">
                          <a:latin typeface="StobiSerif Regular"/>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99"/>
                    </a:solidFill>
                  </a:tcPr>
                </a:tc>
                <a:tc>
                  <a:txBody>
                    <a:bodyPr/>
                    <a:lstStyle/>
                    <a:p>
                      <a:pPr algn="ctr" fontAlgn="b"/>
                      <a:r>
                        <a:rPr lang="mk-MK" sz="1000" b="0" i="0" u="none" strike="noStrike" dirty="0">
                          <a:latin typeface="StobiSerif Regular"/>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r" fontAlgn="b"/>
                      <a:r>
                        <a:rPr lang="mk-MK" sz="1000" b="0" i="0" u="none" strike="noStrike" dirty="0">
                          <a:latin typeface="StobiSerif Regular"/>
                        </a:rPr>
                        <a:t>80.000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r>
              <a:tr h="351120">
                <a:tc>
                  <a:txBody>
                    <a:bodyPr/>
                    <a:lstStyle/>
                    <a:p>
                      <a:pPr algn="ctr" fontAlgn="b"/>
                      <a:r>
                        <a:rPr lang="mk-MK" sz="1200" b="0" i="0" u="none" strike="noStrike" dirty="0">
                          <a:latin typeface="StobiSerif Regular"/>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accent3">
                        <a:lumMod val="60000"/>
                        <a:lumOff val="40000"/>
                      </a:schemeClr>
                    </a:solidFill>
                  </a:tcPr>
                </a:tc>
                <a:tc>
                  <a:txBody>
                    <a:bodyPr/>
                    <a:lstStyle/>
                    <a:p>
                      <a:pPr algn="l" fontAlgn="b"/>
                      <a:r>
                        <a:rPr lang="mk-MK" sz="1200" b="0" i="0" u="none" strike="noStrike" dirty="0">
                          <a:latin typeface="StobiSerif Regular"/>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accent3">
                        <a:lumMod val="60000"/>
                        <a:lumOff val="40000"/>
                      </a:schemeClr>
                    </a:solidFill>
                  </a:tcPr>
                </a:tc>
                <a:tc gridSpan="2">
                  <a:txBody>
                    <a:bodyPr/>
                    <a:lstStyle/>
                    <a:p>
                      <a:pPr algn="ctr" fontAlgn="ctr"/>
                      <a:r>
                        <a:rPr lang="mk-MK" sz="1000" b="1" i="0" u="none" strike="noStrike" dirty="0">
                          <a:latin typeface="StobiSerif Regular"/>
                        </a:rPr>
                        <a:t>Вкупно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accent3">
                        <a:lumMod val="60000"/>
                        <a:lumOff val="40000"/>
                      </a:schemeClr>
                    </a:solidFill>
                  </a:tcPr>
                </a:tc>
                <a:tc hMerge="1">
                  <a:txBody>
                    <a:bodyPr/>
                    <a:lstStyle/>
                    <a:p>
                      <a:endParaRPr lang="mk-MK"/>
                    </a:p>
                  </a:txBody>
                  <a:tcPr/>
                </a:tc>
                <a:tc>
                  <a:txBody>
                    <a:bodyPr/>
                    <a:lstStyle/>
                    <a:p>
                      <a:pPr algn="ctr" fontAlgn="b"/>
                      <a:r>
                        <a:rPr lang="mk-MK" sz="1000" b="0" i="0" u="none" strike="noStrike" dirty="0">
                          <a:latin typeface="StobiSerif Regular"/>
                        </a:rPr>
                        <a:t>25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accent3">
                        <a:lumMod val="60000"/>
                        <a:lumOff val="40000"/>
                      </a:schemeClr>
                    </a:solidFill>
                  </a:tcPr>
                </a:tc>
                <a:tc>
                  <a:txBody>
                    <a:bodyPr/>
                    <a:lstStyle/>
                    <a:p>
                      <a:pPr algn="ctr" fontAlgn="b"/>
                      <a:r>
                        <a:rPr lang="mk-MK" sz="1000" b="0" i="0" u="none" strike="noStrike" dirty="0">
                          <a:latin typeface="StobiSerif Regular"/>
                        </a:rPr>
                        <a:t>23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accent3">
                        <a:lumMod val="60000"/>
                        <a:lumOff val="40000"/>
                      </a:schemeClr>
                    </a:solidFill>
                  </a:tcPr>
                </a:tc>
                <a:tc>
                  <a:txBody>
                    <a:bodyPr/>
                    <a:lstStyle/>
                    <a:p>
                      <a:pPr algn="ctr" fontAlgn="b"/>
                      <a:r>
                        <a:rPr lang="mk-MK" sz="1000" b="0" i="0" u="none" strike="noStrike" dirty="0">
                          <a:latin typeface="StobiSerif Regular"/>
                        </a:rPr>
                        <a:t>23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accent3">
                        <a:lumMod val="60000"/>
                        <a:lumOff val="40000"/>
                      </a:schemeClr>
                    </a:solidFill>
                  </a:tcPr>
                </a:tc>
                <a:tc>
                  <a:txBody>
                    <a:bodyPr/>
                    <a:lstStyle/>
                    <a:p>
                      <a:pPr algn="ctr" fontAlgn="b"/>
                      <a:r>
                        <a:rPr lang="mk-MK" sz="1000" b="0" i="0" u="none" strike="noStrike" dirty="0">
                          <a:latin typeface="StobiSerif Regular"/>
                        </a:rPr>
                        <a:t>19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accent3">
                        <a:lumMod val="60000"/>
                        <a:lumOff val="40000"/>
                      </a:schemeClr>
                    </a:solidFill>
                  </a:tcPr>
                </a:tc>
                <a:tc>
                  <a:txBody>
                    <a:bodyPr/>
                    <a:lstStyle/>
                    <a:p>
                      <a:pPr algn="ctr" fontAlgn="b"/>
                      <a:r>
                        <a:rPr lang="mk-MK" sz="1000" b="0" i="0" u="none" strike="noStrike" dirty="0">
                          <a:latin typeface="StobiSerif Regular"/>
                        </a:rPr>
                        <a:t>90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accent3">
                        <a:lumMod val="60000"/>
                        <a:lumOff val="40000"/>
                      </a:schemeClr>
                    </a:solidFill>
                  </a:tcPr>
                </a:tc>
                <a:tc>
                  <a:txBody>
                    <a:bodyPr/>
                    <a:lstStyle/>
                    <a:p>
                      <a:pPr algn="r" fontAlgn="b"/>
                      <a:r>
                        <a:rPr lang="mk-MK" sz="1000" b="0" i="0" u="none" strike="noStrike" dirty="0">
                          <a:latin typeface="StobiSerif Regular"/>
                        </a:rPr>
                        <a:t>3.362.000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accent3">
                        <a:lumMod val="60000"/>
                        <a:lumOff val="40000"/>
                      </a:schemeClr>
                    </a:solidFill>
                  </a:tcPr>
                </a:tc>
              </a:tr>
            </a:tbl>
          </a:graphicData>
        </a:graphic>
      </p:graphicFrame>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143636" y="6072206"/>
            <a:ext cx="2584361" cy="400110"/>
          </a:xfrm>
          <a:prstGeom prst="rect">
            <a:avLst/>
          </a:prstGeom>
          <a:effectLst>
            <a:reflection blurRad="6350" stA="50000" endA="300" endPos="90000" dir="5400000" sy="-100000" algn="bl" rotWithShape="0"/>
          </a:effectLst>
        </p:spPr>
        <p:txBody>
          <a:bodyPr wrap="none">
            <a:spAutoFit/>
          </a:bodyPr>
          <a:lstStyle/>
          <a:p>
            <a:pPr algn="r"/>
            <a:r>
              <a:rPr lang="en-US" b="1" u="sng" dirty="0" smtClean="0"/>
              <a:t>cinciev@t-home.m</a:t>
            </a:r>
            <a:r>
              <a:rPr lang="mk-MK" b="1" u="sng" dirty="0" smtClean="0"/>
              <a:t>к</a:t>
            </a:r>
            <a:endParaRPr lang="mk-MK" dirty="0"/>
          </a:p>
        </p:txBody>
      </p:sp>
      <p:graphicFrame>
        <p:nvGraphicFramePr>
          <p:cNvPr id="6" name="Diagram 5"/>
          <p:cNvGraphicFramePr/>
          <p:nvPr/>
        </p:nvGraphicFramePr>
        <p:xfrm>
          <a:off x="428596" y="0"/>
          <a:ext cx="8143932" cy="7857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Picture 6" descr="Знак во боја"/>
          <p:cNvPicPr/>
          <p:nvPr/>
        </p:nvPicPr>
        <p:blipFill>
          <a:blip r:embed="rId7" cstate="print">
            <a:lum bright="40000" contrast="-49000"/>
          </a:blip>
          <a:srcRect/>
          <a:stretch>
            <a:fillRect/>
          </a:stretch>
        </p:blipFill>
        <p:spPr bwMode="auto">
          <a:xfrm>
            <a:off x="3779912" y="1412776"/>
            <a:ext cx="5112568" cy="4427213"/>
          </a:xfrm>
          <a:prstGeom prst="rect">
            <a:avLst/>
          </a:prstGeom>
          <a:noFill/>
          <a:ln w="9525">
            <a:noFill/>
            <a:miter lim="800000"/>
            <a:headEnd/>
            <a:tailEnd/>
          </a:ln>
        </p:spPr>
      </p:pic>
      <p:sp>
        <p:nvSpPr>
          <p:cNvPr id="79873" name="Rectangle 1"/>
          <p:cNvSpPr>
            <a:spLocks noChangeArrowheads="1"/>
          </p:cNvSpPr>
          <p:nvPr/>
        </p:nvSpPr>
        <p:spPr bwMode="auto">
          <a:xfrm>
            <a:off x="285688" y="1625543"/>
            <a:ext cx="8715468"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mk-MK" sz="1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Република Македонија е добро поставена да напредува кон една фазна имплементација на плаќања според ДСГ за услуги за хоспитализирани болни.</a:t>
            </a:r>
          </a:p>
          <a:p>
            <a:pPr marL="0" marR="0" lvl="0" indent="457200" algn="just" defTabSz="914400" rtl="0" eaLnBrk="1" fontAlgn="base" latinLnBrk="0" hangingPunct="1">
              <a:lnSpc>
                <a:spcPct val="100000"/>
              </a:lnSpc>
              <a:spcBef>
                <a:spcPct val="0"/>
              </a:spcBef>
              <a:spcAft>
                <a:spcPct val="0"/>
              </a:spcAft>
              <a:buClrTx/>
              <a:buSzTx/>
              <a:buFontTx/>
              <a:buNone/>
              <a:tabLst/>
            </a:pPr>
            <a:endParaRPr kumimoji="0" lang="mk-MK" sz="1200" b="0" i="0" u="none" strike="noStrike" cap="none" normalizeH="0" baseline="0" dirty="0" smtClean="0">
              <a:ln>
                <a:noFill/>
              </a:ln>
              <a:solidFill>
                <a:schemeClr val="tx1"/>
              </a:solidFill>
              <a:effectLst/>
              <a:latin typeface="Arial" pitchFamily="34" charset="0"/>
              <a:ea typeface="Calibri" pitchFamily="34" charset="0"/>
              <a:cs typeface="Arial" pitchFamily="34" charset="0"/>
            </a:endParaRPr>
          </a:p>
          <a:p>
            <a:pPr indent="457200" algn="just" eaLnBrk="0" fontAlgn="base" hangingPunct="0">
              <a:spcBef>
                <a:spcPct val="0"/>
              </a:spcBef>
              <a:spcAft>
                <a:spcPct val="0"/>
              </a:spcAft>
            </a:pPr>
            <a:r>
              <a:rPr lang="mk-MK" sz="1200" b="1" dirty="0" smtClean="0">
                <a:solidFill>
                  <a:srgbClr val="C00000"/>
                </a:solidFill>
                <a:latin typeface="Arial" pitchFamily="34" charset="0"/>
                <a:cs typeface="Arial" pitchFamily="34" charset="0"/>
              </a:rPr>
              <a:t>	Способност за пресметка на трошоците</a:t>
            </a:r>
            <a:endParaRPr lang="mk-MK" sz="1200" dirty="0" smtClean="0">
              <a:latin typeface="Arial" pitchFamily="34" charset="0"/>
              <a:cs typeface="Arial" pitchFamily="34" charset="0"/>
            </a:endParaRPr>
          </a:p>
          <a:p>
            <a:pPr indent="457200" algn="just" eaLnBrk="0" fontAlgn="base" hangingPunct="0">
              <a:spcBef>
                <a:spcPct val="0"/>
              </a:spcBef>
              <a:spcAft>
                <a:spcPct val="0"/>
              </a:spcAft>
            </a:pPr>
            <a:r>
              <a:rPr lang="mk-MK" sz="1200" dirty="0" smtClean="0">
                <a:latin typeface="Arial" pitchFamily="34" charset="0"/>
                <a:cs typeface="Arial" pitchFamily="34" charset="0"/>
              </a:rPr>
              <a:t>	Вистинското подигање на ефикасноста во финансирањето засновано на излезните резултати на болниците доаѓа од </a:t>
            </a:r>
            <a:r>
              <a:rPr lang="mk-MK" sz="1200" b="1" dirty="0" smtClean="0">
                <a:latin typeface="Arial" pitchFamily="34" charset="0"/>
                <a:cs typeface="Arial" pitchFamily="34" charset="0"/>
              </a:rPr>
              <a:t>развојот на способноста </a:t>
            </a:r>
            <a:r>
              <a:rPr lang="mk-MK" sz="1200" dirty="0" smtClean="0">
                <a:latin typeface="Arial" pitchFamily="34" charset="0"/>
                <a:cs typeface="Arial" pitchFamily="34" charset="0"/>
              </a:rPr>
              <a:t>во рамките на болниците да ги анализираат нивните сопствени просечни трошоци за секоја ДСГ преку пакети со трошоци на импутите и да ги споредуваат истите со индустриските норми. </a:t>
            </a:r>
          </a:p>
          <a:p>
            <a:pPr indent="457200" algn="just" eaLnBrk="0" fontAlgn="base" hangingPunct="0">
              <a:spcBef>
                <a:spcPct val="0"/>
              </a:spcBef>
              <a:spcAft>
                <a:spcPct val="0"/>
              </a:spcAft>
            </a:pPr>
            <a:endParaRPr lang="mk-MK" sz="1200" dirty="0" smtClean="0">
              <a:latin typeface="Arial" pitchFamily="34" charset="0"/>
              <a:cs typeface="Arial" pitchFamily="34" charset="0"/>
            </a:endParaRPr>
          </a:p>
          <a:p>
            <a:pPr indent="457200" algn="just" eaLnBrk="0" fontAlgn="base" hangingPunct="0">
              <a:spcBef>
                <a:spcPct val="0"/>
              </a:spcBef>
              <a:spcAft>
                <a:spcPct val="0"/>
              </a:spcAft>
            </a:pPr>
            <a:r>
              <a:rPr lang="mk-MK" sz="1200" b="1" dirty="0" smtClean="0">
                <a:solidFill>
                  <a:srgbClr val="C00000"/>
                </a:solidFill>
                <a:latin typeface="Arial" pitchFamily="34" charset="0"/>
                <a:cs typeface="Arial" pitchFamily="34" charset="0"/>
              </a:rPr>
              <a:t>	Процес на пресметка на трошоците</a:t>
            </a:r>
            <a:endParaRPr lang="mk-MK" sz="1200" dirty="0" smtClean="0">
              <a:solidFill>
                <a:srgbClr val="C00000"/>
              </a:solidFill>
              <a:latin typeface="Arial" pitchFamily="34" charset="0"/>
              <a:cs typeface="Arial" pitchFamily="34" charset="0"/>
            </a:endParaRPr>
          </a:p>
          <a:p>
            <a:pPr algn="just"/>
            <a:r>
              <a:rPr lang="mk-MK" sz="1200" i="1" dirty="0" smtClean="0">
                <a:latin typeface="Arial" pitchFamily="34" charset="0"/>
                <a:cs typeface="Arial" pitchFamily="34" charset="0"/>
              </a:rPr>
              <a:t> 	</a:t>
            </a:r>
            <a:r>
              <a:rPr lang="mk-MK" sz="1200" dirty="0" smtClean="0">
                <a:latin typeface="Arial" pitchFamily="34" charset="0"/>
                <a:cs typeface="Arial" pitchFamily="34" charset="0"/>
              </a:rPr>
              <a:t>За да биде веродостојна, секоја пресметка на трошоци мора исто така да доведе до </a:t>
            </a:r>
            <a:r>
              <a:rPr lang="mk-MK" sz="1200" b="1" dirty="0" smtClean="0">
                <a:latin typeface="Arial" pitchFamily="34" charset="0"/>
                <a:cs typeface="Arial" pitchFamily="34" charset="0"/>
              </a:rPr>
              <a:t>израмнување на вистинските трошоци </a:t>
            </a:r>
            <a:r>
              <a:rPr lang="mk-MK" sz="1200" dirty="0" smtClean="0">
                <a:latin typeface="Arial" pitchFamily="34" charset="0"/>
                <a:cs typeface="Arial" pitchFamily="34" charset="0"/>
              </a:rPr>
              <a:t>на болниците според сет на услуги или производи кои имаат формирана цена на чинење. Вкупноста на сите трошоци на производите со цена на чинење според тоа треба да биде конзистентна со вкупните цифри за трошоци пријавени во финансиските системи на болниците и во годишните извештаи.</a:t>
            </a:r>
          </a:p>
          <a:p>
            <a:pPr algn="just"/>
            <a:endParaRPr lang="mk-MK" sz="1200" dirty="0" smtClean="0">
              <a:latin typeface="Arial" pitchFamily="34" charset="0"/>
              <a:cs typeface="Arial" pitchFamily="34" charset="0"/>
            </a:endParaRPr>
          </a:p>
          <a:p>
            <a:pPr algn="just"/>
            <a:r>
              <a:rPr lang="mk-MK" sz="1200" b="1" dirty="0" smtClean="0">
                <a:solidFill>
                  <a:srgbClr val="C00000"/>
                </a:solidFill>
                <a:latin typeface="Arial" pitchFamily="34" charset="0"/>
                <a:cs typeface="Arial" pitchFamily="34" charset="0"/>
              </a:rPr>
              <a:t>	</a:t>
            </a:r>
            <a:endParaRPr lang="mk-MK" sz="1200" dirty="0" smtClean="0">
              <a:latin typeface="Arial" pitchFamily="34" charset="0"/>
              <a:cs typeface="Arial" pitchFamily="34" charset="0"/>
            </a:endParaRPr>
          </a:p>
          <a:p>
            <a:pPr algn="just"/>
            <a:r>
              <a:rPr lang="mk-MK" sz="1200" b="1" dirty="0" smtClean="0">
                <a:solidFill>
                  <a:srgbClr val="C00000"/>
                </a:solidFill>
                <a:latin typeface="Arial" pitchFamily="34" charset="0"/>
                <a:cs typeface="Arial" pitchFamily="34" charset="0"/>
              </a:rPr>
              <a:t>	Изводливост на имплементацијата на ДСГ</a:t>
            </a:r>
            <a:endParaRPr lang="mk-MK" sz="1200" dirty="0" smtClean="0">
              <a:solidFill>
                <a:srgbClr val="C00000"/>
              </a:solidFill>
              <a:latin typeface="Arial" pitchFamily="34" charset="0"/>
              <a:cs typeface="Arial" pitchFamily="34" charset="0"/>
            </a:endParaRPr>
          </a:p>
          <a:p>
            <a:pPr algn="just"/>
            <a:r>
              <a:rPr lang="mk-MK" sz="1200" dirty="0" smtClean="0">
                <a:latin typeface="Arial" pitchFamily="34" charset="0"/>
                <a:cs typeface="Arial" pitchFamily="34" charset="0"/>
              </a:rPr>
              <a:t>	Ако е прифатено дека имплементацијата на ДСГ во Македонија е веќе формална политика заведена во подзаконските акти коишто управуваат со финансирањето на здравствените услуги, </a:t>
            </a:r>
            <a:r>
              <a:rPr lang="mk-MK" sz="1200" b="1" dirty="0" smtClean="0">
                <a:latin typeface="Arial" pitchFamily="34" charset="0"/>
                <a:cs typeface="Arial" pitchFamily="34" charset="0"/>
              </a:rPr>
              <a:t>не е адекватно </a:t>
            </a:r>
            <a:r>
              <a:rPr lang="mk-MK" sz="1200" dirty="0" smtClean="0">
                <a:latin typeface="Arial" pitchFamily="34" charset="0"/>
                <a:cs typeface="Arial" pitchFamily="34" charset="0"/>
              </a:rPr>
              <a:t>да се повикаме на студијата за влијанието на трошоците што му беше назначена на овој проект како на студија за одржливост. </a:t>
            </a:r>
            <a:endParaRPr kumimoji="0" lang="mk-MK"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79873">
                                            <p:txEl>
                                              <p:pRg st="0" end="0"/>
                                            </p:txEl>
                                          </p:spTgt>
                                        </p:tgtEl>
                                        <p:attrNameLst>
                                          <p:attrName>style.visibility</p:attrName>
                                        </p:attrNameLst>
                                      </p:cBhvr>
                                      <p:to>
                                        <p:strVal val="visible"/>
                                      </p:to>
                                    </p:set>
                                    <p:animEffect transition="in" filter="checkerboard(across)">
                                      <p:cBhvr>
                                        <p:cTn id="7" dur="500"/>
                                        <p:tgtEl>
                                          <p:spTgt spid="79873">
                                            <p:txEl>
                                              <p:pRg st="0" end="0"/>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79873">
                                            <p:txEl>
                                              <p:pRg st="2" end="2"/>
                                            </p:txEl>
                                          </p:spTgt>
                                        </p:tgtEl>
                                        <p:attrNameLst>
                                          <p:attrName>style.visibility</p:attrName>
                                        </p:attrNameLst>
                                      </p:cBhvr>
                                      <p:to>
                                        <p:strVal val="visible"/>
                                      </p:to>
                                    </p:set>
                                    <p:animEffect transition="in" filter="checkerboard(across)">
                                      <p:cBhvr>
                                        <p:cTn id="10" dur="500"/>
                                        <p:tgtEl>
                                          <p:spTgt spid="79873">
                                            <p:txEl>
                                              <p:pRg st="2" end="2"/>
                                            </p:txEl>
                                          </p:spTgt>
                                        </p:tgtEl>
                                      </p:cBhvr>
                                    </p:animEffect>
                                  </p:childTnLst>
                                </p:cTn>
                              </p:par>
                              <p:par>
                                <p:cTn id="11" presetID="5" presetClass="entr" presetSubtype="10" fill="hold" nodeType="withEffect">
                                  <p:stCondLst>
                                    <p:cond delay="0"/>
                                  </p:stCondLst>
                                  <p:childTnLst>
                                    <p:set>
                                      <p:cBhvr>
                                        <p:cTn id="12" dur="1" fill="hold">
                                          <p:stCondLst>
                                            <p:cond delay="0"/>
                                          </p:stCondLst>
                                        </p:cTn>
                                        <p:tgtEl>
                                          <p:spTgt spid="79873">
                                            <p:txEl>
                                              <p:pRg st="3" end="3"/>
                                            </p:txEl>
                                          </p:spTgt>
                                        </p:tgtEl>
                                        <p:attrNameLst>
                                          <p:attrName>style.visibility</p:attrName>
                                        </p:attrNameLst>
                                      </p:cBhvr>
                                      <p:to>
                                        <p:strVal val="visible"/>
                                      </p:to>
                                    </p:set>
                                    <p:animEffect transition="in" filter="checkerboard(across)">
                                      <p:cBhvr>
                                        <p:cTn id="13" dur="500"/>
                                        <p:tgtEl>
                                          <p:spTgt spid="79873">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79873">
                                            <p:txEl>
                                              <p:pRg st="5" end="5"/>
                                            </p:txEl>
                                          </p:spTgt>
                                        </p:tgtEl>
                                        <p:attrNameLst>
                                          <p:attrName>style.visibility</p:attrName>
                                        </p:attrNameLst>
                                      </p:cBhvr>
                                      <p:to>
                                        <p:strVal val="visible"/>
                                      </p:to>
                                    </p:set>
                                    <p:animEffect transition="in" filter="blinds(horizontal)">
                                      <p:cBhvr>
                                        <p:cTn id="18" dur="500"/>
                                        <p:tgtEl>
                                          <p:spTgt spid="79873">
                                            <p:txEl>
                                              <p:pRg st="5" end="5"/>
                                            </p:txEl>
                                          </p:spTgt>
                                        </p:tgtEl>
                                      </p:cBhvr>
                                    </p:animEffect>
                                  </p:childTnLst>
                                </p:cTn>
                              </p:par>
                              <p:par>
                                <p:cTn id="19" presetID="3" presetClass="entr" presetSubtype="10" fill="hold" nodeType="withEffect">
                                  <p:stCondLst>
                                    <p:cond delay="0"/>
                                  </p:stCondLst>
                                  <p:childTnLst>
                                    <p:set>
                                      <p:cBhvr>
                                        <p:cTn id="20" dur="1" fill="hold">
                                          <p:stCondLst>
                                            <p:cond delay="0"/>
                                          </p:stCondLst>
                                        </p:cTn>
                                        <p:tgtEl>
                                          <p:spTgt spid="79873">
                                            <p:txEl>
                                              <p:pRg st="6" end="6"/>
                                            </p:txEl>
                                          </p:spTgt>
                                        </p:tgtEl>
                                        <p:attrNameLst>
                                          <p:attrName>style.visibility</p:attrName>
                                        </p:attrNameLst>
                                      </p:cBhvr>
                                      <p:to>
                                        <p:strVal val="visible"/>
                                      </p:to>
                                    </p:set>
                                    <p:animEffect transition="in" filter="blinds(horizontal)">
                                      <p:cBhvr>
                                        <p:cTn id="21" dur="500"/>
                                        <p:tgtEl>
                                          <p:spTgt spid="79873">
                                            <p:txEl>
                                              <p:pRg st="6" end="6"/>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79873">
                                            <p:txEl>
                                              <p:pRg st="9" end="9"/>
                                            </p:txEl>
                                          </p:spTgt>
                                        </p:tgtEl>
                                        <p:attrNameLst>
                                          <p:attrName>style.visibility</p:attrName>
                                        </p:attrNameLst>
                                      </p:cBhvr>
                                      <p:to>
                                        <p:strVal val="visible"/>
                                      </p:to>
                                    </p:set>
                                    <p:anim calcmode="lin" valueType="num">
                                      <p:cBhvr additive="base">
                                        <p:cTn id="26" dur="500" fill="hold"/>
                                        <p:tgtEl>
                                          <p:spTgt spid="79873">
                                            <p:txEl>
                                              <p:pRg st="9" end="9"/>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79873">
                                            <p:txEl>
                                              <p:pRg st="9" end="9"/>
                                            </p:txEl>
                                          </p:spTgt>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79873">
                                            <p:txEl>
                                              <p:pRg st="10" end="10"/>
                                            </p:txEl>
                                          </p:spTgt>
                                        </p:tgtEl>
                                        <p:attrNameLst>
                                          <p:attrName>style.visibility</p:attrName>
                                        </p:attrNameLst>
                                      </p:cBhvr>
                                      <p:to>
                                        <p:strVal val="visible"/>
                                      </p:to>
                                    </p:set>
                                    <p:anim calcmode="lin" valueType="num">
                                      <p:cBhvr additive="base">
                                        <p:cTn id="30" dur="500" fill="hold"/>
                                        <p:tgtEl>
                                          <p:spTgt spid="79873">
                                            <p:txEl>
                                              <p:pRg st="10" end="10"/>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7987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 name="Rectangle 1"/>
          <p:cNvSpPr>
            <a:spLocks noChangeArrowheads="1"/>
          </p:cNvSpPr>
          <p:nvPr/>
        </p:nvSpPr>
        <p:spPr bwMode="auto">
          <a:xfrm>
            <a:off x="539552" y="1700808"/>
            <a:ext cx="8143932" cy="3108543"/>
          </a:xfrm>
          <a:prstGeom prst="rect">
            <a:avLst/>
          </a:prstGeom>
          <a:solidFill>
            <a:srgbClr val="FFFFFF">
              <a:alpha val="0"/>
            </a:srgbClr>
          </a:solidFill>
          <a:ln w="9525">
            <a:noFill/>
            <a:miter lim="800000"/>
            <a:headEnd/>
            <a:tailEnd/>
          </a:ln>
          <a:effectLst>
            <a:innerShdw blurRad="63500" dist="685800" dir="2700000">
              <a:prstClr val="black">
                <a:alpha val="50000"/>
              </a:prstClr>
            </a:innerShdw>
          </a:effectLst>
        </p:spPr>
        <p:txBody>
          <a:bodyPr vert="horz" wrap="square" lIns="91440" tIns="45720" rIns="91440" bIns="45720" numCol="1" anchor="ctr" anchorCtr="0" compatLnSpc="1">
            <a:prstTxWarp prst="textNoShape">
              <a:avLst/>
            </a:prstTxWarp>
            <a:spAutoFit/>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mk-MK"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Како самооценка на управувачката компетентност и организациското однесување, се укажува потребата од дополнителна подготовка (едукација) по здравствен менаџмент.</a:t>
            </a:r>
          </a:p>
          <a:p>
            <a:pPr marL="0" marR="0" lvl="0" indent="457200" algn="just" defTabSz="914400" rtl="0" eaLnBrk="1" fontAlgn="base" latinLnBrk="0" hangingPunct="1">
              <a:lnSpc>
                <a:spcPct val="100000"/>
              </a:lnSpc>
              <a:spcBef>
                <a:spcPct val="0"/>
              </a:spcBef>
              <a:spcAft>
                <a:spcPct val="0"/>
              </a:spcAft>
              <a:buClrTx/>
              <a:buSzTx/>
              <a:buFontTx/>
              <a:buNone/>
              <a:tabLst/>
            </a:pPr>
            <a:endParaRPr kumimoji="0" lang="mk-MK"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457200" algn="just" defTabSz="914400" rtl="0" eaLnBrk="1" fontAlgn="base" latinLnBrk="0" hangingPunct="1">
              <a:lnSpc>
                <a:spcPct val="100000"/>
              </a:lnSpc>
              <a:spcBef>
                <a:spcPct val="0"/>
              </a:spcBef>
              <a:spcAft>
                <a:spcPct val="0"/>
              </a:spcAft>
              <a:buClrTx/>
              <a:buSzTx/>
              <a:buFontTx/>
              <a:buNone/>
              <a:tabLst/>
            </a:pPr>
            <a:endParaRPr kumimoji="0" lang="mk-MK"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457200" algn="ctr" defTabSz="914400" rtl="0" eaLnBrk="0" fontAlgn="base" latinLnBrk="0" hangingPunct="0">
              <a:lnSpc>
                <a:spcPct val="100000"/>
              </a:lnSpc>
              <a:spcBef>
                <a:spcPct val="0"/>
              </a:spcBef>
              <a:spcAft>
                <a:spcPct val="0"/>
              </a:spcAft>
              <a:buClrTx/>
              <a:buSzTx/>
              <a:buFontTx/>
              <a:buNone/>
              <a:tabLst/>
            </a:pPr>
            <a:r>
              <a:rPr kumimoji="0" lang="mk-MK" sz="20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mk-MK" sz="2400" b="1" i="0" u="none" strike="noStrike" cap="none" normalizeH="0" baseline="0" dirty="0" smtClean="0">
                <a:ln>
                  <a:noFill/>
                </a:ln>
                <a:solidFill>
                  <a:srgbClr val="C00000"/>
                </a:solidFill>
                <a:effectLst/>
                <a:latin typeface="Arial" pitchFamily="34" charset="0"/>
                <a:ea typeface="Times New Roman" pitchFamily="18" charset="0"/>
                <a:cs typeface="Arial" pitchFamily="34" charset="0"/>
              </a:rPr>
              <a:t>Дали треба да им дадеме еднаква шанса на сите кои можат да имаат барем и мала корист, или треба да ги употребиме ресурсите кон оние кои ќе имаат најголеми шанси за успех? </a:t>
            </a:r>
            <a:endParaRPr kumimoji="0" lang="mk-MK" sz="2400" b="0" i="0" u="none" strike="noStrike" cap="none" normalizeH="0" baseline="0" dirty="0" smtClean="0">
              <a:ln>
                <a:noFill/>
              </a:ln>
              <a:solidFill>
                <a:srgbClr val="C00000"/>
              </a:solidFill>
              <a:effectLst/>
              <a:latin typeface="Arial" pitchFamily="34" charset="0"/>
              <a:cs typeface="Arial" pitchFamily="34" charset="0"/>
            </a:endParaRPr>
          </a:p>
        </p:txBody>
      </p:sp>
      <p:graphicFrame>
        <p:nvGraphicFramePr>
          <p:cNvPr id="7" name="Diagram 6"/>
          <p:cNvGraphicFramePr/>
          <p:nvPr/>
        </p:nvGraphicFramePr>
        <p:xfrm>
          <a:off x="3923928" y="5373216"/>
          <a:ext cx="4205895" cy="7544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Picture 7" descr="Знак во боја"/>
          <p:cNvPicPr/>
          <p:nvPr/>
        </p:nvPicPr>
        <p:blipFill>
          <a:blip r:embed="rId8" cstate="print"/>
          <a:srcRect/>
          <a:stretch>
            <a:fillRect/>
          </a:stretch>
        </p:blipFill>
        <p:spPr bwMode="auto">
          <a:xfrm>
            <a:off x="3851920" y="188640"/>
            <a:ext cx="1402878" cy="1546893"/>
          </a:xfrm>
          <a:prstGeom prst="rect">
            <a:avLst/>
          </a:prstGeom>
          <a:noFill/>
          <a:ln w="9525">
            <a:noFill/>
            <a:miter lim="800000"/>
            <a:headEnd/>
            <a:tailEnd/>
          </a:ln>
        </p:spPr>
      </p:pic>
      <p:sp>
        <p:nvSpPr>
          <p:cNvPr id="9" name="Titre 1"/>
          <p:cNvSpPr txBox="1">
            <a:spLocks/>
          </p:cNvSpPr>
          <p:nvPr/>
        </p:nvSpPr>
        <p:spPr bwMode="auto">
          <a:xfrm>
            <a:off x="0" y="6204074"/>
            <a:ext cx="3384376" cy="65392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i="0" u="none" strike="noStrike" kern="1200" cap="none" spc="0" normalizeH="0" baseline="0" noProof="0" dirty="0" smtClean="0">
                <a:ln>
                  <a:noFill/>
                </a:ln>
                <a:solidFill>
                  <a:srgbClr val="003300"/>
                </a:solidFill>
                <a:effectLst/>
                <a:uLnTx/>
                <a:uFillTx/>
                <a:latin typeface="+mj-lt"/>
                <a:ea typeface="+mj-ea"/>
                <a:cs typeface="+mj-cs"/>
              </a:rPr>
              <a:t>www.sbjasenovo.org.mk</a:t>
            </a:r>
            <a:endParaRPr kumimoji="0" lang="fr-CA" sz="2400" i="0" u="none" strike="noStrike" kern="1200" cap="none" spc="0" normalizeH="0" baseline="0" noProof="0" dirty="0" smtClean="0">
              <a:ln>
                <a:noFill/>
              </a:ln>
              <a:solidFill>
                <a:srgbClr val="003300"/>
              </a:solidFill>
              <a:effectLst/>
              <a:uLnTx/>
              <a:uFillTx/>
              <a:latin typeface="+mj-lt"/>
              <a:ea typeface="+mj-ea"/>
              <a:cs typeface="+mj-cs"/>
            </a:endParaRPr>
          </a:p>
        </p:txBody>
      </p:sp>
      <p:sp>
        <p:nvSpPr>
          <p:cNvPr id="10" name="Titre 1"/>
          <p:cNvSpPr txBox="1">
            <a:spLocks/>
          </p:cNvSpPr>
          <p:nvPr/>
        </p:nvSpPr>
        <p:spPr bwMode="auto">
          <a:xfrm>
            <a:off x="5759624" y="6204074"/>
            <a:ext cx="3384376" cy="653926"/>
          </a:xfrm>
          <a:prstGeom prst="rect">
            <a:avLst/>
          </a:prstGeom>
          <a:noFill/>
          <a:ln w="9525">
            <a:noFill/>
            <a:miter lim="800000"/>
            <a:headEnd/>
            <a:tailEnd/>
          </a:ln>
          <a:effectLst>
            <a:innerShdw blurRad="63500" dist="50800" dir="16200000">
              <a:prstClr val="black">
                <a:alpha val="50000"/>
              </a:prstClr>
            </a:innerShdw>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i="0" u="none" strike="noStrike" kern="1200" cap="none" spc="0" normalizeH="0" baseline="0" noProof="0" dirty="0" smtClean="0">
                <a:ln>
                  <a:noFill/>
                </a:ln>
                <a:solidFill>
                  <a:srgbClr val="003300"/>
                </a:solidFill>
                <a:effectLst/>
                <a:uLnTx/>
                <a:uFillTx/>
                <a:latin typeface="+mj-lt"/>
                <a:ea typeface="+mj-ea"/>
                <a:cs typeface="+mj-cs"/>
              </a:rPr>
              <a:t>sbjasenovo@org.mk</a:t>
            </a:r>
            <a:endParaRPr kumimoji="0" lang="fr-CA" sz="2400" i="0" u="none" strike="noStrike" kern="1200" cap="none" spc="0" normalizeH="0" baseline="0" noProof="0" dirty="0" smtClean="0">
              <a:ln>
                <a:noFill/>
              </a:ln>
              <a:solidFill>
                <a:srgbClr val="003300"/>
              </a:solidFill>
              <a:effectLst/>
              <a:uLnTx/>
              <a:uFillTx/>
              <a:latin typeface="+mj-lt"/>
              <a:ea typeface="+mj-ea"/>
              <a:cs typeface="+mj-cs"/>
            </a:endParaRPr>
          </a:p>
        </p:txBody>
      </p:sp>
    </p:spTree>
  </p:cSld>
  <p:clrMapOvr>
    <a:masterClrMapping/>
  </p:clrMapOvr>
  <p:transition spd="slow">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4)">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circle(in)">
                                      <p:cBhvr>
                                        <p:cTn id="12" dur="20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7" presetClass="entr" presetSubtype="4" fill="hold"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 calcmode="lin" valueType="num">
                                      <p:cBhvr additive="base">
                                        <p:cTn id="17" dur="30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18" dur="30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par>
                          <p:cTn id="19" fill="hold">
                            <p:stCondLst>
                              <p:cond delay="3000"/>
                            </p:stCondLst>
                            <p:childTnLst>
                              <p:par>
                                <p:cTn id="20" presetID="6" presetClass="emph" presetSubtype="0" repeatCount="3000" decel="50000" fill="hold" grpId="0" nodeType="afterEffect">
                                  <p:stCondLst>
                                    <p:cond delay="0"/>
                                  </p:stCondLst>
                                  <p:childTnLst>
                                    <p:animScale>
                                      <p:cBhvr>
                                        <p:cTn id="21" dur="500" fill="hold"/>
                                        <p:tgtEl>
                                          <p:spTgt spid="7"/>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theme/theme1.xml><?xml version="1.0" encoding="utf-8"?>
<a:theme xmlns:a="http://schemas.openxmlformats.org/drawingml/2006/main" name="TW_BackToSchoo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0E2D83CF-5D26-43C6-9FF9-C09B79DBC5F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TW_BackToSchool</Template>
  <TotalTime>2930</TotalTime>
  <Words>3685</Words>
  <Application>Microsoft Office PowerPoint</Application>
  <PresentationFormat>On-screen Show (4:3)</PresentationFormat>
  <Paragraphs>1982</Paragraphs>
  <Slides>20</Slides>
  <Notes>1</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TW_BackToSchool</vt:lpstr>
      <vt:lpstr>PRESENTATION  NAME</vt:lpstr>
      <vt:lpstr>Slide 2</vt:lpstr>
      <vt:lpstr>Slide 3</vt:lpstr>
      <vt:lpstr>Slide 4</vt:lpstr>
      <vt:lpstr>Групи на дијагнози по МКБ 10</vt:lpstr>
      <vt:lpstr>Структура на пациенти по DRG во период од 01.01.2009 до 31.12.2009 </vt:lpstr>
      <vt:lpstr>Структура на пациенти по DRG во период од 01.01.2010 до 31.12.2010</vt:lpstr>
      <vt:lpstr>П  р  о  с  е  ч  н  и        т  р  о  ш  о  ц  и        п  о                Д  С  Г</vt:lpstr>
      <vt:lpstr>СТРУКТУРА НА ТРОШОЦИ</vt:lpstr>
      <vt:lpstr>Фактурирано</vt:lpstr>
      <vt:lpstr>Slide 11</vt:lpstr>
      <vt:lpstr>Статистички Податоци за болницата</vt:lpstr>
      <vt:lpstr>Број на пациенти по ДСГ по пол и просек болнички денови</vt:lpstr>
      <vt:lpstr>ИЗВЕШТАЈ За видот и обемот на здравствени услуги за 2009 година </vt:lpstr>
      <vt:lpstr>Реализација на видот и обемот на здравствени услуги во 2010 година</vt:lpstr>
      <vt:lpstr>Slide 16</vt:lpstr>
      <vt:lpstr>Slide 17</vt:lpstr>
      <vt:lpstr>План на видот и обемот на останати болнички здравствени услуги на осигурените лица за 2011/2012 год. за болничка здравствена заштита - останати болнички услуги</vt:lpstr>
      <vt:lpstr>Slide 19</vt:lpstr>
      <vt:lpstr>Slide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NAME</dc:title>
  <dc:creator>Цинциев</dc:creator>
  <cp:lastModifiedBy>Драган ДЦ. Цинциев</cp:lastModifiedBy>
  <cp:revision>45</cp:revision>
  <dcterms:created xsi:type="dcterms:W3CDTF">2011-06-10T19:40:19Z</dcterms:created>
  <dcterms:modified xsi:type="dcterms:W3CDTF">2011-06-13T10:22:24Z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TC103814929990</vt:lpwstr>
  </property>
</Properties>
</file>